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2"/>
  </p:sldMasterIdLst>
  <p:notesMasterIdLst>
    <p:notesMasterId r:id="rId47"/>
  </p:notesMasterIdLst>
  <p:handoutMasterIdLst>
    <p:handoutMasterId r:id="rId48"/>
  </p:handoutMasterIdLst>
  <p:sldIdLst>
    <p:sldId id="268" r:id="rId3"/>
    <p:sldId id="269" r:id="rId4"/>
    <p:sldId id="270" r:id="rId5"/>
    <p:sldId id="272" r:id="rId6"/>
    <p:sldId id="273" r:id="rId7"/>
    <p:sldId id="274" r:id="rId8"/>
    <p:sldId id="275" r:id="rId9"/>
    <p:sldId id="280" r:id="rId10"/>
    <p:sldId id="281" r:id="rId11"/>
    <p:sldId id="282" r:id="rId12"/>
    <p:sldId id="277" r:id="rId13"/>
    <p:sldId id="278" r:id="rId14"/>
    <p:sldId id="289" r:id="rId15"/>
    <p:sldId id="279" r:id="rId16"/>
    <p:sldId id="283" r:id="rId17"/>
    <p:sldId id="284" r:id="rId18"/>
    <p:sldId id="285" r:id="rId19"/>
    <p:sldId id="286" r:id="rId20"/>
    <p:sldId id="287" r:id="rId21"/>
    <p:sldId id="288" r:id="rId22"/>
    <p:sldId id="276" r:id="rId23"/>
    <p:sldId id="294" r:id="rId24"/>
    <p:sldId id="299" r:id="rId25"/>
    <p:sldId id="300" r:id="rId26"/>
    <p:sldId id="301" r:id="rId27"/>
    <p:sldId id="295" r:id="rId28"/>
    <p:sldId id="265" r:id="rId29"/>
    <p:sldId id="296" r:id="rId30"/>
    <p:sldId id="311" r:id="rId31"/>
    <p:sldId id="297" r:id="rId32"/>
    <p:sldId id="298" r:id="rId33"/>
    <p:sldId id="290" r:id="rId34"/>
    <p:sldId id="291" r:id="rId35"/>
    <p:sldId id="292" r:id="rId36"/>
    <p:sldId id="293" r:id="rId37"/>
    <p:sldId id="302" r:id="rId38"/>
    <p:sldId id="304" r:id="rId39"/>
    <p:sldId id="264" r:id="rId40"/>
    <p:sldId id="303" r:id="rId41"/>
    <p:sldId id="305" r:id="rId42"/>
    <p:sldId id="306" r:id="rId43"/>
    <p:sldId id="307" r:id="rId44"/>
    <p:sldId id="308" r:id="rId45"/>
    <p:sldId id="30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358C"/>
    <a:srgbClr val="F2ECF9"/>
    <a:srgbClr val="E9F6F8"/>
    <a:srgbClr val="006482"/>
    <a:srgbClr val="173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3" autoAdjust="0"/>
    <p:restoredTop sz="96284"/>
  </p:normalViewPr>
  <p:slideViewPr>
    <p:cSldViewPr snapToGrid="0">
      <p:cViewPr varScale="1">
        <p:scale>
          <a:sx n="107" d="100"/>
          <a:sy n="107" d="100"/>
        </p:scale>
        <p:origin x="912"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07B30B-593E-4822-8F3D-F63934EE094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21A77D6-E055-4B10-903E-A0C5EDE859CC}">
      <dgm:prSet/>
      <dgm:spPr/>
      <dgm:t>
        <a:bodyPr/>
        <a:lstStyle/>
        <a:p>
          <a:r>
            <a:rPr lang="en-GB" b="1" dirty="0"/>
            <a:t>Some of these signs include</a:t>
          </a:r>
          <a:r>
            <a:rPr lang="en-GB" dirty="0"/>
            <a:t>: </a:t>
          </a:r>
          <a:endParaRPr lang="en-US" dirty="0"/>
        </a:p>
      </dgm:t>
    </dgm:pt>
    <dgm:pt modelId="{BB06CD1A-3C5A-4D5B-81A8-ABEB8CB23AB0}" type="parTrans" cxnId="{923131F7-FAD6-4F04-B191-6C4E20EA0F00}">
      <dgm:prSet/>
      <dgm:spPr/>
      <dgm:t>
        <a:bodyPr/>
        <a:lstStyle/>
        <a:p>
          <a:endParaRPr lang="en-US"/>
        </a:p>
      </dgm:t>
    </dgm:pt>
    <dgm:pt modelId="{569B23A6-9599-465E-9D03-AFAF52E42C59}" type="sibTrans" cxnId="{923131F7-FAD6-4F04-B191-6C4E20EA0F00}">
      <dgm:prSet/>
      <dgm:spPr/>
      <dgm:t>
        <a:bodyPr/>
        <a:lstStyle/>
        <a:p>
          <a:endParaRPr lang="en-US"/>
        </a:p>
      </dgm:t>
    </dgm:pt>
    <dgm:pt modelId="{425BAAE0-99C5-458D-90B9-B2594515C7D8}">
      <dgm:prSet/>
      <dgm:spPr/>
      <dgm:t>
        <a:bodyPr/>
        <a:lstStyle/>
        <a:p>
          <a:r>
            <a:rPr lang="en-GB" dirty="0"/>
            <a:t>• Bruises, broken bones , cuts, burns, scalds </a:t>
          </a:r>
          <a:endParaRPr lang="en-US" dirty="0"/>
        </a:p>
      </dgm:t>
    </dgm:pt>
    <dgm:pt modelId="{6D4569EF-77D7-45EB-93F4-A4F005EE366D}" type="parTrans" cxnId="{E0F9A0DB-4860-40EB-A740-3716F82A449E}">
      <dgm:prSet/>
      <dgm:spPr/>
      <dgm:t>
        <a:bodyPr/>
        <a:lstStyle/>
        <a:p>
          <a:endParaRPr lang="en-US"/>
        </a:p>
      </dgm:t>
    </dgm:pt>
    <dgm:pt modelId="{8D955568-0CF5-45E0-8597-070DD21C7F57}" type="sibTrans" cxnId="{E0F9A0DB-4860-40EB-A740-3716F82A449E}">
      <dgm:prSet/>
      <dgm:spPr/>
      <dgm:t>
        <a:bodyPr/>
        <a:lstStyle/>
        <a:p>
          <a:endParaRPr lang="en-US"/>
        </a:p>
      </dgm:t>
    </dgm:pt>
    <dgm:pt modelId="{D2573A1A-B406-4956-A21A-F13010704C81}">
      <dgm:prSet/>
      <dgm:spPr/>
      <dgm:t>
        <a:bodyPr/>
        <a:lstStyle/>
        <a:p>
          <a:r>
            <a:rPr lang="en-GB" dirty="0"/>
            <a:t> </a:t>
          </a:r>
          <a:r>
            <a:rPr lang="en-GB" b="1" dirty="0"/>
            <a:t>It may involve: </a:t>
          </a:r>
          <a:endParaRPr lang="en-US" b="1" dirty="0"/>
        </a:p>
      </dgm:t>
    </dgm:pt>
    <dgm:pt modelId="{F57CC238-AB1B-4C1F-9CE2-F87E06CDB785}" type="parTrans" cxnId="{0F0B1587-DEA6-45CC-9BED-C297B8E3C31D}">
      <dgm:prSet/>
      <dgm:spPr/>
      <dgm:t>
        <a:bodyPr/>
        <a:lstStyle/>
        <a:p>
          <a:endParaRPr lang="en-US"/>
        </a:p>
      </dgm:t>
    </dgm:pt>
    <dgm:pt modelId="{BE51BE24-F894-4746-91C4-5471039E245E}" type="sibTrans" cxnId="{0F0B1587-DEA6-45CC-9BED-C297B8E3C31D}">
      <dgm:prSet/>
      <dgm:spPr/>
      <dgm:t>
        <a:bodyPr/>
        <a:lstStyle/>
        <a:p>
          <a:endParaRPr lang="en-US"/>
        </a:p>
      </dgm:t>
    </dgm:pt>
    <dgm:pt modelId="{C4982C70-9FAE-4668-8129-AFC173877EA8}">
      <dgm:prSet/>
      <dgm:spPr/>
      <dgm:t>
        <a:bodyPr/>
        <a:lstStyle/>
        <a:p>
          <a:r>
            <a:rPr lang="en-GB" dirty="0"/>
            <a:t>• Hitting, kicking, shaking </a:t>
          </a:r>
          <a:endParaRPr lang="en-US" dirty="0"/>
        </a:p>
      </dgm:t>
    </dgm:pt>
    <dgm:pt modelId="{4DF153AD-D8CE-4603-9A12-F6A14B7756CF}" type="parTrans" cxnId="{0203A701-9AF7-490E-B455-1B16C2EB9A2C}">
      <dgm:prSet/>
      <dgm:spPr/>
      <dgm:t>
        <a:bodyPr/>
        <a:lstStyle/>
        <a:p>
          <a:endParaRPr lang="en-US"/>
        </a:p>
      </dgm:t>
    </dgm:pt>
    <dgm:pt modelId="{409D4FC2-4695-45BE-8260-D6AC34E1691A}" type="sibTrans" cxnId="{0203A701-9AF7-490E-B455-1B16C2EB9A2C}">
      <dgm:prSet/>
      <dgm:spPr/>
      <dgm:t>
        <a:bodyPr/>
        <a:lstStyle/>
        <a:p>
          <a:endParaRPr lang="en-US"/>
        </a:p>
      </dgm:t>
    </dgm:pt>
    <dgm:pt modelId="{FCA5F86C-5F51-476C-9452-D9BFBC006ACA}">
      <dgm:prSet/>
      <dgm:spPr/>
      <dgm:t>
        <a:bodyPr/>
        <a:lstStyle/>
        <a:p>
          <a:r>
            <a:rPr lang="en-GB" dirty="0"/>
            <a:t>• Throwing, poisoning, burning</a:t>
          </a:r>
          <a:endParaRPr lang="en-US" dirty="0"/>
        </a:p>
      </dgm:t>
    </dgm:pt>
    <dgm:pt modelId="{7898339F-CFB1-4C57-A40E-A4EA8A435D66}" type="parTrans" cxnId="{7603CCC5-0529-404E-9E17-ACAD96B5D780}">
      <dgm:prSet/>
      <dgm:spPr/>
      <dgm:t>
        <a:bodyPr/>
        <a:lstStyle/>
        <a:p>
          <a:endParaRPr lang="en-US"/>
        </a:p>
      </dgm:t>
    </dgm:pt>
    <dgm:pt modelId="{1E465A69-29FE-4EA2-AA0F-A680150D1A98}" type="sibTrans" cxnId="{7603CCC5-0529-404E-9E17-ACAD96B5D780}">
      <dgm:prSet/>
      <dgm:spPr/>
      <dgm:t>
        <a:bodyPr/>
        <a:lstStyle/>
        <a:p>
          <a:endParaRPr lang="en-US"/>
        </a:p>
      </dgm:t>
    </dgm:pt>
    <dgm:pt modelId="{1E19D0E0-E0D3-4D3B-8024-E3303B7ECB82}">
      <dgm:prSet/>
      <dgm:spPr/>
      <dgm:t>
        <a:bodyPr/>
        <a:lstStyle/>
        <a:p>
          <a:r>
            <a:rPr lang="en-GB" dirty="0"/>
            <a:t>• Scalding, drowning </a:t>
          </a:r>
          <a:endParaRPr lang="en-US" dirty="0"/>
        </a:p>
      </dgm:t>
    </dgm:pt>
    <dgm:pt modelId="{EE85F89E-EE33-45DA-B012-2F1723408D50}" type="parTrans" cxnId="{DC17015C-BC91-40F9-9BB5-5468D1EB6916}">
      <dgm:prSet/>
      <dgm:spPr/>
      <dgm:t>
        <a:bodyPr/>
        <a:lstStyle/>
        <a:p>
          <a:endParaRPr lang="en-US"/>
        </a:p>
      </dgm:t>
    </dgm:pt>
    <dgm:pt modelId="{57AE47B7-FBC2-45F6-8BEE-19913863312F}" type="sibTrans" cxnId="{DC17015C-BC91-40F9-9BB5-5468D1EB6916}">
      <dgm:prSet/>
      <dgm:spPr/>
      <dgm:t>
        <a:bodyPr/>
        <a:lstStyle/>
        <a:p>
          <a:endParaRPr lang="en-US"/>
        </a:p>
      </dgm:t>
    </dgm:pt>
    <dgm:pt modelId="{D428B163-01BD-427E-8BF6-63559CAA06F1}">
      <dgm:prSet/>
      <dgm:spPr/>
      <dgm:t>
        <a:bodyPr/>
        <a:lstStyle/>
        <a:p>
          <a:r>
            <a:rPr lang="en-GB" dirty="0"/>
            <a:t>• A</a:t>
          </a:r>
          <a:r>
            <a:rPr lang="en-GB" b="0" dirty="0">
              <a:effectLst/>
            </a:rPr>
            <a:t>ny other method of causing non-accidental harm to a child</a:t>
          </a:r>
          <a:endParaRPr lang="en-US" dirty="0"/>
        </a:p>
      </dgm:t>
    </dgm:pt>
    <dgm:pt modelId="{283AC206-F69A-4500-B6E3-CBBFFDA40A9A}" type="parTrans" cxnId="{6A282108-13EB-4FE8-96EC-302EE59252A4}">
      <dgm:prSet/>
      <dgm:spPr/>
      <dgm:t>
        <a:bodyPr/>
        <a:lstStyle/>
        <a:p>
          <a:endParaRPr lang="en-US"/>
        </a:p>
      </dgm:t>
    </dgm:pt>
    <dgm:pt modelId="{DB72070C-92D1-4B5C-B7A5-8B59734DAE52}" type="sibTrans" cxnId="{6A282108-13EB-4FE8-96EC-302EE59252A4}">
      <dgm:prSet/>
      <dgm:spPr/>
      <dgm:t>
        <a:bodyPr/>
        <a:lstStyle/>
        <a:p>
          <a:endParaRPr lang="en-US"/>
        </a:p>
      </dgm:t>
    </dgm:pt>
    <dgm:pt modelId="{5475AE34-BC54-45C5-A4E6-FE0273BE52B7}" type="pres">
      <dgm:prSet presAssocID="{5207B30B-593E-4822-8F3D-F63934EE094D}" presName="vert0" presStyleCnt="0">
        <dgm:presLayoutVars>
          <dgm:dir/>
          <dgm:animOne val="branch"/>
          <dgm:animLvl val="lvl"/>
        </dgm:presLayoutVars>
      </dgm:prSet>
      <dgm:spPr/>
    </dgm:pt>
    <dgm:pt modelId="{DEFB505A-12A9-4AFA-809F-E001DC516746}" type="pres">
      <dgm:prSet presAssocID="{321A77D6-E055-4B10-903E-A0C5EDE859CC}" presName="thickLine" presStyleLbl="alignNode1" presStyleIdx="0" presStyleCnt="7"/>
      <dgm:spPr/>
    </dgm:pt>
    <dgm:pt modelId="{48C25C26-7D9D-4E98-830A-941FF3BCB614}" type="pres">
      <dgm:prSet presAssocID="{321A77D6-E055-4B10-903E-A0C5EDE859CC}" presName="horz1" presStyleCnt="0"/>
      <dgm:spPr/>
    </dgm:pt>
    <dgm:pt modelId="{F893F8EE-621D-4075-92E9-DA55E1EAE6F6}" type="pres">
      <dgm:prSet presAssocID="{321A77D6-E055-4B10-903E-A0C5EDE859CC}" presName="tx1" presStyleLbl="revTx" presStyleIdx="0" presStyleCnt="7"/>
      <dgm:spPr/>
    </dgm:pt>
    <dgm:pt modelId="{1C33F0C1-2A43-4563-A45A-74C9F18869C9}" type="pres">
      <dgm:prSet presAssocID="{321A77D6-E055-4B10-903E-A0C5EDE859CC}" presName="vert1" presStyleCnt="0"/>
      <dgm:spPr/>
    </dgm:pt>
    <dgm:pt modelId="{4A14F8D9-EFC2-4405-B8B5-1995A76AD5B1}" type="pres">
      <dgm:prSet presAssocID="{425BAAE0-99C5-458D-90B9-B2594515C7D8}" presName="thickLine" presStyleLbl="alignNode1" presStyleIdx="1" presStyleCnt="7"/>
      <dgm:spPr/>
    </dgm:pt>
    <dgm:pt modelId="{D3544CE9-7E64-4ACA-9F60-FA2C8B46AAC3}" type="pres">
      <dgm:prSet presAssocID="{425BAAE0-99C5-458D-90B9-B2594515C7D8}" presName="horz1" presStyleCnt="0"/>
      <dgm:spPr/>
    </dgm:pt>
    <dgm:pt modelId="{ABBBC6F3-7FF3-4292-85B4-76C698DBC5AF}" type="pres">
      <dgm:prSet presAssocID="{425BAAE0-99C5-458D-90B9-B2594515C7D8}" presName="tx1" presStyleLbl="revTx" presStyleIdx="1" presStyleCnt="7"/>
      <dgm:spPr/>
    </dgm:pt>
    <dgm:pt modelId="{745134E3-6269-44D3-9234-3DE8B3A55B0B}" type="pres">
      <dgm:prSet presAssocID="{425BAAE0-99C5-458D-90B9-B2594515C7D8}" presName="vert1" presStyleCnt="0"/>
      <dgm:spPr/>
    </dgm:pt>
    <dgm:pt modelId="{E1F4C5C8-C547-4BF2-A9E4-C13C14E0DAE6}" type="pres">
      <dgm:prSet presAssocID="{D2573A1A-B406-4956-A21A-F13010704C81}" presName="thickLine" presStyleLbl="alignNode1" presStyleIdx="2" presStyleCnt="7"/>
      <dgm:spPr/>
    </dgm:pt>
    <dgm:pt modelId="{1C1845B4-1A87-4E2C-9734-C26B6BD52CBE}" type="pres">
      <dgm:prSet presAssocID="{D2573A1A-B406-4956-A21A-F13010704C81}" presName="horz1" presStyleCnt="0"/>
      <dgm:spPr/>
    </dgm:pt>
    <dgm:pt modelId="{448AE074-07F5-4F17-95AA-A42FB1DE42AE}" type="pres">
      <dgm:prSet presAssocID="{D2573A1A-B406-4956-A21A-F13010704C81}" presName="tx1" presStyleLbl="revTx" presStyleIdx="2" presStyleCnt="7"/>
      <dgm:spPr/>
    </dgm:pt>
    <dgm:pt modelId="{831A33CE-0348-4B4E-A6E3-743E16106000}" type="pres">
      <dgm:prSet presAssocID="{D2573A1A-B406-4956-A21A-F13010704C81}" presName="vert1" presStyleCnt="0"/>
      <dgm:spPr/>
    </dgm:pt>
    <dgm:pt modelId="{E98EFD8F-A8F9-4FD2-9419-9011B921CD93}" type="pres">
      <dgm:prSet presAssocID="{C4982C70-9FAE-4668-8129-AFC173877EA8}" presName="thickLine" presStyleLbl="alignNode1" presStyleIdx="3" presStyleCnt="7"/>
      <dgm:spPr/>
    </dgm:pt>
    <dgm:pt modelId="{00F1C001-7552-4CBD-9524-A421B9300EC1}" type="pres">
      <dgm:prSet presAssocID="{C4982C70-9FAE-4668-8129-AFC173877EA8}" presName="horz1" presStyleCnt="0"/>
      <dgm:spPr/>
    </dgm:pt>
    <dgm:pt modelId="{A840F899-204B-4F9A-8006-1B80B7E36311}" type="pres">
      <dgm:prSet presAssocID="{C4982C70-9FAE-4668-8129-AFC173877EA8}" presName="tx1" presStyleLbl="revTx" presStyleIdx="3" presStyleCnt="7"/>
      <dgm:spPr/>
    </dgm:pt>
    <dgm:pt modelId="{4C9CE6FD-4F4A-4E5E-B065-61A296AB1F09}" type="pres">
      <dgm:prSet presAssocID="{C4982C70-9FAE-4668-8129-AFC173877EA8}" presName="vert1" presStyleCnt="0"/>
      <dgm:spPr/>
    </dgm:pt>
    <dgm:pt modelId="{834E5EEA-4A89-4F12-879F-4D06761DED09}" type="pres">
      <dgm:prSet presAssocID="{FCA5F86C-5F51-476C-9452-D9BFBC006ACA}" presName="thickLine" presStyleLbl="alignNode1" presStyleIdx="4" presStyleCnt="7"/>
      <dgm:spPr/>
    </dgm:pt>
    <dgm:pt modelId="{01D22CAD-8F6C-41EF-BB8B-A8639DCD607B}" type="pres">
      <dgm:prSet presAssocID="{FCA5F86C-5F51-476C-9452-D9BFBC006ACA}" presName="horz1" presStyleCnt="0"/>
      <dgm:spPr/>
    </dgm:pt>
    <dgm:pt modelId="{C6699A87-193E-4063-94B8-42504F37B93E}" type="pres">
      <dgm:prSet presAssocID="{FCA5F86C-5F51-476C-9452-D9BFBC006ACA}" presName="tx1" presStyleLbl="revTx" presStyleIdx="4" presStyleCnt="7"/>
      <dgm:spPr/>
    </dgm:pt>
    <dgm:pt modelId="{86125B6D-A067-4258-8A30-7405452B7B0B}" type="pres">
      <dgm:prSet presAssocID="{FCA5F86C-5F51-476C-9452-D9BFBC006ACA}" presName="vert1" presStyleCnt="0"/>
      <dgm:spPr/>
    </dgm:pt>
    <dgm:pt modelId="{82D92E9D-EEDB-4DF5-AF58-B60D5CDCD454}" type="pres">
      <dgm:prSet presAssocID="{1E19D0E0-E0D3-4D3B-8024-E3303B7ECB82}" presName="thickLine" presStyleLbl="alignNode1" presStyleIdx="5" presStyleCnt="7"/>
      <dgm:spPr/>
    </dgm:pt>
    <dgm:pt modelId="{141E59FD-E310-4533-9E3D-3B662CC4C686}" type="pres">
      <dgm:prSet presAssocID="{1E19D0E0-E0D3-4D3B-8024-E3303B7ECB82}" presName="horz1" presStyleCnt="0"/>
      <dgm:spPr/>
    </dgm:pt>
    <dgm:pt modelId="{CB9178E2-0B84-4785-82C0-7AC1DB5F4BEC}" type="pres">
      <dgm:prSet presAssocID="{1E19D0E0-E0D3-4D3B-8024-E3303B7ECB82}" presName="tx1" presStyleLbl="revTx" presStyleIdx="5" presStyleCnt="7"/>
      <dgm:spPr/>
    </dgm:pt>
    <dgm:pt modelId="{9E009319-0A91-437D-A29D-FE1C8FB8E49B}" type="pres">
      <dgm:prSet presAssocID="{1E19D0E0-E0D3-4D3B-8024-E3303B7ECB82}" presName="vert1" presStyleCnt="0"/>
      <dgm:spPr/>
    </dgm:pt>
    <dgm:pt modelId="{B99C7A5A-D6D5-4320-919B-A00D435EC27A}" type="pres">
      <dgm:prSet presAssocID="{D428B163-01BD-427E-8BF6-63559CAA06F1}" presName="thickLine" presStyleLbl="alignNode1" presStyleIdx="6" presStyleCnt="7"/>
      <dgm:spPr/>
    </dgm:pt>
    <dgm:pt modelId="{9A4B03BC-22B1-4BDA-A0D5-878D95984A10}" type="pres">
      <dgm:prSet presAssocID="{D428B163-01BD-427E-8BF6-63559CAA06F1}" presName="horz1" presStyleCnt="0"/>
      <dgm:spPr/>
    </dgm:pt>
    <dgm:pt modelId="{A4E30212-F38A-467C-A6C7-3361D9819386}" type="pres">
      <dgm:prSet presAssocID="{D428B163-01BD-427E-8BF6-63559CAA06F1}" presName="tx1" presStyleLbl="revTx" presStyleIdx="6" presStyleCnt="7"/>
      <dgm:spPr/>
    </dgm:pt>
    <dgm:pt modelId="{30A67534-3845-43CD-9414-0BA9A812B595}" type="pres">
      <dgm:prSet presAssocID="{D428B163-01BD-427E-8BF6-63559CAA06F1}" presName="vert1" presStyleCnt="0"/>
      <dgm:spPr/>
    </dgm:pt>
  </dgm:ptLst>
  <dgm:cxnLst>
    <dgm:cxn modelId="{0203A701-9AF7-490E-B455-1B16C2EB9A2C}" srcId="{5207B30B-593E-4822-8F3D-F63934EE094D}" destId="{C4982C70-9FAE-4668-8129-AFC173877EA8}" srcOrd="3" destOrd="0" parTransId="{4DF153AD-D8CE-4603-9A12-F6A14B7756CF}" sibTransId="{409D4FC2-4695-45BE-8260-D6AC34E1691A}"/>
    <dgm:cxn modelId="{14380B07-7823-4A9F-9D05-953F38045BDA}" type="presOf" srcId="{C4982C70-9FAE-4668-8129-AFC173877EA8}" destId="{A840F899-204B-4F9A-8006-1B80B7E36311}" srcOrd="0" destOrd="0" presId="urn:microsoft.com/office/officeart/2008/layout/LinedList"/>
    <dgm:cxn modelId="{6A282108-13EB-4FE8-96EC-302EE59252A4}" srcId="{5207B30B-593E-4822-8F3D-F63934EE094D}" destId="{D428B163-01BD-427E-8BF6-63559CAA06F1}" srcOrd="6" destOrd="0" parTransId="{283AC206-F69A-4500-B6E3-CBBFFDA40A9A}" sibTransId="{DB72070C-92D1-4B5C-B7A5-8B59734DAE52}"/>
    <dgm:cxn modelId="{31B7D50F-2637-40EB-A917-75D648B5972C}" type="presOf" srcId="{D2573A1A-B406-4956-A21A-F13010704C81}" destId="{448AE074-07F5-4F17-95AA-A42FB1DE42AE}" srcOrd="0" destOrd="0" presId="urn:microsoft.com/office/officeart/2008/layout/LinedList"/>
    <dgm:cxn modelId="{5860D131-A49E-49D0-80BF-E4FD30236406}" type="presOf" srcId="{D428B163-01BD-427E-8BF6-63559CAA06F1}" destId="{A4E30212-F38A-467C-A6C7-3361D9819386}" srcOrd="0" destOrd="0" presId="urn:microsoft.com/office/officeart/2008/layout/LinedList"/>
    <dgm:cxn modelId="{DC17015C-BC91-40F9-9BB5-5468D1EB6916}" srcId="{5207B30B-593E-4822-8F3D-F63934EE094D}" destId="{1E19D0E0-E0D3-4D3B-8024-E3303B7ECB82}" srcOrd="5" destOrd="0" parTransId="{EE85F89E-EE33-45DA-B012-2F1723408D50}" sibTransId="{57AE47B7-FBC2-45F6-8BEE-19913863312F}"/>
    <dgm:cxn modelId="{BB02F15F-9BE0-4F3D-93B1-DE8A413EF46E}" type="presOf" srcId="{5207B30B-593E-4822-8F3D-F63934EE094D}" destId="{5475AE34-BC54-45C5-A4E6-FE0273BE52B7}" srcOrd="0" destOrd="0" presId="urn:microsoft.com/office/officeart/2008/layout/LinedList"/>
    <dgm:cxn modelId="{0F0B1587-DEA6-45CC-9BED-C297B8E3C31D}" srcId="{5207B30B-593E-4822-8F3D-F63934EE094D}" destId="{D2573A1A-B406-4956-A21A-F13010704C81}" srcOrd="2" destOrd="0" parTransId="{F57CC238-AB1B-4C1F-9CE2-F87E06CDB785}" sibTransId="{BE51BE24-F894-4746-91C4-5471039E245E}"/>
    <dgm:cxn modelId="{E7EF27A6-B6DF-4B95-8E8C-4938B90A7115}" type="presOf" srcId="{1E19D0E0-E0D3-4D3B-8024-E3303B7ECB82}" destId="{CB9178E2-0B84-4785-82C0-7AC1DB5F4BEC}" srcOrd="0" destOrd="0" presId="urn:microsoft.com/office/officeart/2008/layout/LinedList"/>
    <dgm:cxn modelId="{7603CCC5-0529-404E-9E17-ACAD96B5D780}" srcId="{5207B30B-593E-4822-8F3D-F63934EE094D}" destId="{FCA5F86C-5F51-476C-9452-D9BFBC006ACA}" srcOrd="4" destOrd="0" parTransId="{7898339F-CFB1-4C57-A40E-A4EA8A435D66}" sibTransId="{1E465A69-29FE-4EA2-AA0F-A680150D1A98}"/>
    <dgm:cxn modelId="{E0F9A0DB-4860-40EB-A740-3716F82A449E}" srcId="{5207B30B-593E-4822-8F3D-F63934EE094D}" destId="{425BAAE0-99C5-458D-90B9-B2594515C7D8}" srcOrd="1" destOrd="0" parTransId="{6D4569EF-77D7-45EB-93F4-A4F005EE366D}" sibTransId="{8D955568-0CF5-45E0-8597-070DD21C7F57}"/>
    <dgm:cxn modelId="{F9405ADD-1B26-4AE1-980B-14704E86D307}" type="presOf" srcId="{FCA5F86C-5F51-476C-9452-D9BFBC006ACA}" destId="{C6699A87-193E-4063-94B8-42504F37B93E}" srcOrd="0" destOrd="0" presId="urn:microsoft.com/office/officeart/2008/layout/LinedList"/>
    <dgm:cxn modelId="{5B0A79E0-BA8A-450B-922A-89079D8E74D0}" type="presOf" srcId="{425BAAE0-99C5-458D-90B9-B2594515C7D8}" destId="{ABBBC6F3-7FF3-4292-85B4-76C698DBC5AF}" srcOrd="0" destOrd="0" presId="urn:microsoft.com/office/officeart/2008/layout/LinedList"/>
    <dgm:cxn modelId="{8D8BF0E1-0E0E-432F-9575-2D9E23483C12}" type="presOf" srcId="{321A77D6-E055-4B10-903E-A0C5EDE859CC}" destId="{F893F8EE-621D-4075-92E9-DA55E1EAE6F6}" srcOrd="0" destOrd="0" presId="urn:microsoft.com/office/officeart/2008/layout/LinedList"/>
    <dgm:cxn modelId="{923131F7-FAD6-4F04-B191-6C4E20EA0F00}" srcId="{5207B30B-593E-4822-8F3D-F63934EE094D}" destId="{321A77D6-E055-4B10-903E-A0C5EDE859CC}" srcOrd="0" destOrd="0" parTransId="{BB06CD1A-3C5A-4D5B-81A8-ABEB8CB23AB0}" sibTransId="{569B23A6-9599-465E-9D03-AFAF52E42C59}"/>
    <dgm:cxn modelId="{BA3E798E-A0F4-4C41-87BA-D5DDFF22F8A9}" type="presParOf" srcId="{5475AE34-BC54-45C5-A4E6-FE0273BE52B7}" destId="{DEFB505A-12A9-4AFA-809F-E001DC516746}" srcOrd="0" destOrd="0" presId="urn:microsoft.com/office/officeart/2008/layout/LinedList"/>
    <dgm:cxn modelId="{FD73BFEE-22EF-4E78-BE8C-775FEEC71FFD}" type="presParOf" srcId="{5475AE34-BC54-45C5-A4E6-FE0273BE52B7}" destId="{48C25C26-7D9D-4E98-830A-941FF3BCB614}" srcOrd="1" destOrd="0" presId="urn:microsoft.com/office/officeart/2008/layout/LinedList"/>
    <dgm:cxn modelId="{6B8F4AEB-A227-4C4C-89D3-C738D1BDFC7F}" type="presParOf" srcId="{48C25C26-7D9D-4E98-830A-941FF3BCB614}" destId="{F893F8EE-621D-4075-92E9-DA55E1EAE6F6}" srcOrd="0" destOrd="0" presId="urn:microsoft.com/office/officeart/2008/layout/LinedList"/>
    <dgm:cxn modelId="{93EFA53C-50EF-4589-8F71-A1CD4EBB6C08}" type="presParOf" srcId="{48C25C26-7D9D-4E98-830A-941FF3BCB614}" destId="{1C33F0C1-2A43-4563-A45A-74C9F18869C9}" srcOrd="1" destOrd="0" presId="urn:microsoft.com/office/officeart/2008/layout/LinedList"/>
    <dgm:cxn modelId="{4740C1B0-4E1F-4F58-81C6-B91D3E1C77D7}" type="presParOf" srcId="{5475AE34-BC54-45C5-A4E6-FE0273BE52B7}" destId="{4A14F8D9-EFC2-4405-B8B5-1995A76AD5B1}" srcOrd="2" destOrd="0" presId="urn:microsoft.com/office/officeart/2008/layout/LinedList"/>
    <dgm:cxn modelId="{968B8A12-75A6-4053-9BD0-15E40ADB069D}" type="presParOf" srcId="{5475AE34-BC54-45C5-A4E6-FE0273BE52B7}" destId="{D3544CE9-7E64-4ACA-9F60-FA2C8B46AAC3}" srcOrd="3" destOrd="0" presId="urn:microsoft.com/office/officeart/2008/layout/LinedList"/>
    <dgm:cxn modelId="{C6417E83-8BC8-466D-91E4-158BB6B64E28}" type="presParOf" srcId="{D3544CE9-7E64-4ACA-9F60-FA2C8B46AAC3}" destId="{ABBBC6F3-7FF3-4292-85B4-76C698DBC5AF}" srcOrd="0" destOrd="0" presId="urn:microsoft.com/office/officeart/2008/layout/LinedList"/>
    <dgm:cxn modelId="{2A9CB975-31E4-4A1F-BF67-C5BF307034B9}" type="presParOf" srcId="{D3544CE9-7E64-4ACA-9F60-FA2C8B46AAC3}" destId="{745134E3-6269-44D3-9234-3DE8B3A55B0B}" srcOrd="1" destOrd="0" presId="urn:microsoft.com/office/officeart/2008/layout/LinedList"/>
    <dgm:cxn modelId="{44562D7F-F729-404A-AD52-906234ECA3B2}" type="presParOf" srcId="{5475AE34-BC54-45C5-A4E6-FE0273BE52B7}" destId="{E1F4C5C8-C547-4BF2-A9E4-C13C14E0DAE6}" srcOrd="4" destOrd="0" presId="urn:microsoft.com/office/officeart/2008/layout/LinedList"/>
    <dgm:cxn modelId="{9BE5A481-C850-4010-B330-302FCA2F1020}" type="presParOf" srcId="{5475AE34-BC54-45C5-A4E6-FE0273BE52B7}" destId="{1C1845B4-1A87-4E2C-9734-C26B6BD52CBE}" srcOrd="5" destOrd="0" presId="urn:microsoft.com/office/officeart/2008/layout/LinedList"/>
    <dgm:cxn modelId="{488B987C-D1AC-411D-9675-8E5588A1F695}" type="presParOf" srcId="{1C1845B4-1A87-4E2C-9734-C26B6BD52CBE}" destId="{448AE074-07F5-4F17-95AA-A42FB1DE42AE}" srcOrd="0" destOrd="0" presId="urn:microsoft.com/office/officeart/2008/layout/LinedList"/>
    <dgm:cxn modelId="{200692DF-B041-4C99-BD7E-B2F9BD99A3AC}" type="presParOf" srcId="{1C1845B4-1A87-4E2C-9734-C26B6BD52CBE}" destId="{831A33CE-0348-4B4E-A6E3-743E16106000}" srcOrd="1" destOrd="0" presId="urn:microsoft.com/office/officeart/2008/layout/LinedList"/>
    <dgm:cxn modelId="{99B474BC-8AA1-4BE7-ACC9-770F88C08A92}" type="presParOf" srcId="{5475AE34-BC54-45C5-A4E6-FE0273BE52B7}" destId="{E98EFD8F-A8F9-4FD2-9419-9011B921CD93}" srcOrd="6" destOrd="0" presId="urn:microsoft.com/office/officeart/2008/layout/LinedList"/>
    <dgm:cxn modelId="{D5B8BDFF-673C-4584-B530-7C5321453C91}" type="presParOf" srcId="{5475AE34-BC54-45C5-A4E6-FE0273BE52B7}" destId="{00F1C001-7552-4CBD-9524-A421B9300EC1}" srcOrd="7" destOrd="0" presId="urn:microsoft.com/office/officeart/2008/layout/LinedList"/>
    <dgm:cxn modelId="{97A7F60A-C05E-4B52-8204-727779E7556D}" type="presParOf" srcId="{00F1C001-7552-4CBD-9524-A421B9300EC1}" destId="{A840F899-204B-4F9A-8006-1B80B7E36311}" srcOrd="0" destOrd="0" presId="urn:microsoft.com/office/officeart/2008/layout/LinedList"/>
    <dgm:cxn modelId="{61E8CBD8-E8C6-459D-8081-9C04CA9D753B}" type="presParOf" srcId="{00F1C001-7552-4CBD-9524-A421B9300EC1}" destId="{4C9CE6FD-4F4A-4E5E-B065-61A296AB1F09}" srcOrd="1" destOrd="0" presId="urn:microsoft.com/office/officeart/2008/layout/LinedList"/>
    <dgm:cxn modelId="{9CB61BDC-C597-491A-89AD-6D59568E78BF}" type="presParOf" srcId="{5475AE34-BC54-45C5-A4E6-FE0273BE52B7}" destId="{834E5EEA-4A89-4F12-879F-4D06761DED09}" srcOrd="8" destOrd="0" presId="urn:microsoft.com/office/officeart/2008/layout/LinedList"/>
    <dgm:cxn modelId="{87C80B02-33CD-401F-9FA1-AD2076F87017}" type="presParOf" srcId="{5475AE34-BC54-45C5-A4E6-FE0273BE52B7}" destId="{01D22CAD-8F6C-41EF-BB8B-A8639DCD607B}" srcOrd="9" destOrd="0" presId="urn:microsoft.com/office/officeart/2008/layout/LinedList"/>
    <dgm:cxn modelId="{7EC1F25D-BB68-45FF-B0B4-0525ECEC87AE}" type="presParOf" srcId="{01D22CAD-8F6C-41EF-BB8B-A8639DCD607B}" destId="{C6699A87-193E-4063-94B8-42504F37B93E}" srcOrd="0" destOrd="0" presId="urn:microsoft.com/office/officeart/2008/layout/LinedList"/>
    <dgm:cxn modelId="{A921B9B3-29FC-4866-8930-568FF8047D5C}" type="presParOf" srcId="{01D22CAD-8F6C-41EF-BB8B-A8639DCD607B}" destId="{86125B6D-A067-4258-8A30-7405452B7B0B}" srcOrd="1" destOrd="0" presId="urn:microsoft.com/office/officeart/2008/layout/LinedList"/>
    <dgm:cxn modelId="{C561B99F-FED6-4414-8727-7143B8D900FA}" type="presParOf" srcId="{5475AE34-BC54-45C5-A4E6-FE0273BE52B7}" destId="{82D92E9D-EEDB-4DF5-AF58-B60D5CDCD454}" srcOrd="10" destOrd="0" presId="urn:microsoft.com/office/officeart/2008/layout/LinedList"/>
    <dgm:cxn modelId="{25C14A93-485C-42EF-AD79-E0DF3FCDA346}" type="presParOf" srcId="{5475AE34-BC54-45C5-A4E6-FE0273BE52B7}" destId="{141E59FD-E310-4533-9E3D-3B662CC4C686}" srcOrd="11" destOrd="0" presId="urn:microsoft.com/office/officeart/2008/layout/LinedList"/>
    <dgm:cxn modelId="{970B557D-F9E4-4617-9655-052484B597AF}" type="presParOf" srcId="{141E59FD-E310-4533-9E3D-3B662CC4C686}" destId="{CB9178E2-0B84-4785-82C0-7AC1DB5F4BEC}" srcOrd="0" destOrd="0" presId="urn:microsoft.com/office/officeart/2008/layout/LinedList"/>
    <dgm:cxn modelId="{09756CBE-D899-494D-8374-886B717D7F16}" type="presParOf" srcId="{141E59FD-E310-4533-9E3D-3B662CC4C686}" destId="{9E009319-0A91-437D-A29D-FE1C8FB8E49B}" srcOrd="1" destOrd="0" presId="urn:microsoft.com/office/officeart/2008/layout/LinedList"/>
    <dgm:cxn modelId="{B01C99BB-A4CC-4D13-904B-6B05850407C3}" type="presParOf" srcId="{5475AE34-BC54-45C5-A4E6-FE0273BE52B7}" destId="{B99C7A5A-D6D5-4320-919B-A00D435EC27A}" srcOrd="12" destOrd="0" presId="urn:microsoft.com/office/officeart/2008/layout/LinedList"/>
    <dgm:cxn modelId="{4B2B69EA-5D9F-48BF-89D8-33470B1DA84A}" type="presParOf" srcId="{5475AE34-BC54-45C5-A4E6-FE0273BE52B7}" destId="{9A4B03BC-22B1-4BDA-A0D5-878D95984A10}" srcOrd="13" destOrd="0" presId="urn:microsoft.com/office/officeart/2008/layout/LinedList"/>
    <dgm:cxn modelId="{E4A5C21C-46AA-4CE5-941C-EFF31268985E}" type="presParOf" srcId="{9A4B03BC-22B1-4BDA-A0D5-878D95984A10}" destId="{A4E30212-F38A-467C-A6C7-3361D9819386}" srcOrd="0" destOrd="0" presId="urn:microsoft.com/office/officeart/2008/layout/LinedList"/>
    <dgm:cxn modelId="{23C6126D-7DD1-4349-85F3-15EA014B3DD9}" type="presParOf" srcId="{9A4B03BC-22B1-4BDA-A0D5-878D95984A10}" destId="{30A67534-3845-43CD-9414-0BA9A812B59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87C0EE-3C34-49BD-B86F-4707ED0884C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2262906-7CB4-4461-AAF4-5BEBDB6113FB}">
      <dgm:prSet custT="1"/>
      <dgm:spPr/>
      <dgm:t>
        <a:bodyPr/>
        <a:lstStyle/>
        <a:p>
          <a:endParaRPr lang="en-GB" sz="2200" dirty="0"/>
        </a:p>
        <a:p>
          <a:r>
            <a:rPr lang="en-GB" sz="2200" dirty="0"/>
            <a:t>Sexual abuse is forcing or enticing a child to take part in sexual activities. It doesn’t necessarily involve violence, and the child may not be aware that what is happening is abuse. </a:t>
          </a:r>
        </a:p>
        <a:p>
          <a:endParaRPr lang="en-GB" sz="2200" dirty="0"/>
        </a:p>
        <a:p>
          <a:r>
            <a:rPr lang="en-GB" sz="2200" dirty="0"/>
            <a:t>Child sexual abuse can involve contact abuse and non-contact abuse.</a:t>
          </a:r>
          <a:endParaRPr lang="en-US" sz="2200" dirty="0"/>
        </a:p>
      </dgm:t>
    </dgm:pt>
    <dgm:pt modelId="{C846632C-4618-4096-9FE4-BF0A4917D893}" type="parTrans" cxnId="{9ED98B8A-A6EE-4A9D-9B6C-2D0D5A120307}">
      <dgm:prSet/>
      <dgm:spPr/>
      <dgm:t>
        <a:bodyPr/>
        <a:lstStyle/>
        <a:p>
          <a:endParaRPr lang="en-US"/>
        </a:p>
      </dgm:t>
    </dgm:pt>
    <dgm:pt modelId="{22D289C9-B0BF-45BC-A173-A12698CDEC64}" type="sibTrans" cxnId="{9ED98B8A-A6EE-4A9D-9B6C-2D0D5A120307}">
      <dgm:prSet/>
      <dgm:spPr/>
      <dgm:t>
        <a:bodyPr/>
        <a:lstStyle/>
        <a:p>
          <a:endParaRPr lang="en-US"/>
        </a:p>
      </dgm:t>
    </dgm:pt>
    <dgm:pt modelId="{4390ED6E-A901-4D26-90C6-4459AB687A43}" type="pres">
      <dgm:prSet presAssocID="{DF87C0EE-3C34-49BD-B86F-4707ED0884CD}" presName="vert0" presStyleCnt="0">
        <dgm:presLayoutVars>
          <dgm:dir/>
          <dgm:animOne val="branch"/>
          <dgm:animLvl val="lvl"/>
        </dgm:presLayoutVars>
      </dgm:prSet>
      <dgm:spPr/>
    </dgm:pt>
    <dgm:pt modelId="{EEC15D8B-87D6-462D-8170-0D0996126CBC}" type="pres">
      <dgm:prSet presAssocID="{12262906-7CB4-4461-AAF4-5BEBDB6113FB}" presName="thickLine" presStyleLbl="alignNode1" presStyleIdx="0" presStyleCnt="1"/>
      <dgm:spPr/>
    </dgm:pt>
    <dgm:pt modelId="{418D26FB-C817-46E6-A0A0-58CCFC3CB1B0}" type="pres">
      <dgm:prSet presAssocID="{12262906-7CB4-4461-AAF4-5BEBDB6113FB}" presName="horz1" presStyleCnt="0"/>
      <dgm:spPr/>
    </dgm:pt>
    <dgm:pt modelId="{F8957C03-8A75-43D4-AE7C-00F85844A087}" type="pres">
      <dgm:prSet presAssocID="{12262906-7CB4-4461-AAF4-5BEBDB6113FB}" presName="tx1" presStyleLbl="revTx" presStyleIdx="0" presStyleCnt="1" custLinFactNeighborX="8291" custLinFactNeighborY="2674"/>
      <dgm:spPr/>
    </dgm:pt>
    <dgm:pt modelId="{C1C28875-444E-4BF9-AAA7-FAE521DF5D1D}" type="pres">
      <dgm:prSet presAssocID="{12262906-7CB4-4461-AAF4-5BEBDB6113FB}" presName="vert1" presStyleCnt="0"/>
      <dgm:spPr/>
    </dgm:pt>
  </dgm:ptLst>
  <dgm:cxnLst>
    <dgm:cxn modelId="{CA74E64A-EDB0-4C1B-973E-F0106F2C70FA}" type="presOf" srcId="{DF87C0EE-3C34-49BD-B86F-4707ED0884CD}" destId="{4390ED6E-A901-4D26-90C6-4459AB687A43}" srcOrd="0" destOrd="0" presId="urn:microsoft.com/office/officeart/2008/layout/LinedList"/>
    <dgm:cxn modelId="{52A06573-7BE6-4280-8BAA-0667D89A6BC9}" type="presOf" srcId="{12262906-7CB4-4461-AAF4-5BEBDB6113FB}" destId="{F8957C03-8A75-43D4-AE7C-00F85844A087}" srcOrd="0" destOrd="0" presId="urn:microsoft.com/office/officeart/2008/layout/LinedList"/>
    <dgm:cxn modelId="{9ED98B8A-A6EE-4A9D-9B6C-2D0D5A120307}" srcId="{DF87C0EE-3C34-49BD-B86F-4707ED0884CD}" destId="{12262906-7CB4-4461-AAF4-5BEBDB6113FB}" srcOrd="0" destOrd="0" parTransId="{C846632C-4618-4096-9FE4-BF0A4917D893}" sibTransId="{22D289C9-B0BF-45BC-A173-A12698CDEC64}"/>
    <dgm:cxn modelId="{83E30A06-BA07-44AD-A9FA-5874E1FC062E}" type="presParOf" srcId="{4390ED6E-A901-4D26-90C6-4459AB687A43}" destId="{EEC15D8B-87D6-462D-8170-0D0996126CBC}" srcOrd="0" destOrd="0" presId="urn:microsoft.com/office/officeart/2008/layout/LinedList"/>
    <dgm:cxn modelId="{4C5DF89C-0841-48C0-82DF-F9161ECBC301}" type="presParOf" srcId="{4390ED6E-A901-4D26-90C6-4459AB687A43}" destId="{418D26FB-C817-46E6-A0A0-58CCFC3CB1B0}" srcOrd="1" destOrd="0" presId="urn:microsoft.com/office/officeart/2008/layout/LinedList"/>
    <dgm:cxn modelId="{E9D870C4-C4F0-4F23-A278-071557771555}" type="presParOf" srcId="{418D26FB-C817-46E6-A0A0-58CCFC3CB1B0}" destId="{F8957C03-8A75-43D4-AE7C-00F85844A087}" srcOrd="0" destOrd="0" presId="urn:microsoft.com/office/officeart/2008/layout/LinedList"/>
    <dgm:cxn modelId="{DCEE9CF1-ED10-446D-8165-5EA6B3C4ED39}" type="presParOf" srcId="{418D26FB-C817-46E6-A0A0-58CCFC3CB1B0}" destId="{C1C28875-444E-4BF9-AAA7-FAE521DF5D1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BEB3FE-EEBE-48C8-9570-CDEAD6F478B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8F5DB00-308C-4C9A-9789-A33311DA075C}">
      <dgm:prSet custT="1"/>
      <dgm:spPr/>
      <dgm:t>
        <a:bodyPr/>
        <a:lstStyle/>
        <a:p>
          <a:pPr defTabSz="982663">
            <a:tabLst>
              <a:tab pos="982663" algn="l"/>
            </a:tabLst>
          </a:pPr>
          <a:r>
            <a:rPr lang="en-GB" sz="1800" b="1" dirty="0"/>
            <a:t>These may  include</a:t>
          </a:r>
          <a:r>
            <a:rPr lang="en-GB" sz="1800" dirty="0"/>
            <a:t>:</a:t>
          </a:r>
          <a:endParaRPr lang="en-US" sz="1800" dirty="0"/>
        </a:p>
      </dgm:t>
    </dgm:pt>
    <dgm:pt modelId="{A216446F-BA75-4255-9376-2337328370AB}" type="parTrans" cxnId="{9C4439CB-9CE1-4A95-A4A7-70F47C323731}">
      <dgm:prSet/>
      <dgm:spPr/>
      <dgm:t>
        <a:bodyPr/>
        <a:lstStyle/>
        <a:p>
          <a:endParaRPr lang="en-US"/>
        </a:p>
      </dgm:t>
    </dgm:pt>
    <dgm:pt modelId="{95F3393E-40C8-401C-93EF-8D01590546C1}" type="sibTrans" cxnId="{9C4439CB-9CE1-4A95-A4A7-70F47C323731}">
      <dgm:prSet/>
      <dgm:spPr/>
      <dgm:t>
        <a:bodyPr/>
        <a:lstStyle/>
        <a:p>
          <a:endParaRPr lang="en-US"/>
        </a:p>
      </dgm:t>
    </dgm:pt>
    <dgm:pt modelId="{1104C4CB-7FAE-4D69-A269-6F09CC0A29CF}">
      <dgm:prSet custT="1"/>
      <dgm:spPr/>
      <dgm:t>
        <a:bodyPr/>
        <a:lstStyle/>
        <a:p>
          <a:r>
            <a:rPr lang="en-GB" sz="1800" dirty="0"/>
            <a:t>bruising or bleeding near the genital area</a:t>
          </a:r>
          <a:endParaRPr lang="en-US" sz="1800" dirty="0"/>
        </a:p>
      </dgm:t>
    </dgm:pt>
    <dgm:pt modelId="{DF7038B3-B163-40FB-81D3-4A6AA20F6D59}" type="parTrans" cxnId="{D9B71952-1A92-4E61-8355-88C1E13A3FDD}">
      <dgm:prSet/>
      <dgm:spPr/>
      <dgm:t>
        <a:bodyPr/>
        <a:lstStyle/>
        <a:p>
          <a:endParaRPr lang="en-US"/>
        </a:p>
      </dgm:t>
    </dgm:pt>
    <dgm:pt modelId="{138D7D26-C0AF-4C2E-9FDD-45E881E9546D}" type="sibTrans" cxnId="{D9B71952-1A92-4E61-8355-88C1E13A3FDD}">
      <dgm:prSet/>
      <dgm:spPr/>
      <dgm:t>
        <a:bodyPr/>
        <a:lstStyle/>
        <a:p>
          <a:endParaRPr lang="en-US"/>
        </a:p>
      </dgm:t>
    </dgm:pt>
    <dgm:pt modelId="{60EE7576-1EAA-4046-A397-EE2D8483D6D8}">
      <dgm:prSet custT="1"/>
      <dgm:spPr/>
      <dgm:t>
        <a:bodyPr/>
        <a:lstStyle/>
        <a:p>
          <a:r>
            <a:rPr lang="en-GB" sz="1800" dirty="0"/>
            <a:t>discomfort when walking or sitting down</a:t>
          </a:r>
          <a:endParaRPr lang="en-US" sz="1800" dirty="0"/>
        </a:p>
      </dgm:t>
    </dgm:pt>
    <dgm:pt modelId="{24410710-F770-46EF-B863-7773A9B411C0}" type="parTrans" cxnId="{B8C20F40-5137-4982-B145-B24EA757A699}">
      <dgm:prSet/>
      <dgm:spPr/>
      <dgm:t>
        <a:bodyPr/>
        <a:lstStyle/>
        <a:p>
          <a:endParaRPr lang="en-US"/>
        </a:p>
      </dgm:t>
    </dgm:pt>
    <dgm:pt modelId="{C257E636-0080-4D86-AC93-2B5B477161EA}" type="sibTrans" cxnId="{B8C20F40-5137-4982-B145-B24EA757A699}">
      <dgm:prSet/>
      <dgm:spPr/>
      <dgm:t>
        <a:bodyPr/>
        <a:lstStyle/>
        <a:p>
          <a:endParaRPr lang="en-US"/>
        </a:p>
      </dgm:t>
    </dgm:pt>
    <dgm:pt modelId="{DDDD1751-F319-46E7-9653-D4908AA34C5E}">
      <dgm:prSet custT="1"/>
      <dgm:spPr/>
      <dgm:t>
        <a:bodyPr/>
        <a:lstStyle/>
        <a:p>
          <a:r>
            <a:rPr lang="en-GB" sz="1800" dirty="0"/>
            <a:t>an unusual discharge</a:t>
          </a:r>
          <a:endParaRPr lang="en-US" sz="1800" dirty="0"/>
        </a:p>
      </dgm:t>
    </dgm:pt>
    <dgm:pt modelId="{A92CC6E8-5A8D-4266-A7E2-D17E2CB8A1E6}" type="parTrans" cxnId="{2497BFC5-55B4-4FB3-93C8-06B9ED47C524}">
      <dgm:prSet/>
      <dgm:spPr/>
      <dgm:t>
        <a:bodyPr/>
        <a:lstStyle/>
        <a:p>
          <a:endParaRPr lang="en-US"/>
        </a:p>
      </dgm:t>
    </dgm:pt>
    <dgm:pt modelId="{A65553ED-322C-4705-B8F9-289AE5E9DBE3}" type="sibTrans" cxnId="{2497BFC5-55B4-4FB3-93C8-06B9ED47C524}">
      <dgm:prSet/>
      <dgm:spPr/>
      <dgm:t>
        <a:bodyPr/>
        <a:lstStyle/>
        <a:p>
          <a:endParaRPr lang="en-US"/>
        </a:p>
      </dgm:t>
    </dgm:pt>
    <dgm:pt modelId="{E7CA5F42-D1DF-45B3-B908-C0F61B6B4B51}">
      <dgm:prSet custT="1"/>
      <dgm:spPr/>
      <dgm:t>
        <a:bodyPr/>
        <a:lstStyle/>
        <a:p>
          <a:r>
            <a:rPr lang="en-GB" sz="1800" dirty="0"/>
            <a:t>sexually transmitted infections (STI) pregnancy  </a:t>
          </a:r>
          <a:endParaRPr lang="en-US" sz="1800" dirty="0"/>
        </a:p>
      </dgm:t>
    </dgm:pt>
    <dgm:pt modelId="{849673C1-25BF-43F0-BE79-F9D1597CFF85}" type="parTrans" cxnId="{5BCDD496-EB10-4FDB-A7ED-F688969CC589}">
      <dgm:prSet/>
      <dgm:spPr/>
      <dgm:t>
        <a:bodyPr/>
        <a:lstStyle/>
        <a:p>
          <a:endParaRPr lang="en-US"/>
        </a:p>
      </dgm:t>
    </dgm:pt>
    <dgm:pt modelId="{62EB4B7F-DD2F-4DEF-B0E0-7758EC0F9378}" type="sibTrans" cxnId="{5BCDD496-EB10-4FDB-A7ED-F688969CC589}">
      <dgm:prSet/>
      <dgm:spPr/>
      <dgm:t>
        <a:bodyPr/>
        <a:lstStyle/>
        <a:p>
          <a:endParaRPr lang="en-US"/>
        </a:p>
      </dgm:t>
    </dgm:pt>
    <dgm:pt modelId="{69134631-3267-4A7C-833E-5489393B2505}">
      <dgm:prSet custT="1"/>
      <dgm:spPr/>
      <dgm:t>
        <a:bodyPr/>
        <a:lstStyle/>
        <a:p>
          <a:r>
            <a:rPr lang="en-GB" sz="1800" dirty="0"/>
            <a:t>Changes in mood or behaviour </a:t>
          </a:r>
          <a:endParaRPr lang="en-US" sz="1800" dirty="0"/>
        </a:p>
      </dgm:t>
    </dgm:pt>
    <dgm:pt modelId="{78AC04E2-DE5D-4DFB-A778-A6FAAEE257CD}" type="parTrans" cxnId="{02FB65C9-65F8-4E52-A773-77AA514BE7FA}">
      <dgm:prSet/>
      <dgm:spPr/>
      <dgm:t>
        <a:bodyPr/>
        <a:lstStyle/>
        <a:p>
          <a:endParaRPr lang="en-US"/>
        </a:p>
      </dgm:t>
    </dgm:pt>
    <dgm:pt modelId="{8697FFB7-8776-46CD-834A-76666D53A9FF}" type="sibTrans" cxnId="{02FB65C9-65F8-4E52-A773-77AA514BE7FA}">
      <dgm:prSet/>
      <dgm:spPr/>
      <dgm:t>
        <a:bodyPr/>
        <a:lstStyle/>
        <a:p>
          <a:endParaRPr lang="en-US"/>
        </a:p>
      </dgm:t>
    </dgm:pt>
    <dgm:pt modelId="{1E761440-4632-4A7B-8C86-3CAF63F69670}">
      <dgm:prSet/>
      <dgm:spPr/>
      <dgm:t>
        <a:bodyPr/>
        <a:lstStyle/>
        <a:p>
          <a:endParaRPr lang="en-US" dirty="0"/>
        </a:p>
      </dgm:t>
    </dgm:pt>
    <dgm:pt modelId="{9F9313BB-0FE2-40AF-B70E-CBFAA1D84994}" type="parTrans" cxnId="{7B674FFD-AEA9-4C7D-BCDF-D85881A79B06}">
      <dgm:prSet/>
      <dgm:spPr/>
      <dgm:t>
        <a:bodyPr/>
        <a:lstStyle/>
        <a:p>
          <a:endParaRPr lang="en-US"/>
        </a:p>
      </dgm:t>
    </dgm:pt>
    <dgm:pt modelId="{8D9947B3-BAD4-40BD-B437-2B5B3A4CAC3E}" type="sibTrans" cxnId="{7B674FFD-AEA9-4C7D-BCDF-D85881A79B06}">
      <dgm:prSet/>
      <dgm:spPr/>
      <dgm:t>
        <a:bodyPr/>
        <a:lstStyle/>
        <a:p>
          <a:endParaRPr lang="en-US"/>
        </a:p>
      </dgm:t>
    </dgm:pt>
    <dgm:pt modelId="{BEFF3D55-E628-4D95-AA1A-AA6E6C97A933}">
      <dgm:prSet custT="1"/>
      <dgm:spPr/>
      <dgm:t>
        <a:bodyPr/>
        <a:lstStyle/>
        <a:p>
          <a:r>
            <a:rPr lang="en-GB" sz="1800" dirty="0"/>
            <a:t>anal or vaginal soreness or itching</a:t>
          </a:r>
          <a:endParaRPr lang="en-US" sz="1800" dirty="0"/>
        </a:p>
      </dgm:t>
    </dgm:pt>
    <dgm:pt modelId="{BD871B54-0CF5-4C6C-A413-F961A88D2DB5}" type="sibTrans" cxnId="{5A053BEC-A91C-4E93-AF0A-51A2A4E69C80}">
      <dgm:prSet/>
      <dgm:spPr/>
      <dgm:t>
        <a:bodyPr/>
        <a:lstStyle/>
        <a:p>
          <a:endParaRPr lang="en-US"/>
        </a:p>
      </dgm:t>
    </dgm:pt>
    <dgm:pt modelId="{73C7B2D8-A1C0-4754-99C5-E47F7EC8D2D4}" type="parTrans" cxnId="{5A053BEC-A91C-4E93-AF0A-51A2A4E69C80}">
      <dgm:prSet/>
      <dgm:spPr/>
      <dgm:t>
        <a:bodyPr/>
        <a:lstStyle/>
        <a:p>
          <a:endParaRPr lang="en-US"/>
        </a:p>
      </dgm:t>
    </dgm:pt>
    <dgm:pt modelId="{E53AEF95-B108-4B49-9540-2A9045E23F3D}" type="pres">
      <dgm:prSet presAssocID="{7FBEB3FE-EEBE-48C8-9570-CDEAD6F478BC}" presName="vert0" presStyleCnt="0">
        <dgm:presLayoutVars>
          <dgm:dir/>
          <dgm:animOne val="branch"/>
          <dgm:animLvl val="lvl"/>
        </dgm:presLayoutVars>
      </dgm:prSet>
      <dgm:spPr/>
    </dgm:pt>
    <dgm:pt modelId="{948526FE-1038-41AD-928B-0AEB530ED53F}" type="pres">
      <dgm:prSet presAssocID="{88F5DB00-308C-4C9A-9789-A33311DA075C}" presName="thickLine" presStyleLbl="alignNode1" presStyleIdx="0" presStyleCnt="7"/>
      <dgm:spPr/>
    </dgm:pt>
    <dgm:pt modelId="{DA8E5812-5D4F-422E-8A23-31BF6D8D1907}" type="pres">
      <dgm:prSet presAssocID="{88F5DB00-308C-4C9A-9789-A33311DA075C}" presName="horz1" presStyleCnt="0"/>
      <dgm:spPr/>
    </dgm:pt>
    <dgm:pt modelId="{B9AE60D7-43EB-4BB3-9907-400FC9AF1036}" type="pres">
      <dgm:prSet presAssocID="{88F5DB00-308C-4C9A-9789-A33311DA075C}" presName="tx1" presStyleLbl="revTx" presStyleIdx="0" presStyleCnt="8" custScaleX="500000"/>
      <dgm:spPr/>
    </dgm:pt>
    <dgm:pt modelId="{6C972A6C-63AF-4995-91A4-4BA22396369C}" type="pres">
      <dgm:prSet presAssocID="{88F5DB00-308C-4C9A-9789-A33311DA075C}" presName="vert1" presStyleCnt="0"/>
      <dgm:spPr/>
    </dgm:pt>
    <dgm:pt modelId="{B28490AB-620F-415D-B518-1C8E622CD0EA}" type="pres">
      <dgm:prSet presAssocID="{BEFF3D55-E628-4D95-AA1A-AA6E6C97A933}" presName="thickLine" presStyleLbl="alignNode1" presStyleIdx="1" presStyleCnt="7"/>
      <dgm:spPr/>
    </dgm:pt>
    <dgm:pt modelId="{D26B4BA6-C6E8-4783-A9AD-285821D06B74}" type="pres">
      <dgm:prSet presAssocID="{BEFF3D55-E628-4D95-AA1A-AA6E6C97A933}" presName="horz1" presStyleCnt="0"/>
      <dgm:spPr/>
    </dgm:pt>
    <dgm:pt modelId="{A303CF63-47DB-48D1-BCA5-EEFE2AFEE22E}" type="pres">
      <dgm:prSet presAssocID="{BEFF3D55-E628-4D95-AA1A-AA6E6C97A933}" presName="tx1" presStyleLbl="revTx" presStyleIdx="1" presStyleCnt="8" custScaleX="500000"/>
      <dgm:spPr/>
    </dgm:pt>
    <dgm:pt modelId="{052815B9-F945-4E25-866B-F626A5D5D4B2}" type="pres">
      <dgm:prSet presAssocID="{BEFF3D55-E628-4D95-AA1A-AA6E6C97A933}" presName="vert1" presStyleCnt="0"/>
      <dgm:spPr/>
    </dgm:pt>
    <dgm:pt modelId="{57F5B5FF-731C-454F-8ED6-7F2C6DADCE88}" type="pres">
      <dgm:prSet presAssocID="{1104C4CB-7FAE-4D69-A269-6F09CC0A29CF}" presName="thickLine" presStyleLbl="alignNode1" presStyleIdx="2" presStyleCnt="7"/>
      <dgm:spPr/>
    </dgm:pt>
    <dgm:pt modelId="{438609C5-E23F-4610-A473-8C6CF2EEC4F8}" type="pres">
      <dgm:prSet presAssocID="{1104C4CB-7FAE-4D69-A269-6F09CC0A29CF}" presName="horz1" presStyleCnt="0"/>
      <dgm:spPr/>
    </dgm:pt>
    <dgm:pt modelId="{D8118935-FF2B-4D06-8A9E-EF206C6C1D3D}" type="pres">
      <dgm:prSet presAssocID="{1104C4CB-7FAE-4D69-A269-6F09CC0A29CF}" presName="tx1" presStyleLbl="revTx" presStyleIdx="2" presStyleCnt="8" custScaleX="500000"/>
      <dgm:spPr/>
    </dgm:pt>
    <dgm:pt modelId="{F56D7C66-D007-4AF7-87E5-AFB2E96ED7FC}" type="pres">
      <dgm:prSet presAssocID="{1104C4CB-7FAE-4D69-A269-6F09CC0A29CF}" presName="vert1" presStyleCnt="0"/>
      <dgm:spPr/>
    </dgm:pt>
    <dgm:pt modelId="{1D05C94C-14BB-4A82-901D-96CF265D32D1}" type="pres">
      <dgm:prSet presAssocID="{60EE7576-1EAA-4046-A397-EE2D8483D6D8}" presName="thickLine" presStyleLbl="alignNode1" presStyleIdx="3" presStyleCnt="7"/>
      <dgm:spPr/>
    </dgm:pt>
    <dgm:pt modelId="{A8CE4751-A93F-41E8-AFE5-8BDD6E4E1426}" type="pres">
      <dgm:prSet presAssocID="{60EE7576-1EAA-4046-A397-EE2D8483D6D8}" presName="horz1" presStyleCnt="0"/>
      <dgm:spPr/>
    </dgm:pt>
    <dgm:pt modelId="{58760144-52E4-4FE8-94C7-B09F6FD2B4F8}" type="pres">
      <dgm:prSet presAssocID="{60EE7576-1EAA-4046-A397-EE2D8483D6D8}" presName="tx1" presStyleLbl="revTx" presStyleIdx="3" presStyleCnt="8" custScaleX="500000" custScaleY="86712"/>
      <dgm:spPr/>
    </dgm:pt>
    <dgm:pt modelId="{CE68B390-D7F2-428B-856A-C09133F9F6B8}" type="pres">
      <dgm:prSet presAssocID="{60EE7576-1EAA-4046-A397-EE2D8483D6D8}" presName="vert1" presStyleCnt="0"/>
      <dgm:spPr/>
    </dgm:pt>
    <dgm:pt modelId="{AEC947B8-EB31-4674-BC9B-C5CE7DE419B3}" type="pres">
      <dgm:prSet presAssocID="{DDDD1751-F319-46E7-9653-D4908AA34C5E}" presName="thickLine" presStyleLbl="alignNode1" presStyleIdx="4" presStyleCnt="7"/>
      <dgm:spPr/>
    </dgm:pt>
    <dgm:pt modelId="{2B0C57F2-0627-432F-B9AB-84EF2EE7EB5D}" type="pres">
      <dgm:prSet presAssocID="{DDDD1751-F319-46E7-9653-D4908AA34C5E}" presName="horz1" presStyleCnt="0"/>
      <dgm:spPr/>
    </dgm:pt>
    <dgm:pt modelId="{31A134D9-323C-487E-A822-202BB24A70A4}" type="pres">
      <dgm:prSet presAssocID="{DDDD1751-F319-46E7-9653-D4908AA34C5E}" presName="tx1" presStyleLbl="revTx" presStyleIdx="4" presStyleCnt="8" custScaleX="500000"/>
      <dgm:spPr/>
    </dgm:pt>
    <dgm:pt modelId="{CE01C14C-5C2F-4059-80C5-ABACEDAA58C0}" type="pres">
      <dgm:prSet presAssocID="{DDDD1751-F319-46E7-9653-D4908AA34C5E}" presName="vert1" presStyleCnt="0"/>
      <dgm:spPr/>
    </dgm:pt>
    <dgm:pt modelId="{BAA67153-2F89-4368-9A78-56193A3687AB}" type="pres">
      <dgm:prSet presAssocID="{E7CA5F42-D1DF-45B3-B908-C0F61B6B4B51}" presName="thickLine" presStyleLbl="alignNode1" presStyleIdx="5" presStyleCnt="7"/>
      <dgm:spPr/>
    </dgm:pt>
    <dgm:pt modelId="{E18E6298-D16E-45B8-BF11-41AE9B52904B}" type="pres">
      <dgm:prSet presAssocID="{E7CA5F42-D1DF-45B3-B908-C0F61B6B4B51}" presName="horz1" presStyleCnt="0"/>
      <dgm:spPr/>
    </dgm:pt>
    <dgm:pt modelId="{DA0F17D9-D5A8-4F09-90C9-7FEEEB37217B}" type="pres">
      <dgm:prSet presAssocID="{E7CA5F42-D1DF-45B3-B908-C0F61B6B4B51}" presName="tx1" presStyleLbl="revTx" presStyleIdx="5" presStyleCnt="8" custScaleX="500000" custLinFactNeighborX="6132" custLinFactNeighborY="4691"/>
      <dgm:spPr/>
    </dgm:pt>
    <dgm:pt modelId="{33274721-0CEE-47A3-A581-07E900E2DEC0}" type="pres">
      <dgm:prSet presAssocID="{E7CA5F42-D1DF-45B3-B908-C0F61B6B4B51}" presName="vert1" presStyleCnt="0"/>
      <dgm:spPr/>
    </dgm:pt>
    <dgm:pt modelId="{0B88B559-7B25-463A-8153-0764D1F2C300}" type="pres">
      <dgm:prSet presAssocID="{69134631-3267-4A7C-833E-5489393B2505}" presName="thickLine" presStyleLbl="alignNode1" presStyleIdx="6" presStyleCnt="7"/>
      <dgm:spPr/>
    </dgm:pt>
    <dgm:pt modelId="{6E218B4A-96F9-4C82-8775-E172370F0C77}" type="pres">
      <dgm:prSet presAssocID="{69134631-3267-4A7C-833E-5489393B2505}" presName="horz1" presStyleCnt="0"/>
      <dgm:spPr/>
    </dgm:pt>
    <dgm:pt modelId="{A4D8329D-6189-4694-836D-D986D7DAF890}" type="pres">
      <dgm:prSet presAssocID="{69134631-3267-4A7C-833E-5489393B2505}" presName="tx1" presStyleLbl="revTx" presStyleIdx="6" presStyleCnt="8" custScaleX="864443"/>
      <dgm:spPr/>
    </dgm:pt>
    <dgm:pt modelId="{286AB2D3-FD83-4D51-B35C-731AFCBA1F5E}" type="pres">
      <dgm:prSet presAssocID="{69134631-3267-4A7C-833E-5489393B2505}" presName="vert1" presStyleCnt="0"/>
      <dgm:spPr/>
    </dgm:pt>
    <dgm:pt modelId="{BD456293-4B15-4138-8578-E79272C1537D}" type="pres">
      <dgm:prSet presAssocID="{1E761440-4632-4A7B-8C86-3CAF63F69670}" presName="vertSpace2a" presStyleCnt="0"/>
      <dgm:spPr/>
    </dgm:pt>
    <dgm:pt modelId="{B54A0DD8-4C19-4119-8BDE-010037D73219}" type="pres">
      <dgm:prSet presAssocID="{1E761440-4632-4A7B-8C86-3CAF63F69670}" presName="horz2" presStyleCnt="0"/>
      <dgm:spPr/>
    </dgm:pt>
    <dgm:pt modelId="{F612B604-712F-492D-906F-60E9464C6316}" type="pres">
      <dgm:prSet presAssocID="{1E761440-4632-4A7B-8C86-3CAF63F69670}" presName="horzSpace2" presStyleCnt="0"/>
      <dgm:spPr/>
    </dgm:pt>
    <dgm:pt modelId="{947D736E-2FAF-4831-9093-CE967A18D5EC}" type="pres">
      <dgm:prSet presAssocID="{1E761440-4632-4A7B-8C86-3CAF63F69670}" presName="tx2" presStyleLbl="revTx" presStyleIdx="7" presStyleCnt="8"/>
      <dgm:spPr/>
    </dgm:pt>
    <dgm:pt modelId="{7FE477AC-F79A-4883-8560-48CCDFD9CF16}" type="pres">
      <dgm:prSet presAssocID="{1E761440-4632-4A7B-8C86-3CAF63F69670}" presName="vert2" presStyleCnt="0"/>
      <dgm:spPr/>
    </dgm:pt>
    <dgm:pt modelId="{F21F5E4C-D416-454B-8308-8004084C8681}" type="pres">
      <dgm:prSet presAssocID="{1E761440-4632-4A7B-8C86-3CAF63F69670}" presName="thinLine2b" presStyleLbl="callout" presStyleIdx="0" presStyleCnt="1"/>
      <dgm:spPr/>
    </dgm:pt>
    <dgm:pt modelId="{ECF122FB-B1EE-488A-AEE2-E0BB48CEDDC2}" type="pres">
      <dgm:prSet presAssocID="{1E761440-4632-4A7B-8C86-3CAF63F69670}" presName="vertSpace2b" presStyleCnt="0"/>
      <dgm:spPr/>
    </dgm:pt>
  </dgm:ptLst>
  <dgm:cxnLst>
    <dgm:cxn modelId="{165DD428-D7CB-489E-83C9-EEA019E66479}" type="presOf" srcId="{BEFF3D55-E628-4D95-AA1A-AA6E6C97A933}" destId="{A303CF63-47DB-48D1-BCA5-EEFE2AFEE22E}" srcOrd="0" destOrd="0" presId="urn:microsoft.com/office/officeart/2008/layout/LinedList"/>
    <dgm:cxn modelId="{A0E0193A-B045-4D13-89E0-F793204AA3B2}" type="presOf" srcId="{E7CA5F42-D1DF-45B3-B908-C0F61B6B4B51}" destId="{DA0F17D9-D5A8-4F09-90C9-7FEEEB37217B}" srcOrd="0" destOrd="0" presId="urn:microsoft.com/office/officeart/2008/layout/LinedList"/>
    <dgm:cxn modelId="{B8C20F40-5137-4982-B145-B24EA757A699}" srcId="{7FBEB3FE-EEBE-48C8-9570-CDEAD6F478BC}" destId="{60EE7576-1EAA-4046-A397-EE2D8483D6D8}" srcOrd="3" destOrd="0" parTransId="{24410710-F770-46EF-B863-7773A9B411C0}" sibTransId="{C257E636-0080-4D86-AC93-2B5B477161EA}"/>
    <dgm:cxn modelId="{19E72B5D-664D-43BE-9C7F-14FA1B6A629E}" type="presOf" srcId="{88F5DB00-308C-4C9A-9789-A33311DA075C}" destId="{B9AE60D7-43EB-4BB3-9907-400FC9AF1036}" srcOrd="0" destOrd="0" presId="urn:microsoft.com/office/officeart/2008/layout/LinedList"/>
    <dgm:cxn modelId="{FC513968-BEEF-4834-8691-71B79FD33271}" type="presOf" srcId="{1104C4CB-7FAE-4D69-A269-6F09CC0A29CF}" destId="{D8118935-FF2B-4D06-8A9E-EF206C6C1D3D}" srcOrd="0" destOrd="0" presId="urn:microsoft.com/office/officeart/2008/layout/LinedList"/>
    <dgm:cxn modelId="{D9B71952-1A92-4E61-8355-88C1E13A3FDD}" srcId="{7FBEB3FE-EEBE-48C8-9570-CDEAD6F478BC}" destId="{1104C4CB-7FAE-4D69-A269-6F09CC0A29CF}" srcOrd="2" destOrd="0" parTransId="{DF7038B3-B163-40FB-81D3-4A6AA20F6D59}" sibTransId="{138D7D26-C0AF-4C2E-9FDD-45E881E9546D}"/>
    <dgm:cxn modelId="{5BCDD496-EB10-4FDB-A7ED-F688969CC589}" srcId="{7FBEB3FE-EEBE-48C8-9570-CDEAD6F478BC}" destId="{E7CA5F42-D1DF-45B3-B908-C0F61B6B4B51}" srcOrd="5" destOrd="0" parTransId="{849673C1-25BF-43F0-BE79-F9D1597CFF85}" sibTransId="{62EB4B7F-DD2F-4DEF-B0E0-7758EC0F9378}"/>
    <dgm:cxn modelId="{1CECD1B5-4320-477A-A16B-9CAFE781FB7D}" type="presOf" srcId="{69134631-3267-4A7C-833E-5489393B2505}" destId="{A4D8329D-6189-4694-836D-D986D7DAF890}" srcOrd="0" destOrd="0" presId="urn:microsoft.com/office/officeart/2008/layout/LinedList"/>
    <dgm:cxn modelId="{AF417BC1-677A-4A05-93AE-7D95293A3336}" type="presOf" srcId="{7FBEB3FE-EEBE-48C8-9570-CDEAD6F478BC}" destId="{E53AEF95-B108-4B49-9540-2A9045E23F3D}" srcOrd="0" destOrd="0" presId="urn:microsoft.com/office/officeart/2008/layout/LinedList"/>
    <dgm:cxn modelId="{2497BFC5-55B4-4FB3-93C8-06B9ED47C524}" srcId="{7FBEB3FE-EEBE-48C8-9570-CDEAD6F478BC}" destId="{DDDD1751-F319-46E7-9653-D4908AA34C5E}" srcOrd="4" destOrd="0" parTransId="{A92CC6E8-5A8D-4266-A7E2-D17E2CB8A1E6}" sibTransId="{A65553ED-322C-4705-B8F9-289AE5E9DBE3}"/>
    <dgm:cxn modelId="{F2C1D1C6-3F7B-45B1-A2C9-93F98F9007BA}" type="presOf" srcId="{60EE7576-1EAA-4046-A397-EE2D8483D6D8}" destId="{58760144-52E4-4FE8-94C7-B09F6FD2B4F8}" srcOrd="0" destOrd="0" presId="urn:microsoft.com/office/officeart/2008/layout/LinedList"/>
    <dgm:cxn modelId="{02FB65C9-65F8-4E52-A773-77AA514BE7FA}" srcId="{7FBEB3FE-EEBE-48C8-9570-CDEAD6F478BC}" destId="{69134631-3267-4A7C-833E-5489393B2505}" srcOrd="6" destOrd="0" parTransId="{78AC04E2-DE5D-4DFB-A778-A6FAAEE257CD}" sibTransId="{8697FFB7-8776-46CD-834A-76666D53A9FF}"/>
    <dgm:cxn modelId="{9C4439CB-9CE1-4A95-A4A7-70F47C323731}" srcId="{7FBEB3FE-EEBE-48C8-9570-CDEAD6F478BC}" destId="{88F5DB00-308C-4C9A-9789-A33311DA075C}" srcOrd="0" destOrd="0" parTransId="{A216446F-BA75-4255-9376-2337328370AB}" sibTransId="{95F3393E-40C8-401C-93EF-8D01590546C1}"/>
    <dgm:cxn modelId="{125C66E8-8B34-42C1-9D04-2227D941D187}" type="presOf" srcId="{1E761440-4632-4A7B-8C86-3CAF63F69670}" destId="{947D736E-2FAF-4831-9093-CE967A18D5EC}" srcOrd="0" destOrd="0" presId="urn:microsoft.com/office/officeart/2008/layout/LinedList"/>
    <dgm:cxn modelId="{5A053BEC-A91C-4E93-AF0A-51A2A4E69C80}" srcId="{7FBEB3FE-EEBE-48C8-9570-CDEAD6F478BC}" destId="{BEFF3D55-E628-4D95-AA1A-AA6E6C97A933}" srcOrd="1" destOrd="0" parTransId="{73C7B2D8-A1C0-4754-99C5-E47F7EC8D2D4}" sibTransId="{BD871B54-0CF5-4C6C-A413-F961A88D2DB5}"/>
    <dgm:cxn modelId="{3FE440EE-80A7-45F3-AED0-33DBF2550237}" type="presOf" srcId="{DDDD1751-F319-46E7-9653-D4908AA34C5E}" destId="{31A134D9-323C-487E-A822-202BB24A70A4}" srcOrd="0" destOrd="0" presId="urn:microsoft.com/office/officeart/2008/layout/LinedList"/>
    <dgm:cxn modelId="{7B674FFD-AEA9-4C7D-BCDF-D85881A79B06}" srcId="{69134631-3267-4A7C-833E-5489393B2505}" destId="{1E761440-4632-4A7B-8C86-3CAF63F69670}" srcOrd="0" destOrd="0" parTransId="{9F9313BB-0FE2-40AF-B70E-CBFAA1D84994}" sibTransId="{8D9947B3-BAD4-40BD-B437-2B5B3A4CAC3E}"/>
    <dgm:cxn modelId="{673783CE-61C8-4A6F-B945-5CEE9C60237D}" type="presParOf" srcId="{E53AEF95-B108-4B49-9540-2A9045E23F3D}" destId="{948526FE-1038-41AD-928B-0AEB530ED53F}" srcOrd="0" destOrd="0" presId="urn:microsoft.com/office/officeart/2008/layout/LinedList"/>
    <dgm:cxn modelId="{8CE1DB5A-0D04-44FB-8EBB-11546D91D2BD}" type="presParOf" srcId="{E53AEF95-B108-4B49-9540-2A9045E23F3D}" destId="{DA8E5812-5D4F-422E-8A23-31BF6D8D1907}" srcOrd="1" destOrd="0" presId="urn:microsoft.com/office/officeart/2008/layout/LinedList"/>
    <dgm:cxn modelId="{01EF8118-0C85-484B-967B-392E4DE285F1}" type="presParOf" srcId="{DA8E5812-5D4F-422E-8A23-31BF6D8D1907}" destId="{B9AE60D7-43EB-4BB3-9907-400FC9AF1036}" srcOrd="0" destOrd="0" presId="urn:microsoft.com/office/officeart/2008/layout/LinedList"/>
    <dgm:cxn modelId="{A6C1620B-DA3A-440F-8D2E-3C04CA26604B}" type="presParOf" srcId="{DA8E5812-5D4F-422E-8A23-31BF6D8D1907}" destId="{6C972A6C-63AF-4995-91A4-4BA22396369C}" srcOrd="1" destOrd="0" presId="urn:microsoft.com/office/officeart/2008/layout/LinedList"/>
    <dgm:cxn modelId="{47B33230-FE1A-458A-B42E-FF36102071A9}" type="presParOf" srcId="{E53AEF95-B108-4B49-9540-2A9045E23F3D}" destId="{B28490AB-620F-415D-B518-1C8E622CD0EA}" srcOrd="2" destOrd="0" presId="urn:microsoft.com/office/officeart/2008/layout/LinedList"/>
    <dgm:cxn modelId="{54F8AD5B-4ACA-4F0B-9328-878E0D05762F}" type="presParOf" srcId="{E53AEF95-B108-4B49-9540-2A9045E23F3D}" destId="{D26B4BA6-C6E8-4783-A9AD-285821D06B74}" srcOrd="3" destOrd="0" presId="urn:microsoft.com/office/officeart/2008/layout/LinedList"/>
    <dgm:cxn modelId="{2642E3A3-E27B-4EEF-B361-06C40886DE56}" type="presParOf" srcId="{D26B4BA6-C6E8-4783-A9AD-285821D06B74}" destId="{A303CF63-47DB-48D1-BCA5-EEFE2AFEE22E}" srcOrd="0" destOrd="0" presId="urn:microsoft.com/office/officeart/2008/layout/LinedList"/>
    <dgm:cxn modelId="{8E071C58-AA23-4683-B976-885E7DACE18F}" type="presParOf" srcId="{D26B4BA6-C6E8-4783-A9AD-285821D06B74}" destId="{052815B9-F945-4E25-866B-F626A5D5D4B2}" srcOrd="1" destOrd="0" presId="urn:microsoft.com/office/officeart/2008/layout/LinedList"/>
    <dgm:cxn modelId="{ECC4B30C-9B7E-48B5-83DD-19FE20492CD2}" type="presParOf" srcId="{E53AEF95-B108-4B49-9540-2A9045E23F3D}" destId="{57F5B5FF-731C-454F-8ED6-7F2C6DADCE88}" srcOrd="4" destOrd="0" presId="urn:microsoft.com/office/officeart/2008/layout/LinedList"/>
    <dgm:cxn modelId="{CC9BA32C-4E34-4AE1-A905-9189706096D2}" type="presParOf" srcId="{E53AEF95-B108-4B49-9540-2A9045E23F3D}" destId="{438609C5-E23F-4610-A473-8C6CF2EEC4F8}" srcOrd="5" destOrd="0" presId="urn:microsoft.com/office/officeart/2008/layout/LinedList"/>
    <dgm:cxn modelId="{CA30A070-4EF0-4DE0-8BEE-D68CE104C4BC}" type="presParOf" srcId="{438609C5-E23F-4610-A473-8C6CF2EEC4F8}" destId="{D8118935-FF2B-4D06-8A9E-EF206C6C1D3D}" srcOrd="0" destOrd="0" presId="urn:microsoft.com/office/officeart/2008/layout/LinedList"/>
    <dgm:cxn modelId="{5DA9ED7B-0CE7-49E7-B2EA-7FC924C3FBF6}" type="presParOf" srcId="{438609C5-E23F-4610-A473-8C6CF2EEC4F8}" destId="{F56D7C66-D007-4AF7-87E5-AFB2E96ED7FC}" srcOrd="1" destOrd="0" presId="urn:microsoft.com/office/officeart/2008/layout/LinedList"/>
    <dgm:cxn modelId="{A4E63C55-DEDA-4CB8-9D53-95A44E08153E}" type="presParOf" srcId="{E53AEF95-B108-4B49-9540-2A9045E23F3D}" destId="{1D05C94C-14BB-4A82-901D-96CF265D32D1}" srcOrd="6" destOrd="0" presId="urn:microsoft.com/office/officeart/2008/layout/LinedList"/>
    <dgm:cxn modelId="{D9628A6F-F5E9-45CF-8D46-482BADA5D9E5}" type="presParOf" srcId="{E53AEF95-B108-4B49-9540-2A9045E23F3D}" destId="{A8CE4751-A93F-41E8-AFE5-8BDD6E4E1426}" srcOrd="7" destOrd="0" presId="urn:microsoft.com/office/officeart/2008/layout/LinedList"/>
    <dgm:cxn modelId="{16300D99-7217-4776-B5EA-209BD5218921}" type="presParOf" srcId="{A8CE4751-A93F-41E8-AFE5-8BDD6E4E1426}" destId="{58760144-52E4-4FE8-94C7-B09F6FD2B4F8}" srcOrd="0" destOrd="0" presId="urn:microsoft.com/office/officeart/2008/layout/LinedList"/>
    <dgm:cxn modelId="{A2A3C1AA-7480-4298-A7BE-BDFA71991BA2}" type="presParOf" srcId="{A8CE4751-A93F-41E8-AFE5-8BDD6E4E1426}" destId="{CE68B390-D7F2-428B-856A-C09133F9F6B8}" srcOrd="1" destOrd="0" presId="urn:microsoft.com/office/officeart/2008/layout/LinedList"/>
    <dgm:cxn modelId="{9E46EF8D-065E-409A-A43B-C3039F189D62}" type="presParOf" srcId="{E53AEF95-B108-4B49-9540-2A9045E23F3D}" destId="{AEC947B8-EB31-4674-BC9B-C5CE7DE419B3}" srcOrd="8" destOrd="0" presId="urn:microsoft.com/office/officeart/2008/layout/LinedList"/>
    <dgm:cxn modelId="{B2ED3859-1261-4F6C-9B71-78C49E2BDB7D}" type="presParOf" srcId="{E53AEF95-B108-4B49-9540-2A9045E23F3D}" destId="{2B0C57F2-0627-432F-B9AB-84EF2EE7EB5D}" srcOrd="9" destOrd="0" presId="urn:microsoft.com/office/officeart/2008/layout/LinedList"/>
    <dgm:cxn modelId="{A7D882E7-3B8C-427A-B472-A09072197410}" type="presParOf" srcId="{2B0C57F2-0627-432F-B9AB-84EF2EE7EB5D}" destId="{31A134D9-323C-487E-A822-202BB24A70A4}" srcOrd="0" destOrd="0" presId="urn:microsoft.com/office/officeart/2008/layout/LinedList"/>
    <dgm:cxn modelId="{B6C88EEF-5499-47B5-B15C-CA4810048D10}" type="presParOf" srcId="{2B0C57F2-0627-432F-B9AB-84EF2EE7EB5D}" destId="{CE01C14C-5C2F-4059-80C5-ABACEDAA58C0}" srcOrd="1" destOrd="0" presId="urn:microsoft.com/office/officeart/2008/layout/LinedList"/>
    <dgm:cxn modelId="{883A6B6D-4E65-4A0F-A3FC-E0515F4FAB2E}" type="presParOf" srcId="{E53AEF95-B108-4B49-9540-2A9045E23F3D}" destId="{BAA67153-2F89-4368-9A78-56193A3687AB}" srcOrd="10" destOrd="0" presId="urn:microsoft.com/office/officeart/2008/layout/LinedList"/>
    <dgm:cxn modelId="{EC6DE95C-CBA2-4987-8DFC-11CBB3C15E1B}" type="presParOf" srcId="{E53AEF95-B108-4B49-9540-2A9045E23F3D}" destId="{E18E6298-D16E-45B8-BF11-41AE9B52904B}" srcOrd="11" destOrd="0" presId="urn:microsoft.com/office/officeart/2008/layout/LinedList"/>
    <dgm:cxn modelId="{EC7D693E-13C4-4479-AA1E-A0DF7CDFE053}" type="presParOf" srcId="{E18E6298-D16E-45B8-BF11-41AE9B52904B}" destId="{DA0F17D9-D5A8-4F09-90C9-7FEEEB37217B}" srcOrd="0" destOrd="0" presId="urn:microsoft.com/office/officeart/2008/layout/LinedList"/>
    <dgm:cxn modelId="{103F6D98-B51F-4ADD-A1BD-5DCCC85C0E1F}" type="presParOf" srcId="{E18E6298-D16E-45B8-BF11-41AE9B52904B}" destId="{33274721-0CEE-47A3-A581-07E900E2DEC0}" srcOrd="1" destOrd="0" presId="urn:microsoft.com/office/officeart/2008/layout/LinedList"/>
    <dgm:cxn modelId="{4D58C162-C707-4E09-86C0-E861D265A33A}" type="presParOf" srcId="{E53AEF95-B108-4B49-9540-2A9045E23F3D}" destId="{0B88B559-7B25-463A-8153-0764D1F2C300}" srcOrd="12" destOrd="0" presId="urn:microsoft.com/office/officeart/2008/layout/LinedList"/>
    <dgm:cxn modelId="{7D1A11F4-E354-4F2E-A1BD-3040E10F634A}" type="presParOf" srcId="{E53AEF95-B108-4B49-9540-2A9045E23F3D}" destId="{6E218B4A-96F9-4C82-8775-E172370F0C77}" srcOrd="13" destOrd="0" presId="urn:microsoft.com/office/officeart/2008/layout/LinedList"/>
    <dgm:cxn modelId="{90B806C7-3343-4376-AD8D-635DE370302C}" type="presParOf" srcId="{6E218B4A-96F9-4C82-8775-E172370F0C77}" destId="{A4D8329D-6189-4694-836D-D986D7DAF890}" srcOrd="0" destOrd="0" presId="urn:microsoft.com/office/officeart/2008/layout/LinedList"/>
    <dgm:cxn modelId="{22266821-B57D-4EA3-922A-777A8897CEC9}" type="presParOf" srcId="{6E218B4A-96F9-4C82-8775-E172370F0C77}" destId="{286AB2D3-FD83-4D51-B35C-731AFCBA1F5E}" srcOrd="1" destOrd="0" presId="urn:microsoft.com/office/officeart/2008/layout/LinedList"/>
    <dgm:cxn modelId="{5ACD8F5A-7188-4B40-8E08-99A09480B401}" type="presParOf" srcId="{286AB2D3-FD83-4D51-B35C-731AFCBA1F5E}" destId="{BD456293-4B15-4138-8578-E79272C1537D}" srcOrd="0" destOrd="0" presId="urn:microsoft.com/office/officeart/2008/layout/LinedList"/>
    <dgm:cxn modelId="{E979E43D-473C-4134-97A1-FF7C3DCD6F14}" type="presParOf" srcId="{286AB2D3-FD83-4D51-B35C-731AFCBA1F5E}" destId="{B54A0DD8-4C19-4119-8BDE-010037D73219}" srcOrd="1" destOrd="0" presId="urn:microsoft.com/office/officeart/2008/layout/LinedList"/>
    <dgm:cxn modelId="{52E4F7E0-517C-4CC4-80F3-04DB5F13FA77}" type="presParOf" srcId="{B54A0DD8-4C19-4119-8BDE-010037D73219}" destId="{F612B604-712F-492D-906F-60E9464C6316}" srcOrd="0" destOrd="0" presId="urn:microsoft.com/office/officeart/2008/layout/LinedList"/>
    <dgm:cxn modelId="{D0DA4963-E27E-436B-93A7-F4ADA96C21B1}" type="presParOf" srcId="{B54A0DD8-4C19-4119-8BDE-010037D73219}" destId="{947D736E-2FAF-4831-9093-CE967A18D5EC}" srcOrd="1" destOrd="0" presId="urn:microsoft.com/office/officeart/2008/layout/LinedList"/>
    <dgm:cxn modelId="{89271978-5A72-4E0E-94C1-68BDB84C6D31}" type="presParOf" srcId="{B54A0DD8-4C19-4119-8BDE-010037D73219}" destId="{7FE477AC-F79A-4883-8560-48CCDFD9CF16}" srcOrd="2" destOrd="0" presId="urn:microsoft.com/office/officeart/2008/layout/LinedList"/>
    <dgm:cxn modelId="{17698A78-DE86-4433-BC01-049EDFB6DC95}" type="presParOf" srcId="{286AB2D3-FD83-4D51-B35C-731AFCBA1F5E}" destId="{F21F5E4C-D416-454B-8308-8004084C8681}" srcOrd="2" destOrd="0" presId="urn:microsoft.com/office/officeart/2008/layout/LinedList"/>
    <dgm:cxn modelId="{7E660A55-0AB8-43C0-8112-B5C852A81EFA}" type="presParOf" srcId="{286AB2D3-FD83-4D51-B35C-731AFCBA1F5E}" destId="{ECF122FB-B1EE-488A-AEE2-E0BB48CEDDC2}" srcOrd="3"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07B30B-593E-4822-8F3D-F63934EE094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21A77D6-E055-4B10-903E-A0C5EDE859CC}">
      <dgm:prSet custT="1"/>
      <dgm:spPr/>
      <dgm:t>
        <a:bodyPr/>
        <a:lstStyle/>
        <a:p>
          <a:r>
            <a:rPr lang="en-GB" sz="1800" b="1" dirty="0"/>
            <a:t>Some of these signs include: </a:t>
          </a:r>
          <a:endParaRPr lang="en-US" sz="1800" b="1" dirty="0"/>
        </a:p>
      </dgm:t>
    </dgm:pt>
    <dgm:pt modelId="{BB06CD1A-3C5A-4D5B-81A8-ABEB8CB23AB0}" type="parTrans" cxnId="{923131F7-FAD6-4F04-B191-6C4E20EA0F00}">
      <dgm:prSet/>
      <dgm:spPr/>
      <dgm:t>
        <a:bodyPr/>
        <a:lstStyle/>
        <a:p>
          <a:endParaRPr lang="en-US"/>
        </a:p>
      </dgm:t>
    </dgm:pt>
    <dgm:pt modelId="{569B23A6-9599-465E-9D03-AFAF52E42C59}" type="sibTrans" cxnId="{923131F7-FAD6-4F04-B191-6C4E20EA0F00}">
      <dgm:prSet/>
      <dgm:spPr/>
      <dgm:t>
        <a:bodyPr/>
        <a:lstStyle/>
        <a:p>
          <a:endParaRPr lang="en-US"/>
        </a:p>
      </dgm:t>
    </dgm:pt>
    <dgm:pt modelId="{425BAAE0-99C5-458D-90B9-B2594515C7D8}">
      <dgm:prSet custT="1"/>
      <dgm:spPr/>
      <dgm:t>
        <a:bodyPr/>
        <a:lstStyle/>
        <a:p>
          <a:r>
            <a:rPr lang="en-GB" sz="1800" dirty="0"/>
            <a:t>children who appear hungry - they may not      have lunch money or even try to steal food</a:t>
          </a:r>
          <a:endParaRPr lang="en-US" sz="1800" dirty="0"/>
        </a:p>
      </dgm:t>
    </dgm:pt>
    <dgm:pt modelId="{6D4569EF-77D7-45EB-93F4-A4F005EE366D}" type="parTrans" cxnId="{E0F9A0DB-4860-40EB-A740-3716F82A449E}">
      <dgm:prSet/>
      <dgm:spPr/>
      <dgm:t>
        <a:bodyPr/>
        <a:lstStyle/>
        <a:p>
          <a:endParaRPr lang="en-US"/>
        </a:p>
      </dgm:t>
    </dgm:pt>
    <dgm:pt modelId="{8D955568-0CF5-45E0-8597-070DD21C7F57}" type="sibTrans" cxnId="{E0F9A0DB-4860-40EB-A740-3716F82A449E}">
      <dgm:prSet/>
      <dgm:spPr/>
      <dgm:t>
        <a:bodyPr/>
        <a:lstStyle/>
        <a:p>
          <a:endParaRPr lang="en-US"/>
        </a:p>
      </dgm:t>
    </dgm:pt>
    <dgm:pt modelId="{D2573A1A-B406-4956-A21A-F13010704C81}">
      <dgm:prSet custT="1"/>
      <dgm:spPr/>
      <dgm:t>
        <a:bodyPr/>
        <a:lstStyle/>
        <a:p>
          <a:r>
            <a:rPr lang="en-GB" sz="1800" dirty="0"/>
            <a:t>children who appear dirty or smelly</a:t>
          </a:r>
          <a:endParaRPr lang="en-US" sz="1800" dirty="0"/>
        </a:p>
      </dgm:t>
    </dgm:pt>
    <dgm:pt modelId="{F57CC238-AB1B-4C1F-9CE2-F87E06CDB785}" type="parTrans" cxnId="{0F0B1587-DEA6-45CC-9BED-C297B8E3C31D}">
      <dgm:prSet/>
      <dgm:spPr/>
      <dgm:t>
        <a:bodyPr/>
        <a:lstStyle/>
        <a:p>
          <a:endParaRPr lang="en-US"/>
        </a:p>
      </dgm:t>
    </dgm:pt>
    <dgm:pt modelId="{BE51BE24-F894-4746-91C4-5471039E245E}" type="sibTrans" cxnId="{0F0B1587-DEA6-45CC-9BED-C297B8E3C31D}">
      <dgm:prSet/>
      <dgm:spPr/>
      <dgm:t>
        <a:bodyPr/>
        <a:lstStyle/>
        <a:p>
          <a:endParaRPr lang="en-US"/>
        </a:p>
      </dgm:t>
    </dgm:pt>
    <dgm:pt modelId="{C4982C70-9FAE-4668-8129-AFC173877EA8}">
      <dgm:prSet custT="1"/>
      <dgm:spPr/>
      <dgm:t>
        <a:bodyPr/>
        <a:lstStyle/>
        <a:p>
          <a:r>
            <a:rPr lang="en-GB" sz="1800" dirty="0"/>
            <a:t>children whose clothes are inadequate for the weather conditions</a:t>
          </a:r>
          <a:endParaRPr lang="en-US" sz="1800" dirty="0"/>
        </a:p>
      </dgm:t>
    </dgm:pt>
    <dgm:pt modelId="{4DF153AD-D8CE-4603-9A12-F6A14B7756CF}" type="parTrans" cxnId="{0203A701-9AF7-490E-B455-1B16C2EB9A2C}">
      <dgm:prSet/>
      <dgm:spPr/>
      <dgm:t>
        <a:bodyPr/>
        <a:lstStyle/>
        <a:p>
          <a:endParaRPr lang="en-US"/>
        </a:p>
      </dgm:t>
    </dgm:pt>
    <dgm:pt modelId="{409D4FC2-4695-45BE-8260-D6AC34E1691A}" type="sibTrans" cxnId="{0203A701-9AF7-490E-B455-1B16C2EB9A2C}">
      <dgm:prSet/>
      <dgm:spPr/>
      <dgm:t>
        <a:bodyPr/>
        <a:lstStyle/>
        <a:p>
          <a:endParaRPr lang="en-US"/>
        </a:p>
      </dgm:t>
    </dgm:pt>
    <dgm:pt modelId="{FCA5F86C-5F51-476C-9452-D9BFBC006ACA}">
      <dgm:prSet custT="1"/>
      <dgm:spPr/>
      <dgm:t>
        <a:bodyPr/>
        <a:lstStyle/>
        <a:p>
          <a:r>
            <a:rPr lang="en-GB" sz="1800" dirty="0"/>
            <a:t>children who are left alone or unsupervised for long periods or at a young age</a:t>
          </a:r>
          <a:endParaRPr lang="en-US" sz="1800" dirty="0"/>
        </a:p>
      </dgm:t>
    </dgm:pt>
    <dgm:pt modelId="{7898339F-CFB1-4C57-A40E-A4EA8A435D66}" type="parTrans" cxnId="{7603CCC5-0529-404E-9E17-ACAD96B5D780}">
      <dgm:prSet/>
      <dgm:spPr/>
      <dgm:t>
        <a:bodyPr/>
        <a:lstStyle/>
        <a:p>
          <a:endParaRPr lang="en-US"/>
        </a:p>
      </dgm:t>
    </dgm:pt>
    <dgm:pt modelId="{1E465A69-29FE-4EA2-AA0F-A680150D1A98}" type="sibTrans" cxnId="{7603CCC5-0529-404E-9E17-ACAD96B5D780}">
      <dgm:prSet/>
      <dgm:spPr/>
      <dgm:t>
        <a:bodyPr/>
        <a:lstStyle/>
        <a:p>
          <a:endParaRPr lang="en-US"/>
        </a:p>
      </dgm:t>
    </dgm:pt>
    <dgm:pt modelId="{1E19D0E0-E0D3-4D3B-8024-E3303B7ECB82}">
      <dgm:prSet custT="1"/>
      <dgm:spPr/>
      <dgm:t>
        <a:bodyPr/>
        <a:lstStyle/>
        <a:p>
          <a:r>
            <a:rPr lang="en-GB" sz="1800" dirty="0"/>
            <a:t>children who have untreated injuries, health or dental problems</a:t>
          </a:r>
          <a:endParaRPr lang="en-US" sz="1800" dirty="0"/>
        </a:p>
      </dgm:t>
    </dgm:pt>
    <dgm:pt modelId="{EE85F89E-EE33-45DA-B012-2F1723408D50}" type="parTrans" cxnId="{DC17015C-BC91-40F9-9BB5-5468D1EB6916}">
      <dgm:prSet/>
      <dgm:spPr/>
      <dgm:t>
        <a:bodyPr/>
        <a:lstStyle/>
        <a:p>
          <a:endParaRPr lang="en-US"/>
        </a:p>
      </dgm:t>
    </dgm:pt>
    <dgm:pt modelId="{57AE47B7-FBC2-45F6-8BEE-19913863312F}" type="sibTrans" cxnId="{DC17015C-BC91-40F9-9BB5-5468D1EB6916}">
      <dgm:prSet/>
      <dgm:spPr/>
      <dgm:t>
        <a:bodyPr/>
        <a:lstStyle/>
        <a:p>
          <a:endParaRPr lang="en-US"/>
        </a:p>
      </dgm:t>
    </dgm:pt>
    <dgm:pt modelId="{D428B163-01BD-427E-8BF6-63559CAA06F1}">
      <dgm:prSet custT="1"/>
      <dgm:spPr/>
      <dgm:t>
        <a:bodyPr/>
        <a:lstStyle/>
        <a:p>
          <a:r>
            <a:rPr lang="en-GB" sz="1800" dirty="0"/>
            <a:t>children with poor language, communication or social skills for their stage of development</a:t>
          </a:r>
          <a:endParaRPr lang="en-US" sz="1800" dirty="0"/>
        </a:p>
      </dgm:t>
    </dgm:pt>
    <dgm:pt modelId="{283AC206-F69A-4500-B6E3-CBBFFDA40A9A}" type="parTrans" cxnId="{6A282108-13EB-4FE8-96EC-302EE59252A4}">
      <dgm:prSet/>
      <dgm:spPr/>
      <dgm:t>
        <a:bodyPr/>
        <a:lstStyle/>
        <a:p>
          <a:endParaRPr lang="en-US"/>
        </a:p>
      </dgm:t>
    </dgm:pt>
    <dgm:pt modelId="{DB72070C-92D1-4B5C-B7A5-8B59734DAE52}" type="sibTrans" cxnId="{6A282108-13EB-4FE8-96EC-302EE59252A4}">
      <dgm:prSet/>
      <dgm:spPr/>
      <dgm:t>
        <a:bodyPr/>
        <a:lstStyle/>
        <a:p>
          <a:endParaRPr lang="en-US"/>
        </a:p>
      </dgm:t>
    </dgm:pt>
    <dgm:pt modelId="{50E9B60F-3EB9-48F9-97DF-52BB197BFB54}">
      <dgm:prSet custT="1"/>
      <dgm:spPr/>
      <dgm:t>
        <a:bodyPr/>
        <a:lstStyle/>
        <a:p>
          <a:r>
            <a:rPr lang="en-GB" sz="1800" dirty="0"/>
            <a:t>children who live in an unsuitable home environment</a:t>
          </a:r>
          <a:endParaRPr lang="en-US" sz="1800" dirty="0"/>
        </a:p>
      </dgm:t>
    </dgm:pt>
    <dgm:pt modelId="{486876AF-6B99-4892-A962-B13944AEED84}" type="parTrans" cxnId="{F55598DC-7020-4751-878F-F658675D8C5E}">
      <dgm:prSet/>
      <dgm:spPr/>
      <dgm:t>
        <a:bodyPr/>
        <a:lstStyle/>
        <a:p>
          <a:endParaRPr lang="en-US"/>
        </a:p>
      </dgm:t>
    </dgm:pt>
    <dgm:pt modelId="{B1CB82D5-C970-4634-99AE-F915A1FAABC0}" type="sibTrans" cxnId="{F55598DC-7020-4751-878F-F658675D8C5E}">
      <dgm:prSet/>
      <dgm:spPr/>
      <dgm:t>
        <a:bodyPr/>
        <a:lstStyle/>
        <a:p>
          <a:endParaRPr lang="en-US"/>
        </a:p>
      </dgm:t>
    </dgm:pt>
    <dgm:pt modelId="{A16D4F39-37BA-4A20-9F70-6FCCAECBB43D}" type="pres">
      <dgm:prSet presAssocID="{5207B30B-593E-4822-8F3D-F63934EE094D}" presName="vert0" presStyleCnt="0">
        <dgm:presLayoutVars>
          <dgm:dir/>
          <dgm:animOne val="branch"/>
          <dgm:animLvl val="lvl"/>
        </dgm:presLayoutVars>
      </dgm:prSet>
      <dgm:spPr/>
    </dgm:pt>
    <dgm:pt modelId="{35451164-069A-4F65-8C9D-2FE1C33394EE}" type="pres">
      <dgm:prSet presAssocID="{321A77D6-E055-4B10-903E-A0C5EDE859CC}" presName="thickLine" presStyleLbl="alignNode1" presStyleIdx="0" presStyleCnt="8"/>
      <dgm:spPr/>
    </dgm:pt>
    <dgm:pt modelId="{455B3989-24B3-42DE-9934-E4C23249E6CB}" type="pres">
      <dgm:prSet presAssocID="{321A77D6-E055-4B10-903E-A0C5EDE859CC}" presName="horz1" presStyleCnt="0"/>
      <dgm:spPr/>
    </dgm:pt>
    <dgm:pt modelId="{2CB9F0D3-B8DD-40CC-96AD-263AADBFECC8}" type="pres">
      <dgm:prSet presAssocID="{321A77D6-E055-4B10-903E-A0C5EDE859CC}" presName="tx1" presStyleLbl="revTx" presStyleIdx="0" presStyleCnt="8"/>
      <dgm:spPr/>
    </dgm:pt>
    <dgm:pt modelId="{CBC104BA-D20F-4189-BCDF-578A89A0D1BE}" type="pres">
      <dgm:prSet presAssocID="{321A77D6-E055-4B10-903E-A0C5EDE859CC}" presName="vert1" presStyleCnt="0"/>
      <dgm:spPr/>
    </dgm:pt>
    <dgm:pt modelId="{CED9F462-8035-4B21-83CE-E80EE4511BC0}" type="pres">
      <dgm:prSet presAssocID="{425BAAE0-99C5-458D-90B9-B2594515C7D8}" presName="thickLine" presStyleLbl="alignNode1" presStyleIdx="1" presStyleCnt="8"/>
      <dgm:spPr/>
    </dgm:pt>
    <dgm:pt modelId="{C8724974-BE50-46A9-82A8-533EA6467CDD}" type="pres">
      <dgm:prSet presAssocID="{425BAAE0-99C5-458D-90B9-B2594515C7D8}" presName="horz1" presStyleCnt="0"/>
      <dgm:spPr/>
    </dgm:pt>
    <dgm:pt modelId="{756AABE9-6AF7-422F-8472-EF2A454C34B0}" type="pres">
      <dgm:prSet presAssocID="{425BAAE0-99C5-458D-90B9-B2594515C7D8}" presName="tx1" presStyleLbl="revTx" presStyleIdx="1" presStyleCnt="8"/>
      <dgm:spPr/>
    </dgm:pt>
    <dgm:pt modelId="{29B89AC9-4B54-4705-AFAA-25A1E33EDE61}" type="pres">
      <dgm:prSet presAssocID="{425BAAE0-99C5-458D-90B9-B2594515C7D8}" presName="vert1" presStyleCnt="0"/>
      <dgm:spPr/>
    </dgm:pt>
    <dgm:pt modelId="{8B900F43-48BF-414C-AD2B-34C80AF351DE}" type="pres">
      <dgm:prSet presAssocID="{D2573A1A-B406-4956-A21A-F13010704C81}" presName="thickLine" presStyleLbl="alignNode1" presStyleIdx="2" presStyleCnt="8"/>
      <dgm:spPr/>
    </dgm:pt>
    <dgm:pt modelId="{DDC9E50C-D512-4FD9-B543-BC0A4A94FCF3}" type="pres">
      <dgm:prSet presAssocID="{D2573A1A-B406-4956-A21A-F13010704C81}" presName="horz1" presStyleCnt="0"/>
      <dgm:spPr/>
    </dgm:pt>
    <dgm:pt modelId="{9BF59AA3-7B5D-46F2-960E-58944B8AC150}" type="pres">
      <dgm:prSet presAssocID="{D2573A1A-B406-4956-A21A-F13010704C81}" presName="tx1" presStyleLbl="revTx" presStyleIdx="2" presStyleCnt="8" custScaleY="52563"/>
      <dgm:spPr/>
    </dgm:pt>
    <dgm:pt modelId="{090DF453-20C4-4859-805D-18A825AB0239}" type="pres">
      <dgm:prSet presAssocID="{D2573A1A-B406-4956-A21A-F13010704C81}" presName="vert1" presStyleCnt="0"/>
      <dgm:spPr/>
    </dgm:pt>
    <dgm:pt modelId="{954C3483-F675-410D-B52C-70257ACF8C37}" type="pres">
      <dgm:prSet presAssocID="{C4982C70-9FAE-4668-8129-AFC173877EA8}" presName="thickLine" presStyleLbl="alignNode1" presStyleIdx="3" presStyleCnt="8"/>
      <dgm:spPr/>
    </dgm:pt>
    <dgm:pt modelId="{B3B51A4E-8169-4F0B-8F91-8066380711B3}" type="pres">
      <dgm:prSet presAssocID="{C4982C70-9FAE-4668-8129-AFC173877EA8}" presName="horz1" presStyleCnt="0"/>
      <dgm:spPr/>
    </dgm:pt>
    <dgm:pt modelId="{EFF5B8EF-A90D-47F2-BA95-39AC6E0852F1}" type="pres">
      <dgm:prSet presAssocID="{C4982C70-9FAE-4668-8129-AFC173877EA8}" presName="tx1" presStyleLbl="revTx" presStyleIdx="3" presStyleCnt="8"/>
      <dgm:spPr/>
    </dgm:pt>
    <dgm:pt modelId="{72EE102F-7765-4187-81F9-C4BDE11E7C85}" type="pres">
      <dgm:prSet presAssocID="{C4982C70-9FAE-4668-8129-AFC173877EA8}" presName="vert1" presStyleCnt="0"/>
      <dgm:spPr/>
    </dgm:pt>
    <dgm:pt modelId="{E44976B9-570D-4171-8938-C5B73777D1AB}" type="pres">
      <dgm:prSet presAssocID="{FCA5F86C-5F51-476C-9452-D9BFBC006ACA}" presName="thickLine" presStyleLbl="alignNode1" presStyleIdx="4" presStyleCnt="8"/>
      <dgm:spPr/>
    </dgm:pt>
    <dgm:pt modelId="{EB7756B4-37EC-4A84-AAAD-74D167836DF7}" type="pres">
      <dgm:prSet presAssocID="{FCA5F86C-5F51-476C-9452-D9BFBC006ACA}" presName="horz1" presStyleCnt="0"/>
      <dgm:spPr/>
    </dgm:pt>
    <dgm:pt modelId="{312C2599-2C81-453B-A3C1-5D37C24BD4D6}" type="pres">
      <dgm:prSet presAssocID="{FCA5F86C-5F51-476C-9452-D9BFBC006ACA}" presName="tx1" presStyleLbl="revTx" presStyleIdx="4" presStyleCnt="8"/>
      <dgm:spPr/>
    </dgm:pt>
    <dgm:pt modelId="{516859CA-3C3F-4CAB-A94A-BCF339BA1A44}" type="pres">
      <dgm:prSet presAssocID="{FCA5F86C-5F51-476C-9452-D9BFBC006ACA}" presName="vert1" presStyleCnt="0"/>
      <dgm:spPr/>
    </dgm:pt>
    <dgm:pt modelId="{1C6022D3-4DAB-4A1B-A7CF-6CA2671D0143}" type="pres">
      <dgm:prSet presAssocID="{1E19D0E0-E0D3-4D3B-8024-E3303B7ECB82}" presName="thickLine" presStyleLbl="alignNode1" presStyleIdx="5" presStyleCnt="8"/>
      <dgm:spPr/>
    </dgm:pt>
    <dgm:pt modelId="{39F41D08-A3C9-4F3D-8FD6-8E26D0C04727}" type="pres">
      <dgm:prSet presAssocID="{1E19D0E0-E0D3-4D3B-8024-E3303B7ECB82}" presName="horz1" presStyleCnt="0"/>
      <dgm:spPr/>
    </dgm:pt>
    <dgm:pt modelId="{82512CF1-DF37-4C4A-B014-31C80729C583}" type="pres">
      <dgm:prSet presAssocID="{1E19D0E0-E0D3-4D3B-8024-E3303B7ECB82}" presName="tx1" presStyleLbl="revTx" presStyleIdx="5" presStyleCnt="8"/>
      <dgm:spPr/>
    </dgm:pt>
    <dgm:pt modelId="{F6753183-6BB4-476B-BE47-AC2CDED76558}" type="pres">
      <dgm:prSet presAssocID="{1E19D0E0-E0D3-4D3B-8024-E3303B7ECB82}" presName="vert1" presStyleCnt="0"/>
      <dgm:spPr/>
    </dgm:pt>
    <dgm:pt modelId="{6133A327-2FE6-4C89-B4F1-DEF1F76F69F2}" type="pres">
      <dgm:prSet presAssocID="{D428B163-01BD-427E-8BF6-63559CAA06F1}" presName="thickLine" presStyleLbl="alignNode1" presStyleIdx="6" presStyleCnt="8"/>
      <dgm:spPr/>
    </dgm:pt>
    <dgm:pt modelId="{D64C01B8-56B8-4845-B80E-904D3C2F2AA8}" type="pres">
      <dgm:prSet presAssocID="{D428B163-01BD-427E-8BF6-63559CAA06F1}" presName="horz1" presStyleCnt="0"/>
      <dgm:spPr/>
    </dgm:pt>
    <dgm:pt modelId="{DF60C2FF-242A-4005-95DD-424083E96D4A}" type="pres">
      <dgm:prSet presAssocID="{D428B163-01BD-427E-8BF6-63559CAA06F1}" presName="tx1" presStyleLbl="revTx" presStyleIdx="6" presStyleCnt="8"/>
      <dgm:spPr/>
    </dgm:pt>
    <dgm:pt modelId="{9D57BFC9-ECC8-4566-B493-84D4B4F291F8}" type="pres">
      <dgm:prSet presAssocID="{D428B163-01BD-427E-8BF6-63559CAA06F1}" presName="vert1" presStyleCnt="0"/>
      <dgm:spPr/>
    </dgm:pt>
    <dgm:pt modelId="{67AA56AB-7747-4A04-94D0-F6C523C22585}" type="pres">
      <dgm:prSet presAssocID="{50E9B60F-3EB9-48F9-97DF-52BB197BFB54}" presName="thickLine" presStyleLbl="alignNode1" presStyleIdx="7" presStyleCnt="8"/>
      <dgm:spPr/>
    </dgm:pt>
    <dgm:pt modelId="{124E512D-E9E8-4430-B246-EBBB1A1C471D}" type="pres">
      <dgm:prSet presAssocID="{50E9B60F-3EB9-48F9-97DF-52BB197BFB54}" presName="horz1" presStyleCnt="0"/>
      <dgm:spPr/>
    </dgm:pt>
    <dgm:pt modelId="{2535D2C7-88B1-44B8-979D-C6F88EB6BEF9}" type="pres">
      <dgm:prSet presAssocID="{50E9B60F-3EB9-48F9-97DF-52BB197BFB54}" presName="tx1" presStyleLbl="revTx" presStyleIdx="7" presStyleCnt="8"/>
      <dgm:spPr/>
    </dgm:pt>
    <dgm:pt modelId="{FC3033AC-2E4E-4ECE-92ED-0696E602034D}" type="pres">
      <dgm:prSet presAssocID="{50E9B60F-3EB9-48F9-97DF-52BB197BFB54}" presName="vert1" presStyleCnt="0"/>
      <dgm:spPr/>
    </dgm:pt>
  </dgm:ptLst>
  <dgm:cxnLst>
    <dgm:cxn modelId="{0203A701-9AF7-490E-B455-1B16C2EB9A2C}" srcId="{5207B30B-593E-4822-8F3D-F63934EE094D}" destId="{C4982C70-9FAE-4668-8129-AFC173877EA8}" srcOrd="3" destOrd="0" parTransId="{4DF153AD-D8CE-4603-9A12-F6A14B7756CF}" sibTransId="{409D4FC2-4695-45BE-8260-D6AC34E1691A}"/>
    <dgm:cxn modelId="{6A282108-13EB-4FE8-96EC-302EE59252A4}" srcId="{5207B30B-593E-4822-8F3D-F63934EE094D}" destId="{D428B163-01BD-427E-8BF6-63559CAA06F1}" srcOrd="6" destOrd="0" parTransId="{283AC206-F69A-4500-B6E3-CBBFFDA40A9A}" sibTransId="{DB72070C-92D1-4B5C-B7A5-8B59734DAE52}"/>
    <dgm:cxn modelId="{722EE71A-66AA-4CF3-888D-ED560C6F3C55}" type="presOf" srcId="{FCA5F86C-5F51-476C-9452-D9BFBC006ACA}" destId="{312C2599-2C81-453B-A3C1-5D37C24BD4D6}" srcOrd="0" destOrd="0" presId="urn:microsoft.com/office/officeart/2008/layout/LinedList"/>
    <dgm:cxn modelId="{30131E23-E1B6-4517-8F43-88D8710CEC81}" type="presOf" srcId="{1E19D0E0-E0D3-4D3B-8024-E3303B7ECB82}" destId="{82512CF1-DF37-4C4A-B014-31C80729C583}" srcOrd="0" destOrd="0" presId="urn:microsoft.com/office/officeart/2008/layout/LinedList"/>
    <dgm:cxn modelId="{DC17015C-BC91-40F9-9BB5-5468D1EB6916}" srcId="{5207B30B-593E-4822-8F3D-F63934EE094D}" destId="{1E19D0E0-E0D3-4D3B-8024-E3303B7ECB82}" srcOrd="5" destOrd="0" parTransId="{EE85F89E-EE33-45DA-B012-2F1723408D50}" sibTransId="{57AE47B7-FBC2-45F6-8BEE-19913863312F}"/>
    <dgm:cxn modelId="{EF071D46-F21D-4991-AC80-F79947F64B4B}" type="presOf" srcId="{5207B30B-593E-4822-8F3D-F63934EE094D}" destId="{A16D4F39-37BA-4A20-9F70-6FCCAECBB43D}" srcOrd="0" destOrd="0" presId="urn:microsoft.com/office/officeart/2008/layout/LinedList"/>
    <dgm:cxn modelId="{45E3396D-9320-4D9E-B9AF-8BE723BDD1F9}" type="presOf" srcId="{50E9B60F-3EB9-48F9-97DF-52BB197BFB54}" destId="{2535D2C7-88B1-44B8-979D-C6F88EB6BEF9}" srcOrd="0" destOrd="0" presId="urn:microsoft.com/office/officeart/2008/layout/LinedList"/>
    <dgm:cxn modelId="{4E621778-C8EF-4AAC-A364-02A2317F17BF}" type="presOf" srcId="{321A77D6-E055-4B10-903E-A0C5EDE859CC}" destId="{2CB9F0D3-B8DD-40CC-96AD-263AADBFECC8}" srcOrd="0" destOrd="0" presId="urn:microsoft.com/office/officeart/2008/layout/LinedList"/>
    <dgm:cxn modelId="{2C9B025A-C2D6-4403-9185-42ED0D9A7274}" type="presOf" srcId="{C4982C70-9FAE-4668-8129-AFC173877EA8}" destId="{EFF5B8EF-A90D-47F2-BA95-39AC6E0852F1}" srcOrd="0" destOrd="0" presId="urn:microsoft.com/office/officeart/2008/layout/LinedList"/>
    <dgm:cxn modelId="{0F0B1587-DEA6-45CC-9BED-C297B8E3C31D}" srcId="{5207B30B-593E-4822-8F3D-F63934EE094D}" destId="{D2573A1A-B406-4956-A21A-F13010704C81}" srcOrd="2" destOrd="0" parTransId="{F57CC238-AB1B-4C1F-9CE2-F87E06CDB785}" sibTransId="{BE51BE24-F894-4746-91C4-5471039E245E}"/>
    <dgm:cxn modelId="{98216E8B-6E3A-4C6E-931D-9160E08A3B15}" type="presOf" srcId="{D2573A1A-B406-4956-A21A-F13010704C81}" destId="{9BF59AA3-7B5D-46F2-960E-58944B8AC150}" srcOrd="0" destOrd="0" presId="urn:microsoft.com/office/officeart/2008/layout/LinedList"/>
    <dgm:cxn modelId="{DE865FBC-5B8F-48E7-933D-5D756216ABC2}" type="presOf" srcId="{D428B163-01BD-427E-8BF6-63559CAA06F1}" destId="{DF60C2FF-242A-4005-95DD-424083E96D4A}" srcOrd="0" destOrd="0" presId="urn:microsoft.com/office/officeart/2008/layout/LinedList"/>
    <dgm:cxn modelId="{7603CCC5-0529-404E-9E17-ACAD96B5D780}" srcId="{5207B30B-593E-4822-8F3D-F63934EE094D}" destId="{FCA5F86C-5F51-476C-9452-D9BFBC006ACA}" srcOrd="4" destOrd="0" parTransId="{7898339F-CFB1-4C57-A40E-A4EA8A435D66}" sibTransId="{1E465A69-29FE-4EA2-AA0F-A680150D1A98}"/>
    <dgm:cxn modelId="{E0F9A0DB-4860-40EB-A740-3716F82A449E}" srcId="{5207B30B-593E-4822-8F3D-F63934EE094D}" destId="{425BAAE0-99C5-458D-90B9-B2594515C7D8}" srcOrd="1" destOrd="0" parTransId="{6D4569EF-77D7-45EB-93F4-A4F005EE366D}" sibTransId="{8D955568-0CF5-45E0-8597-070DD21C7F57}"/>
    <dgm:cxn modelId="{F55598DC-7020-4751-878F-F658675D8C5E}" srcId="{5207B30B-593E-4822-8F3D-F63934EE094D}" destId="{50E9B60F-3EB9-48F9-97DF-52BB197BFB54}" srcOrd="7" destOrd="0" parTransId="{486876AF-6B99-4892-A962-B13944AEED84}" sibTransId="{B1CB82D5-C970-4634-99AE-F915A1FAABC0}"/>
    <dgm:cxn modelId="{FDB228E3-191C-4700-8F34-3CDD29FD8A4D}" type="presOf" srcId="{425BAAE0-99C5-458D-90B9-B2594515C7D8}" destId="{756AABE9-6AF7-422F-8472-EF2A454C34B0}" srcOrd="0" destOrd="0" presId="urn:microsoft.com/office/officeart/2008/layout/LinedList"/>
    <dgm:cxn modelId="{923131F7-FAD6-4F04-B191-6C4E20EA0F00}" srcId="{5207B30B-593E-4822-8F3D-F63934EE094D}" destId="{321A77D6-E055-4B10-903E-A0C5EDE859CC}" srcOrd="0" destOrd="0" parTransId="{BB06CD1A-3C5A-4D5B-81A8-ABEB8CB23AB0}" sibTransId="{569B23A6-9599-465E-9D03-AFAF52E42C59}"/>
    <dgm:cxn modelId="{6A672B45-0B11-46E0-AC4C-C8DE3AEDA3AE}" type="presParOf" srcId="{A16D4F39-37BA-4A20-9F70-6FCCAECBB43D}" destId="{35451164-069A-4F65-8C9D-2FE1C33394EE}" srcOrd="0" destOrd="0" presId="urn:microsoft.com/office/officeart/2008/layout/LinedList"/>
    <dgm:cxn modelId="{00FCCC3F-3DB6-4BB0-AE86-40B95A138C15}" type="presParOf" srcId="{A16D4F39-37BA-4A20-9F70-6FCCAECBB43D}" destId="{455B3989-24B3-42DE-9934-E4C23249E6CB}" srcOrd="1" destOrd="0" presId="urn:microsoft.com/office/officeart/2008/layout/LinedList"/>
    <dgm:cxn modelId="{7BF655D4-25EB-4CBC-AB5E-A3B1C9740ABF}" type="presParOf" srcId="{455B3989-24B3-42DE-9934-E4C23249E6CB}" destId="{2CB9F0D3-B8DD-40CC-96AD-263AADBFECC8}" srcOrd="0" destOrd="0" presId="urn:microsoft.com/office/officeart/2008/layout/LinedList"/>
    <dgm:cxn modelId="{9EE81920-9980-4086-9A31-8055CE31B423}" type="presParOf" srcId="{455B3989-24B3-42DE-9934-E4C23249E6CB}" destId="{CBC104BA-D20F-4189-BCDF-578A89A0D1BE}" srcOrd="1" destOrd="0" presId="urn:microsoft.com/office/officeart/2008/layout/LinedList"/>
    <dgm:cxn modelId="{F0962D3C-BDDD-468F-BA67-0850A318AFFB}" type="presParOf" srcId="{A16D4F39-37BA-4A20-9F70-6FCCAECBB43D}" destId="{CED9F462-8035-4B21-83CE-E80EE4511BC0}" srcOrd="2" destOrd="0" presId="urn:microsoft.com/office/officeart/2008/layout/LinedList"/>
    <dgm:cxn modelId="{C46254C9-762C-4009-B3CB-9D8E7FB52FAF}" type="presParOf" srcId="{A16D4F39-37BA-4A20-9F70-6FCCAECBB43D}" destId="{C8724974-BE50-46A9-82A8-533EA6467CDD}" srcOrd="3" destOrd="0" presId="urn:microsoft.com/office/officeart/2008/layout/LinedList"/>
    <dgm:cxn modelId="{3C3A63FA-CCD5-4A3A-B012-4D03F76A75F9}" type="presParOf" srcId="{C8724974-BE50-46A9-82A8-533EA6467CDD}" destId="{756AABE9-6AF7-422F-8472-EF2A454C34B0}" srcOrd="0" destOrd="0" presId="urn:microsoft.com/office/officeart/2008/layout/LinedList"/>
    <dgm:cxn modelId="{75C9B6ED-1307-4432-B1D2-39B1A32631B2}" type="presParOf" srcId="{C8724974-BE50-46A9-82A8-533EA6467CDD}" destId="{29B89AC9-4B54-4705-AFAA-25A1E33EDE61}" srcOrd="1" destOrd="0" presId="urn:microsoft.com/office/officeart/2008/layout/LinedList"/>
    <dgm:cxn modelId="{F145D0B2-6056-4B30-8AE1-F477F0243F9C}" type="presParOf" srcId="{A16D4F39-37BA-4A20-9F70-6FCCAECBB43D}" destId="{8B900F43-48BF-414C-AD2B-34C80AF351DE}" srcOrd="4" destOrd="0" presId="urn:microsoft.com/office/officeart/2008/layout/LinedList"/>
    <dgm:cxn modelId="{BC27C78F-33DA-49F9-80BC-9439B7FEF815}" type="presParOf" srcId="{A16D4F39-37BA-4A20-9F70-6FCCAECBB43D}" destId="{DDC9E50C-D512-4FD9-B543-BC0A4A94FCF3}" srcOrd="5" destOrd="0" presId="urn:microsoft.com/office/officeart/2008/layout/LinedList"/>
    <dgm:cxn modelId="{36526C79-4A49-4D23-9DD0-6D8382711FF9}" type="presParOf" srcId="{DDC9E50C-D512-4FD9-B543-BC0A4A94FCF3}" destId="{9BF59AA3-7B5D-46F2-960E-58944B8AC150}" srcOrd="0" destOrd="0" presId="urn:microsoft.com/office/officeart/2008/layout/LinedList"/>
    <dgm:cxn modelId="{70C7AC7C-9690-42C9-9348-1B43B3215592}" type="presParOf" srcId="{DDC9E50C-D512-4FD9-B543-BC0A4A94FCF3}" destId="{090DF453-20C4-4859-805D-18A825AB0239}" srcOrd="1" destOrd="0" presId="urn:microsoft.com/office/officeart/2008/layout/LinedList"/>
    <dgm:cxn modelId="{63B3059B-2623-48FE-B722-47E63CDAEDEF}" type="presParOf" srcId="{A16D4F39-37BA-4A20-9F70-6FCCAECBB43D}" destId="{954C3483-F675-410D-B52C-70257ACF8C37}" srcOrd="6" destOrd="0" presId="urn:microsoft.com/office/officeart/2008/layout/LinedList"/>
    <dgm:cxn modelId="{7CEA3601-4096-43EA-9626-F7609FEC7FC1}" type="presParOf" srcId="{A16D4F39-37BA-4A20-9F70-6FCCAECBB43D}" destId="{B3B51A4E-8169-4F0B-8F91-8066380711B3}" srcOrd="7" destOrd="0" presId="urn:microsoft.com/office/officeart/2008/layout/LinedList"/>
    <dgm:cxn modelId="{1AB256DE-9188-4484-8021-2504B608B17C}" type="presParOf" srcId="{B3B51A4E-8169-4F0B-8F91-8066380711B3}" destId="{EFF5B8EF-A90D-47F2-BA95-39AC6E0852F1}" srcOrd="0" destOrd="0" presId="urn:microsoft.com/office/officeart/2008/layout/LinedList"/>
    <dgm:cxn modelId="{B17E5125-614A-44D7-B95E-635C3D8DBED2}" type="presParOf" srcId="{B3B51A4E-8169-4F0B-8F91-8066380711B3}" destId="{72EE102F-7765-4187-81F9-C4BDE11E7C85}" srcOrd="1" destOrd="0" presId="urn:microsoft.com/office/officeart/2008/layout/LinedList"/>
    <dgm:cxn modelId="{AEFEDFA4-DB08-4AD9-9D42-799F549FC820}" type="presParOf" srcId="{A16D4F39-37BA-4A20-9F70-6FCCAECBB43D}" destId="{E44976B9-570D-4171-8938-C5B73777D1AB}" srcOrd="8" destOrd="0" presId="urn:microsoft.com/office/officeart/2008/layout/LinedList"/>
    <dgm:cxn modelId="{04B61A6A-15BD-4525-9B55-550126FF9DC5}" type="presParOf" srcId="{A16D4F39-37BA-4A20-9F70-6FCCAECBB43D}" destId="{EB7756B4-37EC-4A84-AAAD-74D167836DF7}" srcOrd="9" destOrd="0" presId="urn:microsoft.com/office/officeart/2008/layout/LinedList"/>
    <dgm:cxn modelId="{3B8CCBC4-AB8C-427E-9925-38B8934CEF96}" type="presParOf" srcId="{EB7756B4-37EC-4A84-AAAD-74D167836DF7}" destId="{312C2599-2C81-453B-A3C1-5D37C24BD4D6}" srcOrd="0" destOrd="0" presId="urn:microsoft.com/office/officeart/2008/layout/LinedList"/>
    <dgm:cxn modelId="{9CFF9BDE-89F8-4F32-A38D-CFD9F1DAE958}" type="presParOf" srcId="{EB7756B4-37EC-4A84-AAAD-74D167836DF7}" destId="{516859CA-3C3F-4CAB-A94A-BCF339BA1A44}" srcOrd="1" destOrd="0" presId="urn:microsoft.com/office/officeart/2008/layout/LinedList"/>
    <dgm:cxn modelId="{C6BC01BF-7C3C-480F-A0E4-E18DA75785DF}" type="presParOf" srcId="{A16D4F39-37BA-4A20-9F70-6FCCAECBB43D}" destId="{1C6022D3-4DAB-4A1B-A7CF-6CA2671D0143}" srcOrd="10" destOrd="0" presId="urn:microsoft.com/office/officeart/2008/layout/LinedList"/>
    <dgm:cxn modelId="{06A67DC4-DB40-4738-A7F3-F270506BE0A3}" type="presParOf" srcId="{A16D4F39-37BA-4A20-9F70-6FCCAECBB43D}" destId="{39F41D08-A3C9-4F3D-8FD6-8E26D0C04727}" srcOrd="11" destOrd="0" presId="urn:microsoft.com/office/officeart/2008/layout/LinedList"/>
    <dgm:cxn modelId="{3DD8A214-618E-492F-BCF1-CACF41089939}" type="presParOf" srcId="{39F41D08-A3C9-4F3D-8FD6-8E26D0C04727}" destId="{82512CF1-DF37-4C4A-B014-31C80729C583}" srcOrd="0" destOrd="0" presId="urn:microsoft.com/office/officeart/2008/layout/LinedList"/>
    <dgm:cxn modelId="{0CE986BE-493C-430E-A810-7EE9E31EE818}" type="presParOf" srcId="{39F41D08-A3C9-4F3D-8FD6-8E26D0C04727}" destId="{F6753183-6BB4-476B-BE47-AC2CDED76558}" srcOrd="1" destOrd="0" presId="urn:microsoft.com/office/officeart/2008/layout/LinedList"/>
    <dgm:cxn modelId="{7FB3EEBC-0616-4939-AD3D-2794258C995A}" type="presParOf" srcId="{A16D4F39-37BA-4A20-9F70-6FCCAECBB43D}" destId="{6133A327-2FE6-4C89-B4F1-DEF1F76F69F2}" srcOrd="12" destOrd="0" presId="urn:microsoft.com/office/officeart/2008/layout/LinedList"/>
    <dgm:cxn modelId="{538531E2-D624-4C0C-863B-A8C536908349}" type="presParOf" srcId="{A16D4F39-37BA-4A20-9F70-6FCCAECBB43D}" destId="{D64C01B8-56B8-4845-B80E-904D3C2F2AA8}" srcOrd="13" destOrd="0" presId="urn:microsoft.com/office/officeart/2008/layout/LinedList"/>
    <dgm:cxn modelId="{B94482E0-4BA9-4F0A-9634-C6C66AFCECD6}" type="presParOf" srcId="{D64C01B8-56B8-4845-B80E-904D3C2F2AA8}" destId="{DF60C2FF-242A-4005-95DD-424083E96D4A}" srcOrd="0" destOrd="0" presId="urn:microsoft.com/office/officeart/2008/layout/LinedList"/>
    <dgm:cxn modelId="{9DF9F929-01EA-4899-813D-E375F8F0BB26}" type="presParOf" srcId="{D64C01B8-56B8-4845-B80E-904D3C2F2AA8}" destId="{9D57BFC9-ECC8-4566-B493-84D4B4F291F8}" srcOrd="1" destOrd="0" presId="urn:microsoft.com/office/officeart/2008/layout/LinedList"/>
    <dgm:cxn modelId="{31381D33-1E13-4278-B4E7-E202FCC6C833}" type="presParOf" srcId="{A16D4F39-37BA-4A20-9F70-6FCCAECBB43D}" destId="{67AA56AB-7747-4A04-94D0-F6C523C22585}" srcOrd="14" destOrd="0" presId="urn:microsoft.com/office/officeart/2008/layout/LinedList"/>
    <dgm:cxn modelId="{5F1DDED9-EEDC-407A-A3C8-D3B7D512F1B6}" type="presParOf" srcId="{A16D4F39-37BA-4A20-9F70-6FCCAECBB43D}" destId="{124E512D-E9E8-4430-B246-EBBB1A1C471D}" srcOrd="15" destOrd="0" presId="urn:microsoft.com/office/officeart/2008/layout/LinedList"/>
    <dgm:cxn modelId="{A830D17F-C8CC-40C4-846C-FB4478AE5A0E}" type="presParOf" srcId="{124E512D-E9E8-4430-B246-EBBB1A1C471D}" destId="{2535D2C7-88B1-44B8-979D-C6F88EB6BEF9}" srcOrd="0" destOrd="0" presId="urn:microsoft.com/office/officeart/2008/layout/LinedList"/>
    <dgm:cxn modelId="{E4814999-8D50-450B-84C1-A217C430A94B}" type="presParOf" srcId="{124E512D-E9E8-4430-B246-EBBB1A1C471D}" destId="{FC3033AC-2E4E-4ECE-92ED-0696E602034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87C0EE-3C34-49BD-B86F-4707ED0884C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2262906-7CB4-4461-AAF4-5BEBDB6113FB}">
      <dgm:prSet custT="1"/>
      <dgm:spPr/>
      <dgm:t>
        <a:bodyPr/>
        <a:lstStyle/>
        <a:p>
          <a:endParaRPr lang="en-GB" sz="2000" dirty="0"/>
        </a:p>
        <a:p>
          <a:r>
            <a:rPr lang="en-GB" sz="2200" dirty="0"/>
            <a:t>Neglect is not meeting a child’s basic physical and/or psychological needs. This can result in serious damage to their health and development. </a:t>
          </a:r>
          <a:endParaRPr lang="en-US" sz="2200" dirty="0"/>
        </a:p>
      </dgm:t>
    </dgm:pt>
    <dgm:pt modelId="{C846632C-4618-4096-9FE4-BF0A4917D893}" type="parTrans" cxnId="{9ED98B8A-A6EE-4A9D-9B6C-2D0D5A120307}">
      <dgm:prSet/>
      <dgm:spPr/>
      <dgm:t>
        <a:bodyPr/>
        <a:lstStyle/>
        <a:p>
          <a:endParaRPr lang="en-US"/>
        </a:p>
      </dgm:t>
    </dgm:pt>
    <dgm:pt modelId="{22D289C9-B0BF-45BC-A173-A12698CDEC64}" type="sibTrans" cxnId="{9ED98B8A-A6EE-4A9D-9B6C-2D0D5A120307}">
      <dgm:prSet/>
      <dgm:spPr/>
      <dgm:t>
        <a:bodyPr/>
        <a:lstStyle/>
        <a:p>
          <a:endParaRPr lang="en-US"/>
        </a:p>
      </dgm:t>
    </dgm:pt>
    <dgm:pt modelId="{4390ED6E-A901-4D26-90C6-4459AB687A43}" type="pres">
      <dgm:prSet presAssocID="{DF87C0EE-3C34-49BD-B86F-4707ED0884CD}" presName="vert0" presStyleCnt="0">
        <dgm:presLayoutVars>
          <dgm:dir/>
          <dgm:animOne val="branch"/>
          <dgm:animLvl val="lvl"/>
        </dgm:presLayoutVars>
      </dgm:prSet>
      <dgm:spPr/>
    </dgm:pt>
    <dgm:pt modelId="{EEC15D8B-87D6-462D-8170-0D0996126CBC}" type="pres">
      <dgm:prSet presAssocID="{12262906-7CB4-4461-AAF4-5BEBDB6113FB}" presName="thickLine" presStyleLbl="alignNode1" presStyleIdx="0" presStyleCnt="1"/>
      <dgm:spPr/>
    </dgm:pt>
    <dgm:pt modelId="{418D26FB-C817-46E6-A0A0-58CCFC3CB1B0}" type="pres">
      <dgm:prSet presAssocID="{12262906-7CB4-4461-AAF4-5BEBDB6113FB}" presName="horz1" presStyleCnt="0"/>
      <dgm:spPr/>
    </dgm:pt>
    <dgm:pt modelId="{F8957C03-8A75-43D4-AE7C-00F85844A087}" type="pres">
      <dgm:prSet presAssocID="{12262906-7CB4-4461-AAF4-5BEBDB6113FB}" presName="tx1" presStyleLbl="revTx" presStyleIdx="0" presStyleCnt="1" custLinFactNeighborX="8291" custLinFactNeighborY="2674"/>
      <dgm:spPr/>
    </dgm:pt>
    <dgm:pt modelId="{C1C28875-444E-4BF9-AAA7-FAE521DF5D1D}" type="pres">
      <dgm:prSet presAssocID="{12262906-7CB4-4461-AAF4-5BEBDB6113FB}" presName="vert1" presStyleCnt="0"/>
      <dgm:spPr/>
    </dgm:pt>
  </dgm:ptLst>
  <dgm:cxnLst>
    <dgm:cxn modelId="{CA74E64A-EDB0-4C1B-973E-F0106F2C70FA}" type="presOf" srcId="{DF87C0EE-3C34-49BD-B86F-4707ED0884CD}" destId="{4390ED6E-A901-4D26-90C6-4459AB687A43}" srcOrd="0" destOrd="0" presId="urn:microsoft.com/office/officeart/2008/layout/LinedList"/>
    <dgm:cxn modelId="{52A06573-7BE6-4280-8BAA-0667D89A6BC9}" type="presOf" srcId="{12262906-7CB4-4461-AAF4-5BEBDB6113FB}" destId="{F8957C03-8A75-43D4-AE7C-00F85844A087}" srcOrd="0" destOrd="0" presId="urn:microsoft.com/office/officeart/2008/layout/LinedList"/>
    <dgm:cxn modelId="{9ED98B8A-A6EE-4A9D-9B6C-2D0D5A120307}" srcId="{DF87C0EE-3C34-49BD-B86F-4707ED0884CD}" destId="{12262906-7CB4-4461-AAF4-5BEBDB6113FB}" srcOrd="0" destOrd="0" parTransId="{C846632C-4618-4096-9FE4-BF0A4917D893}" sibTransId="{22D289C9-B0BF-45BC-A173-A12698CDEC64}"/>
    <dgm:cxn modelId="{83E30A06-BA07-44AD-A9FA-5874E1FC062E}" type="presParOf" srcId="{4390ED6E-A901-4D26-90C6-4459AB687A43}" destId="{EEC15D8B-87D6-462D-8170-0D0996126CBC}" srcOrd="0" destOrd="0" presId="urn:microsoft.com/office/officeart/2008/layout/LinedList"/>
    <dgm:cxn modelId="{4C5DF89C-0841-48C0-82DF-F9161ECBC301}" type="presParOf" srcId="{4390ED6E-A901-4D26-90C6-4459AB687A43}" destId="{418D26FB-C817-46E6-A0A0-58CCFC3CB1B0}" srcOrd="1" destOrd="0" presId="urn:microsoft.com/office/officeart/2008/layout/LinedList"/>
    <dgm:cxn modelId="{E9D870C4-C4F0-4F23-A278-071557771555}" type="presParOf" srcId="{418D26FB-C817-46E6-A0A0-58CCFC3CB1B0}" destId="{F8957C03-8A75-43D4-AE7C-00F85844A087}" srcOrd="0" destOrd="0" presId="urn:microsoft.com/office/officeart/2008/layout/LinedList"/>
    <dgm:cxn modelId="{DCEE9CF1-ED10-446D-8165-5EA6B3C4ED39}" type="presParOf" srcId="{418D26FB-C817-46E6-A0A0-58CCFC3CB1B0}" destId="{C1C28875-444E-4BF9-AAA7-FAE521DF5D1D}"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87C0EE-3C34-49BD-B86F-4707ED0884C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2262906-7CB4-4461-AAF4-5BEBDB6113FB}">
      <dgm:prSet custT="1"/>
      <dgm:spPr/>
      <dgm:t>
        <a:bodyPr/>
        <a:lstStyle/>
        <a:p>
          <a:r>
            <a:rPr lang="en-GB" sz="2200" b="0" i="0" dirty="0"/>
            <a:t>Emotional abuse is the ongoing emotional maltreatment of a child, which can have a severe and persistent negative effect on the child’s emotional health and development.</a:t>
          </a:r>
          <a:r>
            <a:rPr lang="en-GB" sz="2200" b="0" i="0" u="sng" baseline="30000" dirty="0"/>
            <a:t> </a:t>
          </a:r>
          <a:r>
            <a:rPr lang="en-GB" sz="2200" b="0" i="0" dirty="0"/>
            <a:t> It's also known as psychological abuse</a:t>
          </a:r>
          <a:r>
            <a:rPr lang="en-GB" sz="2000" b="0" i="0" dirty="0"/>
            <a:t>.</a:t>
          </a:r>
          <a:endParaRPr lang="en-US" sz="2000" dirty="0"/>
        </a:p>
      </dgm:t>
    </dgm:pt>
    <dgm:pt modelId="{C846632C-4618-4096-9FE4-BF0A4917D893}" type="parTrans" cxnId="{9ED98B8A-A6EE-4A9D-9B6C-2D0D5A120307}">
      <dgm:prSet/>
      <dgm:spPr/>
      <dgm:t>
        <a:bodyPr/>
        <a:lstStyle/>
        <a:p>
          <a:endParaRPr lang="en-US"/>
        </a:p>
      </dgm:t>
    </dgm:pt>
    <dgm:pt modelId="{22D289C9-B0BF-45BC-A173-A12698CDEC64}" type="sibTrans" cxnId="{9ED98B8A-A6EE-4A9D-9B6C-2D0D5A120307}">
      <dgm:prSet/>
      <dgm:spPr/>
      <dgm:t>
        <a:bodyPr/>
        <a:lstStyle/>
        <a:p>
          <a:endParaRPr lang="en-US"/>
        </a:p>
      </dgm:t>
    </dgm:pt>
    <dgm:pt modelId="{4390ED6E-A901-4D26-90C6-4459AB687A43}" type="pres">
      <dgm:prSet presAssocID="{DF87C0EE-3C34-49BD-B86F-4707ED0884CD}" presName="vert0" presStyleCnt="0">
        <dgm:presLayoutVars>
          <dgm:dir/>
          <dgm:animOne val="branch"/>
          <dgm:animLvl val="lvl"/>
        </dgm:presLayoutVars>
      </dgm:prSet>
      <dgm:spPr/>
    </dgm:pt>
    <dgm:pt modelId="{EEC15D8B-87D6-462D-8170-0D0996126CBC}" type="pres">
      <dgm:prSet presAssocID="{12262906-7CB4-4461-AAF4-5BEBDB6113FB}" presName="thickLine" presStyleLbl="alignNode1" presStyleIdx="0" presStyleCnt="1"/>
      <dgm:spPr/>
    </dgm:pt>
    <dgm:pt modelId="{418D26FB-C817-46E6-A0A0-58CCFC3CB1B0}" type="pres">
      <dgm:prSet presAssocID="{12262906-7CB4-4461-AAF4-5BEBDB6113FB}" presName="horz1" presStyleCnt="0"/>
      <dgm:spPr/>
    </dgm:pt>
    <dgm:pt modelId="{F8957C03-8A75-43D4-AE7C-00F85844A087}" type="pres">
      <dgm:prSet presAssocID="{12262906-7CB4-4461-AAF4-5BEBDB6113FB}" presName="tx1" presStyleLbl="revTx" presStyleIdx="0" presStyleCnt="1" custLinFactNeighborY="16461"/>
      <dgm:spPr/>
    </dgm:pt>
    <dgm:pt modelId="{C1C28875-444E-4BF9-AAA7-FAE521DF5D1D}" type="pres">
      <dgm:prSet presAssocID="{12262906-7CB4-4461-AAF4-5BEBDB6113FB}" presName="vert1" presStyleCnt="0"/>
      <dgm:spPr/>
    </dgm:pt>
  </dgm:ptLst>
  <dgm:cxnLst>
    <dgm:cxn modelId="{CA74E64A-EDB0-4C1B-973E-F0106F2C70FA}" type="presOf" srcId="{DF87C0EE-3C34-49BD-B86F-4707ED0884CD}" destId="{4390ED6E-A901-4D26-90C6-4459AB687A43}" srcOrd="0" destOrd="0" presId="urn:microsoft.com/office/officeart/2008/layout/LinedList"/>
    <dgm:cxn modelId="{52A06573-7BE6-4280-8BAA-0667D89A6BC9}" type="presOf" srcId="{12262906-7CB4-4461-AAF4-5BEBDB6113FB}" destId="{F8957C03-8A75-43D4-AE7C-00F85844A087}" srcOrd="0" destOrd="0" presId="urn:microsoft.com/office/officeart/2008/layout/LinedList"/>
    <dgm:cxn modelId="{9ED98B8A-A6EE-4A9D-9B6C-2D0D5A120307}" srcId="{DF87C0EE-3C34-49BD-B86F-4707ED0884CD}" destId="{12262906-7CB4-4461-AAF4-5BEBDB6113FB}" srcOrd="0" destOrd="0" parTransId="{C846632C-4618-4096-9FE4-BF0A4917D893}" sibTransId="{22D289C9-B0BF-45BC-A173-A12698CDEC64}"/>
    <dgm:cxn modelId="{83E30A06-BA07-44AD-A9FA-5874E1FC062E}" type="presParOf" srcId="{4390ED6E-A901-4D26-90C6-4459AB687A43}" destId="{EEC15D8B-87D6-462D-8170-0D0996126CBC}" srcOrd="0" destOrd="0" presId="urn:microsoft.com/office/officeart/2008/layout/LinedList"/>
    <dgm:cxn modelId="{4C5DF89C-0841-48C0-82DF-F9161ECBC301}" type="presParOf" srcId="{4390ED6E-A901-4D26-90C6-4459AB687A43}" destId="{418D26FB-C817-46E6-A0A0-58CCFC3CB1B0}" srcOrd="1" destOrd="0" presId="urn:microsoft.com/office/officeart/2008/layout/LinedList"/>
    <dgm:cxn modelId="{E9D870C4-C4F0-4F23-A278-071557771555}" type="presParOf" srcId="{418D26FB-C817-46E6-A0A0-58CCFC3CB1B0}" destId="{F8957C03-8A75-43D4-AE7C-00F85844A087}" srcOrd="0" destOrd="0" presId="urn:microsoft.com/office/officeart/2008/layout/LinedList"/>
    <dgm:cxn modelId="{DCEE9CF1-ED10-446D-8165-5EA6B3C4ED39}" type="presParOf" srcId="{418D26FB-C817-46E6-A0A0-58CCFC3CB1B0}" destId="{C1C28875-444E-4BF9-AAA7-FAE521DF5D1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D4F2E5-69E2-4687-BB2B-8E93DD4DDF7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2D8F309-5C03-4C1A-BB42-E1E3E2E56E0D}">
      <dgm:prSet/>
      <dgm:spPr/>
      <dgm:t>
        <a:bodyPr/>
        <a:lstStyle/>
        <a:p>
          <a:r>
            <a:rPr lang="en-GB" b="1" dirty="0"/>
            <a:t>Babies and pre-school children who are being emotionally abused may:</a:t>
          </a:r>
          <a:endParaRPr lang="en-US" dirty="0"/>
        </a:p>
      </dgm:t>
    </dgm:pt>
    <dgm:pt modelId="{FD4F3912-FB63-4357-A81A-73FF34FC2248}" type="parTrans" cxnId="{8AE00460-B56B-4FFA-B79D-B4692A67E1A9}">
      <dgm:prSet/>
      <dgm:spPr/>
      <dgm:t>
        <a:bodyPr/>
        <a:lstStyle/>
        <a:p>
          <a:endParaRPr lang="en-US"/>
        </a:p>
      </dgm:t>
    </dgm:pt>
    <dgm:pt modelId="{FADEA13A-D05F-4577-8BD5-591268A05D39}" type="sibTrans" cxnId="{8AE00460-B56B-4FFA-B79D-B4692A67E1A9}">
      <dgm:prSet/>
      <dgm:spPr/>
      <dgm:t>
        <a:bodyPr/>
        <a:lstStyle/>
        <a:p>
          <a:endParaRPr lang="en-US"/>
        </a:p>
      </dgm:t>
    </dgm:pt>
    <dgm:pt modelId="{1381874E-D623-41EB-992B-838D49F6FAC2}">
      <dgm:prSet/>
      <dgm:spPr/>
      <dgm:t>
        <a:bodyPr/>
        <a:lstStyle/>
        <a:p>
          <a:r>
            <a:rPr lang="en-GB" dirty="0"/>
            <a:t>• be overly-affectionate towards strangers or people they haven’t known for very long</a:t>
          </a:r>
          <a:endParaRPr lang="en-US" dirty="0"/>
        </a:p>
      </dgm:t>
    </dgm:pt>
    <dgm:pt modelId="{DB7C2477-02DD-4CD0-911F-23692EFB1E34}" type="parTrans" cxnId="{4C10CEDA-53C7-4D87-BE1C-5728E8AFEBEC}">
      <dgm:prSet/>
      <dgm:spPr/>
      <dgm:t>
        <a:bodyPr/>
        <a:lstStyle/>
        <a:p>
          <a:endParaRPr lang="en-US"/>
        </a:p>
      </dgm:t>
    </dgm:pt>
    <dgm:pt modelId="{695CC7D5-500D-4F03-B88F-73AAEAD38A69}" type="sibTrans" cxnId="{4C10CEDA-53C7-4D87-BE1C-5728E8AFEBEC}">
      <dgm:prSet/>
      <dgm:spPr/>
      <dgm:t>
        <a:bodyPr/>
        <a:lstStyle/>
        <a:p>
          <a:endParaRPr lang="en-US"/>
        </a:p>
      </dgm:t>
    </dgm:pt>
    <dgm:pt modelId="{040ABD55-BC79-43FC-9733-5951CCFD1C15}">
      <dgm:prSet/>
      <dgm:spPr/>
      <dgm:t>
        <a:bodyPr/>
        <a:lstStyle/>
        <a:p>
          <a:r>
            <a:rPr lang="en-GB" dirty="0"/>
            <a:t>• not appear to have a close relationship with their parent, for example when being taken to or collected from nursery</a:t>
          </a:r>
          <a:endParaRPr lang="en-US" dirty="0"/>
        </a:p>
      </dgm:t>
    </dgm:pt>
    <dgm:pt modelId="{9BC6E6A0-06BE-47A0-9624-F77D0AFF87E5}" type="parTrans" cxnId="{EA05D3D9-FD30-4B08-B978-AAA3CBD25154}">
      <dgm:prSet/>
      <dgm:spPr/>
      <dgm:t>
        <a:bodyPr/>
        <a:lstStyle/>
        <a:p>
          <a:endParaRPr lang="en-US"/>
        </a:p>
      </dgm:t>
    </dgm:pt>
    <dgm:pt modelId="{BF769884-3BA5-43F9-AF96-D7AA9DFD922B}" type="sibTrans" cxnId="{EA05D3D9-FD30-4B08-B978-AAA3CBD25154}">
      <dgm:prSet/>
      <dgm:spPr/>
      <dgm:t>
        <a:bodyPr/>
        <a:lstStyle/>
        <a:p>
          <a:endParaRPr lang="en-US"/>
        </a:p>
      </dgm:t>
    </dgm:pt>
    <dgm:pt modelId="{23F5DE45-EC69-410B-8153-93DFF4662616}">
      <dgm:prSet/>
      <dgm:spPr/>
      <dgm:t>
        <a:bodyPr/>
        <a:lstStyle/>
        <a:p>
          <a:r>
            <a:rPr lang="en-GB"/>
            <a:t>• lack confidence or become wary or anxious</a:t>
          </a:r>
          <a:endParaRPr lang="en-US"/>
        </a:p>
      </dgm:t>
    </dgm:pt>
    <dgm:pt modelId="{483BAD73-1CC2-41CF-8443-7697D45B6EBC}" type="parTrans" cxnId="{58B5B146-540E-4C11-9910-B296F378F77A}">
      <dgm:prSet/>
      <dgm:spPr/>
      <dgm:t>
        <a:bodyPr/>
        <a:lstStyle/>
        <a:p>
          <a:endParaRPr lang="en-US"/>
        </a:p>
      </dgm:t>
    </dgm:pt>
    <dgm:pt modelId="{63E9C3E2-A16C-4745-8793-D1D7A9E6C7F2}" type="sibTrans" cxnId="{58B5B146-540E-4C11-9910-B296F378F77A}">
      <dgm:prSet/>
      <dgm:spPr/>
      <dgm:t>
        <a:bodyPr/>
        <a:lstStyle/>
        <a:p>
          <a:endParaRPr lang="en-US"/>
        </a:p>
      </dgm:t>
    </dgm:pt>
    <dgm:pt modelId="{588BE120-F41B-4914-9CAB-AFAF5362456A}">
      <dgm:prSet/>
      <dgm:spPr/>
      <dgm:t>
        <a:bodyPr/>
        <a:lstStyle/>
        <a:p>
          <a:r>
            <a:rPr lang="en-GB"/>
            <a:t>• be aggressive or nasty towards other children and animals.</a:t>
          </a:r>
          <a:endParaRPr lang="en-US" dirty="0"/>
        </a:p>
      </dgm:t>
    </dgm:pt>
    <dgm:pt modelId="{D99A2F14-DE50-4C99-BB2D-577BA3396937}" type="parTrans" cxnId="{01A074B6-614D-472B-AA75-8E1885675B86}">
      <dgm:prSet/>
      <dgm:spPr/>
      <dgm:t>
        <a:bodyPr/>
        <a:lstStyle/>
        <a:p>
          <a:endParaRPr lang="en-US"/>
        </a:p>
      </dgm:t>
    </dgm:pt>
    <dgm:pt modelId="{F926A9F3-E8B3-4978-B072-B368CA8576A0}" type="sibTrans" cxnId="{01A074B6-614D-472B-AA75-8E1885675B86}">
      <dgm:prSet/>
      <dgm:spPr/>
      <dgm:t>
        <a:bodyPr/>
        <a:lstStyle/>
        <a:p>
          <a:endParaRPr lang="en-US"/>
        </a:p>
      </dgm:t>
    </dgm:pt>
    <dgm:pt modelId="{8329B6A1-6120-447B-A3DD-AFE82281A26C}">
      <dgm:prSet/>
      <dgm:spPr/>
      <dgm:t>
        <a:bodyPr/>
        <a:lstStyle/>
        <a:p>
          <a:r>
            <a:rPr lang="en-GB" b="1"/>
            <a:t>Older children may:</a:t>
          </a:r>
          <a:endParaRPr lang="en-US"/>
        </a:p>
      </dgm:t>
    </dgm:pt>
    <dgm:pt modelId="{B6E22D7B-54FA-4DB4-9CE0-0FF6C1806965}" type="parTrans" cxnId="{C53F4E47-E3DD-49D1-9E79-DB3A72262EE5}">
      <dgm:prSet/>
      <dgm:spPr/>
      <dgm:t>
        <a:bodyPr/>
        <a:lstStyle/>
        <a:p>
          <a:endParaRPr lang="en-US"/>
        </a:p>
      </dgm:t>
    </dgm:pt>
    <dgm:pt modelId="{B9B648A4-FC7C-4AEB-BE52-510EB756CF66}" type="sibTrans" cxnId="{C53F4E47-E3DD-49D1-9E79-DB3A72262EE5}">
      <dgm:prSet/>
      <dgm:spPr/>
      <dgm:t>
        <a:bodyPr/>
        <a:lstStyle/>
        <a:p>
          <a:endParaRPr lang="en-US"/>
        </a:p>
      </dgm:t>
    </dgm:pt>
    <dgm:pt modelId="{3F45DAD8-FE03-4396-A2D8-B00DE1DFF441}">
      <dgm:prSet/>
      <dgm:spPr/>
      <dgm:t>
        <a:bodyPr/>
        <a:lstStyle/>
        <a:p>
          <a:r>
            <a:rPr lang="en-GB"/>
            <a:t>• use language, act in a way or know about things that you wouldn’t expect for their age</a:t>
          </a:r>
          <a:endParaRPr lang="en-US"/>
        </a:p>
      </dgm:t>
    </dgm:pt>
    <dgm:pt modelId="{5A8DDAC5-5F4F-4CCE-AE6C-3A4EFAC0AFB2}" type="parTrans" cxnId="{582870B9-5B7D-4F63-995E-5256B7444FF5}">
      <dgm:prSet/>
      <dgm:spPr/>
      <dgm:t>
        <a:bodyPr/>
        <a:lstStyle/>
        <a:p>
          <a:endParaRPr lang="en-US"/>
        </a:p>
      </dgm:t>
    </dgm:pt>
    <dgm:pt modelId="{2A3E5F43-5E95-4A96-B193-450FE680CE37}" type="sibTrans" cxnId="{582870B9-5B7D-4F63-995E-5256B7444FF5}">
      <dgm:prSet/>
      <dgm:spPr/>
      <dgm:t>
        <a:bodyPr/>
        <a:lstStyle/>
        <a:p>
          <a:endParaRPr lang="en-US"/>
        </a:p>
      </dgm:t>
    </dgm:pt>
    <dgm:pt modelId="{B0ACBFD5-9F57-461A-8C7C-F2539AEB46B2}">
      <dgm:prSet/>
      <dgm:spPr/>
      <dgm:t>
        <a:bodyPr/>
        <a:lstStyle/>
        <a:p>
          <a:r>
            <a:rPr lang="en-GB"/>
            <a:t>• struggle to control strong emotions or have extreme outbursts</a:t>
          </a:r>
          <a:endParaRPr lang="en-US"/>
        </a:p>
      </dgm:t>
    </dgm:pt>
    <dgm:pt modelId="{6C8B1E14-A7E7-45BF-BBD7-06E88429129F}" type="parTrans" cxnId="{DBD664DB-EFA1-4A7C-8A38-E14F24805099}">
      <dgm:prSet/>
      <dgm:spPr/>
      <dgm:t>
        <a:bodyPr/>
        <a:lstStyle/>
        <a:p>
          <a:endParaRPr lang="en-US"/>
        </a:p>
      </dgm:t>
    </dgm:pt>
    <dgm:pt modelId="{3CD69F8B-D0F5-4A7D-A48C-B861F58B4B60}" type="sibTrans" cxnId="{DBD664DB-EFA1-4A7C-8A38-E14F24805099}">
      <dgm:prSet/>
      <dgm:spPr/>
      <dgm:t>
        <a:bodyPr/>
        <a:lstStyle/>
        <a:p>
          <a:endParaRPr lang="en-US"/>
        </a:p>
      </dgm:t>
    </dgm:pt>
    <dgm:pt modelId="{8203CD65-CFC1-4436-9039-C169F9185329}">
      <dgm:prSet/>
      <dgm:spPr/>
      <dgm:t>
        <a:bodyPr/>
        <a:lstStyle/>
        <a:p>
          <a:r>
            <a:rPr lang="en-GB"/>
            <a:t>• seem isolated from their parents</a:t>
          </a:r>
          <a:endParaRPr lang="en-US"/>
        </a:p>
      </dgm:t>
    </dgm:pt>
    <dgm:pt modelId="{C45601A8-02F5-43EB-A41D-C13D26263FB5}" type="parTrans" cxnId="{07E37401-BAC6-498D-96EB-05C3B8B50AFA}">
      <dgm:prSet/>
      <dgm:spPr/>
      <dgm:t>
        <a:bodyPr/>
        <a:lstStyle/>
        <a:p>
          <a:endParaRPr lang="en-US"/>
        </a:p>
      </dgm:t>
    </dgm:pt>
    <dgm:pt modelId="{C859F10E-004D-408D-88A8-8AF5E909E056}" type="sibTrans" cxnId="{07E37401-BAC6-498D-96EB-05C3B8B50AFA}">
      <dgm:prSet/>
      <dgm:spPr/>
      <dgm:t>
        <a:bodyPr/>
        <a:lstStyle/>
        <a:p>
          <a:endParaRPr lang="en-US"/>
        </a:p>
      </dgm:t>
    </dgm:pt>
    <dgm:pt modelId="{34C55EBB-CCB9-4B3C-8468-6D175D38F8DF}">
      <dgm:prSet/>
      <dgm:spPr/>
      <dgm:t>
        <a:bodyPr/>
        <a:lstStyle/>
        <a:p>
          <a:r>
            <a:rPr lang="en-GB"/>
            <a:t>• lack social skills or have few, if any, friends</a:t>
          </a:r>
          <a:endParaRPr lang="en-US"/>
        </a:p>
      </dgm:t>
    </dgm:pt>
    <dgm:pt modelId="{3D74C844-33EF-43C8-B008-397B1BF5B754}" type="parTrans" cxnId="{10460918-A836-4745-8FE3-972B6BB1BC5D}">
      <dgm:prSet/>
      <dgm:spPr/>
      <dgm:t>
        <a:bodyPr/>
        <a:lstStyle/>
        <a:p>
          <a:endParaRPr lang="en-US"/>
        </a:p>
      </dgm:t>
    </dgm:pt>
    <dgm:pt modelId="{BD07E1B8-655C-4942-B2E1-EA3E2F44776D}" type="sibTrans" cxnId="{10460918-A836-4745-8FE3-972B6BB1BC5D}">
      <dgm:prSet/>
      <dgm:spPr/>
      <dgm:t>
        <a:bodyPr/>
        <a:lstStyle/>
        <a:p>
          <a:endParaRPr lang="en-US"/>
        </a:p>
      </dgm:t>
    </dgm:pt>
    <dgm:pt modelId="{DBEA491A-1DF5-4CE7-AE9A-644EE2AE92B0}">
      <dgm:prSet/>
      <dgm:spPr/>
      <dgm:t>
        <a:bodyPr/>
        <a:lstStyle/>
        <a:p>
          <a:r>
            <a:rPr lang="en-GB"/>
            <a:t>• fear their parent being approached regarding their behaviour</a:t>
          </a:r>
          <a:endParaRPr lang="en-US"/>
        </a:p>
      </dgm:t>
    </dgm:pt>
    <dgm:pt modelId="{F9509011-2A30-49F3-99FD-B24C43ED8B86}" type="parTrans" cxnId="{F5D4FEEE-1E23-4F5D-B6ED-47C0E715AA9C}">
      <dgm:prSet/>
      <dgm:spPr/>
      <dgm:t>
        <a:bodyPr/>
        <a:lstStyle/>
        <a:p>
          <a:endParaRPr lang="en-US"/>
        </a:p>
      </dgm:t>
    </dgm:pt>
    <dgm:pt modelId="{F3264125-131A-4477-86F0-0281B781D4F6}" type="sibTrans" cxnId="{F5D4FEEE-1E23-4F5D-B6ED-47C0E715AA9C}">
      <dgm:prSet/>
      <dgm:spPr/>
      <dgm:t>
        <a:bodyPr/>
        <a:lstStyle/>
        <a:p>
          <a:endParaRPr lang="en-US"/>
        </a:p>
      </dgm:t>
    </dgm:pt>
    <dgm:pt modelId="{5CB7A058-8291-40AB-996B-BB8EABAF246F}">
      <dgm:prSet/>
      <dgm:spPr/>
      <dgm:t>
        <a:bodyPr/>
        <a:lstStyle/>
        <a:p>
          <a:r>
            <a:rPr lang="en-GB"/>
            <a:t>• self-harm. </a:t>
          </a:r>
          <a:endParaRPr lang="en-US"/>
        </a:p>
      </dgm:t>
    </dgm:pt>
    <dgm:pt modelId="{7A3E2E2A-6CEC-401F-B685-E245B8055607}" type="parTrans" cxnId="{5025BE42-7A51-4240-94E6-58547103675A}">
      <dgm:prSet/>
      <dgm:spPr/>
      <dgm:t>
        <a:bodyPr/>
        <a:lstStyle/>
        <a:p>
          <a:endParaRPr lang="en-US"/>
        </a:p>
      </dgm:t>
    </dgm:pt>
    <dgm:pt modelId="{87B14238-CCF1-469F-A936-C14D89EDB0D6}" type="sibTrans" cxnId="{5025BE42-7A51-4240-94E6-58547103675A}">
      <dgm:prSet/>
      <dgm:spPr/>
      <dgm:t>
        <a:bodyPr/>
        <a:lstStyle/>
        <a:p>
          <a:endParaRPr lang="en-US"/>
        </a:p>
      </dgm:t>
    </dgm:pt>
    <dgm:pt modelId="{8CE9D84C-DF2C-4CBA-800E-A81067333069}" type="pres">
      <dgm:prSet presAssocID="{06D4F2E5-69E2-4687-BB2B-8E93DD4DDF75}" presName="vert0" presStyleCnt="0">
        <dgm:presLayoutVars>
          <dgm:dir/>
          <dgm:animOne val="branch"/>
          <dgm:animLvl val="lvl"/>
        </dgm:presLayoutVars>
      </dgm:prSet>
      <dgm:spPr/>
    </dgm:pt>
    <dgm:pt modelId="{B8193742-7732-4F3F-BBB3-6074E3D2FF4A}" type="pres">
      <dgm:prSet presAssocID="{E2D8F309-5C03-4C1A-BB42-E1E3E2E56E0D}" presName="thickLine" presStyleLbl="alignNode1" presStyleIdx="0" presStyleCnt="12"/>
      <dgm:spPr/>
    </dgm:pt>
    <dgm:pt modelId="{47252D77-0FAE-4FA0-AB91-BB10EF39CFBA}" type="pres">
      <dgm:prSet presAssocID="{E2D8F309-5C03-4C1A-BB42-E1E3E2E56E0D}" presName="horz1" presStyleCnt="0"/>
      <dgm:spPr/>
    </dgm:pt>
    <dgm:pt modelId="{51999403-5C28-4F53-BDE1-1D131B7F3D5E}" type="pres">
      <dgm:prSet presAssocID="{E2D8F309-5C03-4C1A-BB42-E1E3E2E56E0D}" presName="tx1" presStyleLbl="revTx" presStyleIdx="0" presStyleCnt="12"/>
      <dgm:spPr/>
    </dgm:pt>
    <dgm:pt modelId="{B40C99CA-D76D-40C7-8B08-AD32BEAC2ED4}" type="pres">
      <dgm:prSet presAssocID="{E2D8F309-5C03-4C1A-BB42-E1E3E2E56E0D}" presName="vert1" presStyleCnt="0"/>
      <dgm:spPr/>
    </dgm:pt>
    <dgm:pt modelId="{7AD32726-3861-4135-B449-3A2F412532CD}" type="pres">
      <dgm:prSet presAssocID="{1381874E-D623-41EB-992B-838D49F6FAC2}" presName="thickLine" presStyleLbl="alignNode1" presStyleIdx="1" presStyleCnt="12"/>
      <dgm:spPr/>
    </dgm:pt>
    <dgm:pt modelId="{3EE755BE-FF7A-469B-A9FD-EEDF36B4FAE3}" type="pres">
      <dgm:prSet presAssocID="{1381874E-D623-41EB-992B-838D49F6FAC2}" presName="horz1" presStyleCnt="0"/>
      <dgm:spPr/>
    </dgm:pt>
    <dgm:pt modelId="{2DCAB528-68A9-44CC-BF99-92F6AE807996}" type="pres">
      <dgm:prSet presAssocID="{1381874E-D623-41EB-992B-838D49F6FAC2}" presName="tx1" presStyleLbl="revTx" presStyleIdx="1" presStyleCnt="12"/>
      <dgm:spPr/>
    </dgm:pt>
    <dgm:pt modelId="{847430BA-C58B-420E-B661-DC1618DF1194}" type="pres">
      <dgm:prSet presAssocID="{1381874E-D623-41EB-992B-838D49F6FAC2}" presName="vert1" presStyleCnt="0"/>
      <dgm:spPr/>
    </dgm:pt>
    <dgm:pt modelId="{1E55ECA6-8DC4-4F2F-8227-0892008785CC}" type="pres">
      <dgm:prSet presAssocID="{040ABD55-BC79-43FC-9733-5951CCFD1C15}" presName="thickLine" presStyleLbl="alignNode1" presStyleIdx="2" presStyleCnt="12" custLinFactNeighborX="-558" custLinFactNeighborY="-21463"/>
      <dgm:spPr/>
    </dgm:pt>
    <dgm:pt modelId="{26A25BE4-0ACA-442A-BBEA-D2EBFC3DB549}" type="pres">
      <dgm:prSet presAssocID="{040ABD55-BC79-43FC-9733-5951CCFD1C15}" presName="horz1" presStyleCnt="0"/>
      <dgm:spPr/>
    </dgm:pt>
    <dgm:pt modelId="{07375344-4B83-419F-96E4-F1BA5BB11799}" type="pres">
      <dgm:prSet presAssocID="{040ABD55-BC79-43FC-9733-5951CCFD1C15}" presName="tx1" presStyleLbl="revTx" presStyleIdx="2" presStyleCnt="12"/>
      <dgm:spPr/>
    </dgm:pt>
    <dgm:pt modelId="{A5EB0722-9E6B-4E2E-B47D-0CBAF6D46875}" type="pres">
      <dgm:prSet presAssocID="{040ABD55-BC79-43FC-9733-5951CCFD1C15}" presName="vert1" presStyleCnt="0"/>
      <dgm:spPr/>
    </dgm:pt>
    <dgm:pt modelId="{7C770FC9-DC46-477E-BAEA-76AE42309454}" type="pres">
      <dgm:prSet presAssocID="{23F5DE45-EC69-410B-8153-93DFF4662616}" presName="thickLine" presStyleLbl="alignNode1" presStyleIdx="3" presStyleCnt="12"/>
      <dgm:spPr/>
    </dgm:pt>
    <dgm:pt modelId="{FB5B827E-E2F4-49FB-A924-558C414C8363}" type="pres">
      <dgm:prSet presAssocID="{23F5DE45-EC69-410B-8153-93DFF4662616}" presName="horz1" presStyleCnt="0"/>
      <dgm:spPr/>
    </dgm:pt>
    <dgm:pt modelId="{5801D664-9BDB-44CA-9BDE-528FF3B33B3D}" type="pres">
      <dgm:prSet presAssocID="{23F5DE45-EC69-410B-8153-93DFF4662616}" presName="tx1" presStyleLbl="revTx" presStyleIdx="3" presStyleCnt="12"/>
      <dgm:spPr/>
    </dgm:pt>
    <dgm:pt modelId="{F966D9C5-EA4E-48C9-A346-3C8B405E5528}" type="pres">
      <dgm:prSet presAssocID="{23F5DE45-EC69-410B-8153-93DFF4662616}" presName="vert1" presStyleCnt="0"/>
      <dgm:spPr/>
    </dgm:pt>
    <dgm:pt modelId="{7D28E9F5-C280-4CAE-9479-CD9861D8905B}" type="pres">
      <dgm:prSet presAssocID="{588BE120-F41B-4914-9CAB-AFAF5362456A}" presName="thickLine" presStyleLbl="alignNode1" presStyleIdx="4" presStyleCnt="12"/>
      <dgm:spPr/>
    </dgm:pt>
    <dgm:pt modelId="{380326B5-0F86-4894-9804-C8FFC4D7422D}" type="pres">
      <dgm:prSet presAssocID="{588BE120-F41B-4914-9CAB-AFAF5362456A}" presName="horz1" presStyleCnt="0"/>
      <dgm:spPr/>
    </dgm:pt>
    <dgm:pt modelId="{2F7436CB-F9DD-49F2-92B9-5B4EACEC7861}" type="pres">
      <dgm:prSet presAssocID="{588BE120-F41B-4914-9CAB-AFAF5362456A}" presName="tx1" presStyleLbl="revTx" presStyleIdx="4" presStyleCnt="12"/>
      <dgm:spPr/>
    </dgm:pt>
    <dgm:pt modelId="{4D86A135-22F0-4038-8EE0-F20963015EEC}" type="pres">
      <dgm:prSet presAssocID="{588BE120-F41B-4914-9CAB-AFAF5362456A}" presName="vert1" presStyleCnt="0"/>
      <dgm:spPr/>
    </dgm:pt>
    <dgm:pt modelId="{D070BC72-BA59-4E94-AE2C-9137C69BC823}" type="pres">
      <dgm:prSet presAssocID="{8329B6A1-6120-447B-A3DD-AFE82281A26C}" presName="thickLine" presStyleLbl="alignNode1" presStyleIdx="5" presStyleCnt="12"/>
      <dgm:spPr/>
    </dgm:pt>
    <dgm:pt modelId="{7C326A76-2973-44A0-B39D-7DCD55F11833}" type="pres">
      <dgm:prSet presAssocID="{8329B6A1-6120-447B-A3DD-AFE82281A26C}" presName="horz1" presStyleCnt="0"/>
      <dgm:spPr/>
    </dgm:pt>
    <dgm:pt modelId="{A2E3D58A-90ED-46A4-BF5C-D7EFA391D625}" type="pres">
      <dgm:prSet presAssocID="{8329B6A1-6120-447B-A3DD-AFE82281A26C}" presName="tx1" presStyleLbl="revTx" presStyleIdx="5" presStyleCnt="12"/>
      <dgm:spPr/>
    </dgm:pt>
    <dgm:pt modelId="{C7964681-0AF9-4F2F-824A-CF379D17F4D4}" type="pres">
      <dgm:prSet presAssocID="{8329B6A1-6120-447B-A3DD-AFE82281A26C}" presName="vert1" presStyleCnt="0"/>
      <dgm:spPr/>
    </dgm:pt>
    <dgm:pt modelId="{6BFA6A1F-CEBF-4E10-9C23-E1D858F96623}" type="pres">
      <dgm:prSet presAssocID="{3F45DAD8-FE03-4396-A2D8-B00DE1DFF441}" presName="thickLine" presStyleLbl="alignNode1" presStyleIdx="6" presStyleCnt="12"/>
      <dgm:spPr/>
    </dgm:pt>
    <dgm:pt modelId="{F7C3DDCB-6EE8-4BCC-8917-91577865A082}" type="pres">
      <dgm:prSet presAssocID="{3F45DAD8-FE03-4396-A2D8-B00DE1DFF441}" presName="horz1" presStyleCnt="0"/>
      <dgm:spPr/>
    </dgm:pt>
    <dgm:pt modelId="{639FBBA8-5B03-452F-BE3A-4C61D0896C19}" type="pres">
      <dgm:prSet presAssocID="{3F45DAD8-FE03-4396-A2D8-B00DE1DFF441}" presName="tx1" presStyleLbl="revTx" presStyleIdx="6" presStyleCnt="12"/>
      <dgm:spPr/>
    </dgm:pt>
    <dgm:pt modelId="{F330689C-292D-48F3-913F-D32E0A130EBA}" type="pres">
      <dgm:prSet presAssocID="{3F45DAD8-FE03-4396-A2D8-B00DE1DFF441}" presName="vert1" presStyleCnt="0"/>
      <dgm:spPr/>
    </dgm:pt>
    <dgm:pt modelId="{B630B606-7CD5-419F-A5A2-22FFDDF8FC11}" type="pres">
      <dgm:prSet presAssocID="{B0ACBFD5-9F57-461A-8C7C-F2539AEB46B2}" presName="thickLine" presStyleLbl="alignNode1" presStyleIdx="7" presStyleCnt="12"/>
      <dgm:spPr/>
    </dgm:pt>
    <dgm:pt modelId="{BB711E75-EE9F-4542-939C-1ABD03800A52}" type="pres">
      <dgm:prSet presAssocID="{B0ACBFD5-9F57-461A-8C7C-F2539AEB46B2}" presName="horz1" presStyleCnt="0"/>
      <dgm:spPr/>
    </dgm:pt>
    <dgm:pt modelId="{4A23232F-B1F8-4D1A-B1BC-C9E9F8A90978}" type="pres">
      <dgm:prSet presAssocID="{B0ACBFD5-9F57-461A-8C7C-F2539AEB46B2}" presName="tx1" presStyleLbl="revTx" presStyleIdx="7" presStyleCnt="12"/>
      <dgm:spPr/>
    </dgm:pt>
    <dgm:pt modelId="{9693F190-4124-415C-B85D-A42BEC6D378B}" type="pres">
      <dgm:prSet presAssocID="{B0ACBFD5-9F57-461A-8C7C-F2539AEB46B2}" presName="vert1" presStyleCnt="0"/>
      <dgm:spPr/>
    </dgm:pt>
    <dgm:pt modelId="{908445DC-3CDF-4399-B660-13A0140EE1E1}" type="pres">
      <dgm:prSet presAssocID="{8203CD65-CFC1-4436-9039-C169F9185329}" presName="thickLine" presStyleLbl="alignNode1" presStyleIdx="8" presStyleCnt="12"/>
      <dgm:spPr/>
    </dgm:pt>
    <dgm:pt modelId="{BD85F01E-4E3B-4019-8CDA-073164B7EBFC}" type="pres">
      <dgm:prSet presAssocID="{8203CD65-CFC1-4436-9039-C169F9185329}" presName="horz1" presStyleCnt="0"/>
      <dgm:spPr/>
    </dgm:pt>
    <dgm:pt modelId="{387D3746-BDC3-4CFE-8BF9-F7E3B2D112C3}" type="pres">
      <dgm:prSet presAssocID="{8203CD65-CFC1-4436-9039-C169F9185329}" presName="tx1" presStyleLbl="revTx" presStyleIdx="8" presStyleCnt="12"/>
      <dgm:spPr/>
    </dgm:pt>
    <dgm:pt modelId="{B13D923A-AE9D-4CCF-BEC4-00CE45B28BFB}" type="pres">
      <dgm:prSet presAssocID="{8203CD65-CFC1-4436-9039-C169F9185329}" presName="vert1" presStyleCnt="0"/>
      <dgm:spPr/>
    </dgm:pt>
    <dgm:pt modelId="{86CA93BC-B313-47A7-9615-C2BD78503FC5}" type="pres">
      <dgm:prSet presAssocID="{34C55EBB-CCB9-4B3C-8468-6D175D38F8DF}" presName="thickLine" presStyleLbl="alignNode1" presStyleIdx="9" presStyleCnt="12"/>
      <dgm:spPr/>
    </dgm:pt>
    <dgm:pt modelId="{C79EC4E0-4A18-4050-8A20-5BC07E6C1607}" type="pres">
      <dgm:prSet presAssocID="{34C55EBB-CCB9-4B3C-8468-6D175D38F8DF}" presName="horz1" presStyleCnt="0"/>
      <dgm:spPr/>
    </dgm:pt>
    <dgm:pt modelId="{230B947B-371D-4F55-BAF1-7DA9BB824CE4}" type="pres">
      <dgm:prSet presAssocID="{34C55EBB-CCB9-4B3C-8468-6D175D38F8DF}" presName="tx1" presStyleLbl="revTx" presStyleIdx="9" presStyleCnt="12"/>
      <dgm:spPr/>
    </dgm:pt>
    <dgm:pt modelId="{6F324A01-CA21-4A08-8F2A-70F8578D348B}" type="pres">
      <dgm:prSet presAssocID="{34C55EBB-CCB9-4B3C-8468-6D175D38F8DF}" presName="vert1" presStyleCnt="0"/>
      <dgm:spPr/>
    </dgm:pt>
    <dgm:pt modelId="{91D05E7E-18BD-42B7-8A82-4ED04DEB211B}" type="pres">
      <dgm:prSet presAssocID="{DBEA491A-1DF5-4CE7-AE9A-644EE2AE92B0}" presName="thickLine" presStyleLbl="alignNode1" presStyleIdx="10" presStyleCnt="12"/>
      <dgm:spPr/>
    </dgm:pt>
    <dgm:pt modelId="{B92BC601-E54B-47F5-99E1-FFE265889A83}" type="pres">
      <dgm:prSet presAssocID="{DBEA491A-1DF5-4CE7-AE9A-644EE2AE92B0}" presName="horz1" presStyleCnt="0"/>
      <dgm:spPr/>
    </dgm:pt>
    <dgm:pt modelId="{650DD647-5F13-4C0D-A01F-E5CD0F202DC8}" type="pres">
      <dgm:prSet presAssocID="{DBEA491A-1DF5-4CE7-AE9A-644EE2AE92B0}" presName="tx1" presStyleLbl="revTx" presStyleIdx="10" presStyleCnt="12"/>
      <dgm:spPr/>
    </dgm:pt>
    <dgm:pt modelId="{06342EB8-5D92-49D3-A0E6-7928656B8A6B}" type="pres">
      <dgm:prSet presAssocID="{DBEA491A-1DF5-4CE7-AE9A-644EE2AE92B0}" presName="vert1" presStyleCnt="0"/>
      <dgm:spPr/>
    </dgm:pt>
    <dgm:pt modelId="{B2B80D47-BC27-40A0-91D1-6B066EB699AB}" type="pres">
      <dgm:prSet presAssocID="{5CB7A058-8291-40AB-996B-BB8EABAF246F}" presName="thickLine" presStyleLbl="alignNode1" presStyleIdx="11" presStyleCnt="12"/>
      <dgm:spPr/>
    </dgm:pt>
    <dgm:pt modelId="{85B13653-6F16-4CF8-9FD2-744993663C99}" type="pres">
      <dgm:prSet presAssocID="{5CB7A058-8291-40AB-996B-BB8EABAF246F}" presName="horz1" presStyleCnt="0"/>
      <dgm:spPr/>
    </dgm:pt>
    <dgm:pt modelId="{F9B463A2-2265-4955-B658-4AC91008BF64}" type="pres">
      <dgm:prSet presAssocID="{5CB7A058-8291-40AB-996B-BB8EABAF246F}" presName="tx1" presStyleLbl="revTx" presStyleIdx="11" presStyleCnt="12"/>
      <dgm:spPr/>
    </dgm:pt>
    <dgm:pt modelId="{3B605D7B-6CD3-4CF8-86DF-3FA0041B53B2}" type="pres">
      <dgm:prSet presAssocID="{5CB7A058-8291-40AB-996B-BB8EABAF246F}" presName="vert1" presStyleCnt="0"/>
      <dgm:spPr/>
    </dgm:pt>
  </dgm:ptLst>
  <dgm:cxnLst>
    <dgm:cxn modelId="{07E37401-BAC6-498D-96EB-05C3B8B50AFA}" srcId="{06D4F2E5-69E2-4687-BB2B-8E93DD4DDF75}" destId="{8203CD65-CFC1-4436-9039-C169F9185329}" srcOrd="8" destOrd="0" parTransId="{C45601A8-02F5-43EB-A41D-C13D26263FB5}" sibTransId="{C859F10E-004D-408D-88A8-8AF5E909E056}"/>
    <dgm:cxn modelId="{3548FF0F-6587-4247-A927-D59852A14ADE}" type="presOf" srcId="{DBEA491A-1DF5-4CE7-AE9A-644EE2AE92B0}" destId="{650DD647-5F13-4C0D-A01F-E5CD0F202DC8}" srcOrd="0" destOrd="0" presId="urn:microsoft.com/office/officeart/2008/layout/LinedList"/>
    <dgm:cxn modelId="{10460918-A836-4745-8FE3-972B6BB1BC5D}" srcId="{06D4F2E5-69E2-4687-BB2B-8E93DD4DDF75}" destId="{34C55EBB-CCB9-4B3C-8468-6D175D38F8DF}" srcOrd="9" destOrd="0" parTransId="{3D74C844-33EF-43C8-B008-397B1BF5B754}" sibTransId="{BD07E1B8-655C-4942-B2E1-EA3E2F44776D}"/>
    <dgm:cxn modelId="{8C5E5618-F558-4129-899A-03BEB5813FAC}" type="presOf" srcId="{3F45DAD8-FE03-4396-A2D8-B00DE1DFF441}" destId="{639FBBA8-5B03-452F-BE3A-4C61D0896C19}" srcOrd="0" destOrd="0" presId="urn:microsoft.com/office/officeart/2008/layout/LinedList"/>
    <dgm:cxn modelId="{64FA0422-5E44-4EE1-9ED9-0DAA37646122}" type="presOf" srcId="{23F5DE45-EC69-410B-8153-93DFF4662616}" destId="{5801D664-9BDB-44CA-9BDE-528FF3B33B3D}" srcOrd="0" destOrd="0" presId="urn:microsoft.com/office/officeart/2008/layout/LinedList"/>
    <dgm:cxn modelId="{4EA72726-DF3F-4118-ABF0-864C4FD3099D}" type="presOf" srcId="{E2D8F309-5C03-4C1A-BB42-E1E3E2E56E0D}" destId="{51999403-5C28-4F53-BDE1-1D131B7F3D5E}" srcOrd="0" destOrd="0" presId="urn:microsoft.com/office/officeart/2008/layout/LinedList"/>
    <dgm:cxn modelId="{8AE00460-B56B-4FFA-B79D-B4692A67E1A9}" srcId="{06D4F2E5-69E2-4687-BB2B-8E93DD4DDF75}" destId="{E2D8F309-5C03-4C1A-BB42-E1E3E2E56E0D}" srcOrd="0" destOrd="0" parTransId="{FD4F3912-FB63-4357-A81A-73FF34FC2248}" sibTransId="{FADEA13A-D05F-4577-8BD5-591268A05D39}"/>
    <dgm:cxn modelId="{78F22042-EEDF-4B34-8889-F8B097554AF5}" type="presOf" srcId="{8329B6A1-6120-447B-A3DD-AFE82281A26C}" destId="{A2E3D58A-90ED-46A4-BF5C-D7EFA391D625}" srcOrd="0" destOrd="0" presId="urn:microsoft.com/office/officeart/2008/layout/LinedList"/>
    <dgm:cxn modelId="{5025BE42-7A51-4240-94E6-58547103675A}" srcId="{06D4F2E5-69E2-4687-BB2B-8E93DD4DDF75}" destId="{5CB7A058-8291-40AB-996B-BB8EABAF246F}" srcOrd="11" destOrd="0" parTransId="{7A3E2E2A-6CEC-401F-B685-E245B8055607}" sibTransId="{87B14238-CCF1-469F-A936-C14D89EDB0D6}"/>
    <dgm:cxn modelId="{58B5B146-540E-4C11-9910-B296F378F77A}" srcId="{06D4F2E5-69E2-4687-BB2B-8E93DD4DDF75}" destId="{23F5DE45-EC69-410B-8153-93DFF4662616}" srcOrd="3" destOrd="0" parTransId="{483BAD73-1CC2-41CF-8443-7697D45B6EBC}" sibTransId="{63E9C3E2-A16C-4745-8793-D1D7A9E6C7F2}"/>
    <dgm:cxn modelId="{C53F4E47-E3DD-49D1-9E79-DB3A72262EE5}" srcId="{06D4F2E5-69E2-4687-BB2B-8E93DD4DDF75}" destId="{8329B6A1-6120-447B-A3DD-AFE82281A26C}" srcOrd="5" destOrd="0" parTransId="{B6E22D7B-54FA-4DB4-9CE0-0FF6C1806965}" sibTransId="{B9B648A4-FC7C-4AEB-BE52-510EB756CF66}"/>
    <dgm:cxn modelId="{773B4D4E-CED6-46A5-8A62-4202D4497350}" type="presOf" srcId="{588BE120-F41B-4914-9CAB-AFAF5362456A}" destId="{2F7436CB-F9DD-49F2-92B9-5B4EACEC7861}" srcOrd="0" destOrd="0" presId="urn:microsoft.com/office/officeart/2008/layout/LinedList"/>
    <dgm:cxn modelId="{7A327D93-9AE8-4F9D-A126-D9CC4D0B81F2}" type="presOf" srcId="{06D4F2E5-69E2-4687-BB2B-8E93DD4DDF75}" destId="{8CE9D84C-DF2C-4CBA-800E-A81067333069}" srcOrd="0" destOrd="0" presId="urn:microsoft.com/office/officeart/2008/layout/LinedList"/>
    <dgm:cxn modelId="{D09C13AC-7637-4B2E-B9A5-8437A7406861}" type="presOf" srcId="{B0ACBFD5-9F57-461A-8C7C-F2539AEB46B2}" destId="{4A23232F-B1F8-4D1A-B1BC-C9E9F8A90978}" srcOrd="0" destOrd="0" presId="urn:microsoft.com/office/officeart/2008/layout/LinedList"/>
    <dgm:cxn modelId="{01A074B6-614D-472B-AA75-8E1885675B86}" srcId="{06D4F2E5-69E2-4687-BB2B-8E93DD4DDF75}" destId="{588BE120-F41B-4914-9CAB-AFAF5362456A}" srcOrd="4" destOrd="0" parTransId="{D99A2F14-DE50-4C99-BB2D-577BA3396937}" sibTransId="{F926A9F3-E8B3-4978-B072-B368CA8576A0}"/>
    <dgm:cxn modelId="{582870B9-5B7D-4F63-995E-5256B7444FF5}" srcId="{06D4F2E5-69E2-4687-BB2B-8E93DD4DDF75}" destId="{3F45DAD8-FE03-4396-A2D8-B00DE1DFF441}" srcOrd="6" destOrd="0" parTransId="{5A8DDAC5-5F4F-4CCE-AE6C-3A4EFAC0AFB2}" sibTransId="{2A3E5F43-5E95-4A96-B193-450FE680CE37}"/>
    <dgm:cxn modelId="{7EBDCBBD-4D5C-4F36-B767-5BB5C31C8B9F}" type="presOf" srcId="{1381874E-D623-41EB-992B-838D49F6FAC2}" destId="{2DCAB528-68A9-44CC-BF99-92F6AE807996}" srcOrd="0" destOrd="0" presId="urn:microsoft.com/office/officeart/2008/layout/LinedList"/>
    <dgm:cxn modelId="{7F481EC3-F19E-4D9C-980F-31A6CACD9438}" type="presOf" srcId="{5CB7A058-8291-40AB-996B-BB8EABAF246F}" destId="{F9B463A2-2265-4955-B658-4AC91008BF64}" srcOrd="0" destOrd="0" presId="urn:microsoft.com/office/officeart/2008/layout/LinedList"/>
    <dgm:cxn modelId="{EA05D3D9-FD30-4B08-B978-AAA3CBD25154}" srcId="{06D4F2E5-69E2-4687-BB2B-8E93DD4DDF75}" destId="{040ABD55-BC79-43FC-9733-5951CCFD1C15}" srcOrd="2" destOrd="0" parTransId="{9BC6E6A0-06BE-47A0-9624-F77D0AFF87E5}" sibTransId="{BF769884-3BA5-43F9-AF96-D7AA9DFD922B}"/>
    <dgm:cxn modelId="{4C10CEDA-53C7-4D87-BE1C-5728E8AFEBEC}" srcId="{06D4F2E5-69E2-4687-BB2B-8E93DD4DDF75}" destId="{1381874E-D623-41EB-992B-838D49F6FAC2}" srcOrd="1" destOrd="0" parTransId="{DB7C2477-02DD-4CD0-911F-23692EFB1E34}" sibTransId="{695CC7D5-500D-4F03-B88F-73AAEAD38A69}"/>
    <dgm:cxn modelId="{DBD664DB-EFA1-4A7C-8A38-E14F24805099}" srcId="{06D4F2E5-69E2-4687-BB2B-8E93DD4DDF75}" destId="{B0ACBFD5-9F57-461A-8C7C-F2539AEB46B2}" srcOrd="7" destOrd="0" parTransId="{6C8B1E14-A7E7-45BF-BBD7-06E88429129F}" sibTransId="{3CD69F8B-D0F5-4A7D-A48C-B861F58B4B60}"/>
    <dgm:cxn modelId="{0D3656DE-F3BF-46B3-ABB1-18B4A424025D}" type="presOf" srcId="{34C55EBB-CCB9-4B3C-8468-6D175D38F8DF}" destId="{230B947B-371D-4F55-BAF1-7DA9BB824CE4}" srcOrd="0" destOrd="0" presId="urn:microsoft.com/office/officeart/2008/layout/LinedList"/>
    <dgm:cxn modelId="{F5D4FEEE-1E23-4F5D-B6ED-47C0E715AA9C}" srcId="{06D4F2E5-69E2-4687-BB2B-8E93DD4DDF75}" destId="{DBEA491A-1DF5-4CE7-AE9A-644EE2AE92B0}" srcOrd="10" destOrd="0" parTransId="{F9509011-2A30-49F3-99FD-B24C43ED8B86}" sibTransId="{F3264125-131A-4477-86F0-0281B781D4F6}"/>
    <dgm:cxn modelId="{4D9268EF-6164-4B33-89A1-5CAC228D6E37}" type="presOf" srcId="{8203CD65-CFC1-4436-9039-C169F9185329}" destId="{387D3746-BDC3-4CFE-8BF9-F7E3B2D112C3}" srcOrd="0" destOrd="0" presId="urn:microsoft.com/office/officeart/2008/layout/LinedList"/>
    <dgm:cxn modelId="{025130F6-7E62-44DD-B360-E06F17FC58C6}" type="presOf" srcId="{040ABD55-BC79-43FC-9733-5951CCFD1C15}" destId="{07375344-4B83-419F-96E4-F1BA5BB11799}" srcOrd="0" destOrd="0" presId="urn:microsoft.com/office/officeart/2008/layout/LinedList"/>
    <dgm:cxn modelId="{9F930877-01A8-468C-98B7-A4DBB7BD5369}" type="presParOf" srcId="{8CE9D84C-DF2C-4CBA-800E-A81067333069}" destId="{B8193742-7732-4F3F-BBB3-6074E3D2FF4A}" srcOrd="0" destOrd="0" presId="urn:microsoft.com/office/officeart/2008/layout/LinedList"/>
    <dgm:cxn modelId="{4A0421B8-D771-44DF-9CC3-C6571ED82FA5}" type="presParOf" srcId="{8CE9D84C-DF2C-4CBA-800E-A81067333069}" destId="{47252D77-0FAE-4FA0-AB91-BB10EF39CFBA}" srcOrd="1" destOrd="0" presId="urn:microsoft.com/office/officeart/2008/layout/LinedList"/>
    <dgm:cxn modelId="{2A2DBADA-C8D1-45E8-B4C9-9D04AC966128}" type="presParOf" srcId="{47252D77-0FAE-4FA0-AB91-BB10EF39CFBA}" destId="{51999403-5C28-4F53-BDE1-1D131B7F3D5E}" srcOrd="0" destOrd="0" presId="urn:microsoft.com/office/officeart/2008/layout/LinedList"/>
    <dgm:cxn modelId="{06B54FDB-6F99-44D5-A5BE-981FA706AF67}" type="presParOf" srcId="{47252D77-0FAE-4FA0-AB91-BB10EF39CFBA}" destId="{B40C99CA-D76D-40C7-8B08-AD32BEAC2ED4}" srcOrd="1" destOrd="0" presId="urn:microsoft.com/office/officeart/2008/layout/LinedList"/>
    <dgm:cxn modelId="{0ACFE7C7-2BCD-4574-99E8-CFACC1502834}" type="presParOf" srcId="{8CE9D84C-DF2C-4CBA-800E-A81067333069}" destId="{7AD32726-3861-4135-B449-3A2F412532CD}" srcOrd="2" destOrd="0" presId="urn:microsoft.com/office/officeart/2008/layout/LinedList"/>
    <dgm:cxn modelId="{09801B13-5DA7-4D98-BCB3-28195AF01131}" type="presParOf" srcId="{8CE9D84C-DF2C-4CBA-800E-A81067333069}" destId="{3EE755BE-FF7A-469B-A9FD-EEDF36B4FAE3}" srcOrd="3" destOrd="0" presId="urn:microsoft.com/office/officeart/2008/layout/LinedList"/>
    <dgm:cxn modelId="{967D6FD3-12D2-458B-9430-A298A839E53F}" type="presParOf" srcId="{3EE755BE-FF7A-469B-A9FD-EEDF36B4FAE3}" destId="{2DCAB528-68A9-44CC-BF99-92F6AE807996}" srcOrd="0" destOrd="0" presId="urn:microsoft.com/office/officeart/2008/layout/LinedList"/>
    <dgm:cxn modelId="{608077F6-841E-44E6-A247-C2A2A6D94A93}" type="presParOf" srcId="{3EE755BE-FF7A-469B-A9FD-EEDF36B4FAE3}" destId="{847430BA-C58B-420E-B661-DC1618DF1194}" srcOrd="1" destOrd="0" presId="urn:microsoft.com/office/officeart/2008/layout/LinedList"/>
    <dgm:cxn modelId="{FCA7B6FA-0F25-4709-9774-109991976F63}" type="presParOf" srcId="{8CE9D84C-DF2C-4CBA-800E-A81067333069}" destId="{1E55ECA6-8DC4-4F2F-8227-0892008785CC}" srcOrd="4" destOrd="0" presId="urn:microsoft.com/office/officeart/2008/layout/LinedList"/>
    <dgm:cxn modelId="{5C512E74-8DA1-4E49-81F7-E5AC582DC668}" type="presParOf" srcId="{8CE9D84C-DF2C-4CBA-800E-A81067333069}" destId="{26A25BE4-0ACA-442A-BBEA-D2EBFC3DB549}" srcOrd="5" destOrd="0" presId="urn:microsoft.com/office/officeart/2008/layout/LinedList"/>
    <dgm:cxn modelId="{C7EC36DC-786D-4FEE-AC01-96BA439D3A08}" type="presParOf" srcId="{26A25BE4-0ACA-442A-BBEA-D2EBFC3DB549}" destId="{07375344-4B83-419F-96E4-F1BA5BB11799}" srcOrd="0" destOrd="0" presId="urn:microsoft.com/office/officeart/2008/layout/LinedList"/>
    <dgm:cxn modelId="{7ADD7411-49EE-432E-8D54-5A107E4085E8}" type="presParOf" srcId="{26A25BE4-0ACA-442A-BBEA-D2EBFC3DB549}" destId="{A5EB0722-9E6B-4E2E-B47D-0CBAF6D46875}" srcOrd="1" destOrd="0" presId="urn:microsoft.com/office/officeart/2008/layout/LinedList"/>
    <dgm:cxn modelId="{81242AA1-840A-48DA-9B20-8349CC33F3FC}" type="presParOf" srcId="{8CE9D84C-DF2C-4CBA-800E-A81067333069}" destId="{7C770FC9-DC46-477E-BAEA-76AE42309454}" srcOrd="6" destOrd="0" presId="urn:microsoft.com/office/officeart/2008/layout/LinedList"/>
    <dgm:cxn modelId="{AA45A51B-49D8-4B0B-9F25-755B9BD2A430}" type="presParOf" srcId="{8CE9D84C-DF2C-4CBA-800E-A81067333069}" destId="{FB5B827E-E2F4-49FB-A924-558C414C8363}" srcOrd="7" destOrd="0" presId="urn:microsoft.com/office/officeart/2008/layout/LinedList"/>
    <dgm:cxn modelId="{605763CD-9265-4584-BB73-35128603F89B}" type="presParOf" srcId="{FB5B827E-E2F4-49FB-A924-558C414C8363}" destId="{5801D664-9BDB-44CA-9BDE-528FF3B33B3D}" srcOrd="0" destOrd="0" presId="urn:microsoft.com/office/officeart/2008/layout/LinedList"/>
    <dgm:cxn modelId="{2097CF8C-2158-40B7-B455-01B0E35003EE}" type="presParOf" srcId="{FB5B827E-E2F4-49FB-A924-558C414C8363}" destId="{F966D9C5-EA4E-48C9-A346-3C8B405E5528}" srcOrd="1" destOrd="0" presId="urn:microsoft.com/office/officeart/2008/layout/LinedList"/>
    <dgm:cxn modelId="{532C4236-F0CA-447D-B0F6-4912DA40993F}" type="presParOf" srcId="{8CE9D84C-DF2C-4CBA-800E-A81067333069}" destId="{7D28E9F5-C280-4CAE-9479-CD9861D8905B}" srcOrd="8" destOrd="0" presId="urn:microsoft.com/office/officeart/2008/layout/LinedList"/>
    <dgm:cxn modelId="{A48C18A4-9115-4FFB-A939-AE9235556A8F}" type="presParOf" srcId="{8CE9D84C-DF2C-4CBA-800E-A81067333069}" destId="{380326B5-0F86-4894-9804-C8FFC4D7422D}" srcOrd="9" destOrd="0" presId="urn:microsoft.com/office/officeart/2008/layout/LinedList"/>
    <dgm:cxn modelId="{083DEDAE-2AA8-48F1-9F8F-E64C426B1259}" type="presParOf" srcId="{380326B5-0F86-4894-9804-C8FFC4D7422D}" destId="{2F7436CB-F9DD-49F2-92B9-5B4EACEC7861}" srcOrd="0" destOrd="0" presId="urn:microsoft.com/office/officeart/2008/layout/LinedList"/>
    <dgm:cxn modelId="{7F17F537-EF04-4B1C-BCE0-B7B176850EF1}" type="presParOf" srcId="{380326B5-0F86-4894-9804-C8FFC4D7422D}" destId="{4D86A135-22F0-4038-8EE0-F20963015EEC}" srcOrd="1" destOrd="0" presId="urn:microsoft.com/office/officeart/2008/layout/LinedList"/>
    <dgm:cxn modelId="{825F56A2-7A43-4D96-A813-C3C9C91CBFF3}" type="presParOf" srcId="{8CE9D84C-DF2C-4CBA-800E-A81067333069}" destId="{D070BC72-BA59-4E94-AE2C-9137C69BC823}" srcOrd="10" destOrd="0" presId="urn:microsoft.com/office/officeart/2008/layout/LinedList"/>
    <dgm:cxn modelId="{B617070B-B6C1-4F5A-B1E0-90ED15D563AB}" type="presParOf" srcId="{8CE9D84C-DF2C-4CBA-800E-A81067333069}" destId="{7C326A76-2973-44A0-B39D-7DCD55F11833}" srcOrd="11" destOrd="0" presId="urn:microsoft.com/office/officeart/2008/layout/LinedList"/>
    <dgm:cxn modelId="{643301A2-939D-4049-9FFE-B45DD5A12032}" type="presParOf" srcId="{7C326A76-2973-44A0-B39D-7DCD55F11833}" destId="{A2E3D58A-90ED-46A4-BF5C-D7EFA391D625}" srcOrd="0" destOrd="0" presId="urn:microsoft.com/office/officeart/2008/layout/LinedList"/>
    <dgm:cxn modelId="{DE22DBBF-E043-4C99-98DE-1B0A383D14E8}" type="presParOf" srcId="{7C326A76-2973-44A0-B39D-7DCD55F11833}" destId="{C7964681-0AF9-4F2F-824A-CF379D17F4D4}" srcOrd="1" destOrd="0" presId="urn:microsoft.com/office/officeart/2008/layout/LinedList"/>
    <dgm:cxn modelId="{12756BBF-E9DA-4541-A6D0-73C190034769}" type="presParOf" srcId="{8CE9D84C-DF2C-4CBA-800E-A81067333069}" destId="{6BFA6A1F-CEBF-4E10-9C23-E1D858F96623}" srcOrd="12" destOrd="0" presId="urn:microsoft.com/office/officeart/2008/layout/LinedList"/>
    <dgm:cxn modelId="{1F1D0D7C-01DC-4DF5-9C10-12DA3E087C66}" type="presParOf" srcId="{8CE9D84C-DF2C-4CBA-800E-A81067333069}" destId="{F7C3DDCB-6EE8-4BCC-8917-91577865A082}" srcOrd="13" destOrd="0" presId="urn:microsoft.com/office/officeart/2008/layout/LinedList"/>
    <dgm:cxn modelId="{D97020BA-24AD-4CCD-954D-F32ED54BDACA}" type="presParOf" srcId="{F7C3DDCB-6EE8-4BCC-8917-91577865A082}" destId="{639FBBA8-5B03-452F-BE3A-4C61D0896C19}" srcOrd="0" destOrd="0" presId="urn:microsoft.com/office/officeart/2008/layout/LinedList"/>
    <dgm:cxn modelId="{49B101A0-5784-452E-A08F-70470B004A48}" type="presParOf" srcId="{F7C3DDCB-6EE8-4BCC-8917-91577865A082}" destId="{F330689C-292D-48F3-913F-D32E0A130EBA}" srcOrd="1" destOrd="0" presId="urn:microsoft.com/office/officeart/2008/layout/LinedList"/>
    <dgm:cxn modelId="{30E4F6A2-9B16-4AB7-B09B-4E9A2EC954E6}" type="presParOf" srcId="{8CE9D84C-DF2C-4CBA-800E-A81067333069}" destId="{B630B606-7CD5-419F-A5A2-22FFDDF8FC11}" srcOrd="14" destOrd="0" presId="urn:microsoft.com/office/officeart/2008/layout/LinedList"/>
    <dgm:cxn modelId="{588C199F-1BB6-479F-89AE-F824521DB54F}" type="presParOf" srcId="{8CE9D84C-DF2C-4CBA-800E-A81067333069}" destId="{BB711E75-EE9F-4542-939C-1ABD03800A52}" srcOrd="15" destOrd="0" presId="urn:microsoft.com/office/officeart/2008/layout/LinedList"/>
    <dgm:cxn modelId="{9CE7DB9D-EAB5-4B23-9964-4398CCBA2B08}" type="presParOf" srcId="{BB711E75-EE9F-4542-939C-1ABD03800A52}" destId="{4A23232F-B1F8-4D1A-B1BC-C9E9F8A90978}" srcOrd="0" destOrd="0" presId="urn:microsoft.com/office/officeart/2008/layout/LinedList"/>
    <dgm:cxn modelId="{E095BA43-32FA-42CE-947F-0C2386C81BE3}" type="presParOf" srcId="{BB711E75-EE9F-4542-939C-1ABD03800A52}" destId="{9693F190-4124-415C-B85D-A42BEC6D378B}" srcOrd="1" destOrd="0" presId="urn:microsoft.com/office/officeart/2008/layout/LinedList"/>
    <dgm:cxn modelId="{BE458E18-4CD1-43CF-BC6F-ACE847EF5AC8}" type="presParOf" srcId="{8CE9D84C-DF2C-4CBA-800E-A81067333069}" destId="{908445DC-3CDF-4399-B660-13A0140EE1E1}" srcOrd="16" destOrd="0" presId="urn:microsoft.com/office/officeart/2008/layout/LinedList"/>
    <dgm:cxn modelId="{399122C0-A2E0-41FE-8A1B-3D21822452BA}" type="presParOf" srcId="{8CE9D84C-DF2C-4CBA-800E-A81067333069}" destId="{BD85F01E-4E3B-4019-8CDA-073164B7EBFC}" srcOrd="17" destOrd="0" presId="urn:microsoft.com/office/officeart/2008/layout/LinedList"/>
    <dgm:cxn modelId="{C5CCCA58-1557-498C-8A12-156EB8E00FD8}" type="presParOf" srcId="{BD85F01E-4E3B-4019-8CDA-073164B7EBFC}" destId="{387D3746-BDC3-4CFE-8BF9-F7E3B2D112C3}" srcOrd="0" destOrd="0" presId="urn:microsoft.com/office/officeart/2008/layout/LinedList"/>
    <dgm:cxn modelId="{80BF0135-39B9-471D-BB31-10AE26365000}" type="presParOf" srcId="{BD85F01E-4E3B-4019-8CDA-073164B7EBFC}" destId="{B13D923A-AE9D-4CCF-BEC4-00CE45B28BFB}" srcOrd="1" destOrd="0" presId="urn:microsoft.com/office/officeart/2008/layout/LinedList"/>
    <dgm:cxn modelId="{D94555E5-6965-4581-B7A7-D793F9F73940}" type="presParOf" srcId="{8CE9D84C-DF2C-4CBA-800E-A81067333069}" destId="{86CA93BC-B313-47A7-9615-C2BD78503FC5}" srcOrd="18" destOrd="0" presId="urn:microsoft.com/office/officeart/2008/layout/LinedList"/>
    <dgm:cxn modelId="{F6F36BDD-52C3-457B-AB63-B448D69E76DE}" type="presParOf" srcId="{8CE9D84C-DF2C-4CBA-800E-A81067333069}" destId="{C79EC4E0-4A18-4050-8A20-5BC07E6C1607}" srcOrd="19" destOrd="0" presId="urn:microsoft.com/office/officeart/2008/layout/LinedList"/>
    <dgm:cxn modelId="{D0C6F6AC-40C2-40F2-A5D0-2A0985EBC3BE}" type="presParOf" srcId="{C79EC4E0-4A18-4050-8A20-5BC07E6C1607}" destId="{230B947B-371D-4F55-BAF1-7DA9BB824CE4}" srcOrd="0" destOrd="0" presId="urn:microsoft.com/office/officeart/2008/layout/LinedList"/>
    <dgm:cxn modelId="{31CDDB5C-B6FC-4C6C-9E79-E3DAECC5D7D2}" type="presParOf" srcId="{C79EC4E0-4A18-4050-8A20-5BC07E6C1607}" destId="{6F324A01-CA21-4A08-8F2A-70F8578D348B}" srcOrd="1" destOrd="0" presId="urn:microsoft.com/office/officeart/2008/layout/LinedList"/>
    <dgm:cxn modelId="{DA17EE57-B5BA-4784-B45A-EC91086F974D}" type="presParOf" srcId="{8CE9D84C-DF2C-4CBA-800E-A81067333069}" destId="{91D05E7E-18BD-42B7-8A82-4ED04DEB211B}" srcOrd="20" destOrd="0" presId="urn:microsoft.com/office/officeart/2008/layout/LinedList"/>
    <dgm:cxn modelId="{8015904F-0C27-4537-AAA6-76C5D480BC6D}" type="presParOf" srcId="{8CE9D84C-DF2C-4CBA-800E-A81067333069}" destId="{B92BC601-E54B-47F5-99E1-FFE265889A83}" srcOrd="21" destOrd="0" presId="urn:microsoft.com/office/officeart/2008/layout/LinedList"/>
    <dgm:cxn modelId="{42E7E788-CE75-4F8A-A71F-84DFB0FB4D5D}" type="presParOf" srcId="{B92BC601-E54B-47F5-99E1-FFE265889A83}" destId="{650DD647-5F13-4C0D-A01F-E5CD0F202DC8}" srcOrd="0" destOrd="0" presId="urn:microsoft.com/office/officeart/2008/layout/LinedList"/>
    <dgm:cxn modelId="{0075F4C0-1A46-4E7A-BF08-B249324229C3}" type="presParOf" srcId="{B92BC601-E54B-47F5-99E1-FFE265889A83}" destId="{06342EB8-5D92-49D3-A0E6-7928656B8A6B}" srcOrd="1" destOrd="0" presId="urn:microsoft.com/office/officeart/2008/layout/LinedList"/>
    <dgm:cxn modelId="{395C706A-2E27-4B83-8DBC-4FC2F8C9BC8C}" type="presParOf" srcId="{8CE9D84C-DF2C-4CBA-800E-A81067333069}" destId="{B2B80D47-BC27-40A0-91D1-6B066EB699AB}" srcOrd="22" destOrd="0" presId="urn:microsoft.com/office/officeart/2008/layout/LinedList"/>
    <dgm:cxn modelId="{4A3BD7DB-F9A5-4F50-B4E2-2220BF978A80}" type="presParOf" srcId="{8CE9D84C-DF2C-4CBA-800E-A81067333069}" destId="{85B13653-6F16-4CF8-9FD2-744993663C99}" srcOrd="23" destOrd="0" presId="urn:microsoft.com/office/officeart/2008/layout/LinedList"/>
    <dgm:cxn modelId="{A51F951C-F84F-4D68-9A43-6836D3F54CF2}" type="presParOf" srcId="{85B13653-6F16-4CF8-9FD2-744993663C99}" destId="{F9B463A2-2265-4955-B658-4AC91008BF64}" srcOrd="0" destOrd="0" presId="urn:microsoft.com/office/officeart/2008/layout/LinedList"/>
    <dgm:cxn modelId="{D505D560-BA83-405F-B0B3-45E26EE00FBA}" type="presParOf" srcId="{85B13653-6F16-4CF8-9FD2-744993663C99}" destId="{3B605D7B-6CD3-4CF8-86DF-3FA0041B53B2}"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C5EAD0-CA00-4260-B5EC-07CC7E79157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E80CA0D-2B82-460F-ABDD-19D77A297230}">
      <dgm:prSet custT="1"/>
      <dgm:spPr/>
      <dgm:t>
        <a:bodyPr/>
        <a:lstStyle/>
        <a:p>
          <a:r>
            <a:rPr lang="en-US" sz="2200" b="0" i="0" dirty="0"/>
            <a:t>Violence against women and girls is any act of gender-based violence that results in, or is likely to result in, physical, sexual or psychological harm or suffering to women, including threats of such acts, coercion or arbitrary deprivation of liberty, whether occurring in public or in private life. </a:t>
          </a:r>
        </a:p>
        <a:p>
          <a:br>
            <a:rPr lang="en-US" sz="1600" b="0" i="0" dirty="0"/>
          </a:br>
          <a:endParaRPr lang="en-US" sz="1600" dirty="0"/>
        </a:p>
      </dgm:t>
    </dgm:pt>
    <dgm:pt modelId="{E33342B5-F5B3-450E-A89B-5B731D828068}" type="parTrans" cxnId="{E47C3A11-1959-4375-96A3-6C8D4274E7C6}">
      <dgm:prSet/>
      <dgm:spPr/>
      <dgm:t>
        <a:bodyPr/>
        <a:lstStyle/>
        <a:p>
          <a:endParaRPr lang="en-US"/>
        </a:p>
      </dgm:t>
    </dgm:pt>
    <dgm:pt modelId="{11E45E68-F61C-4B81-BF11-FC499E0343CC}" type="sibTrans" cxnId="{E47C3A11-1959-4375-96A3-6C8D4274E7C6}">
      <dgm:prSet/>
      <dgm:spPr/>
      <dgm:t>
        <a:bodyPr/>
        <a:lstStyle/>
        <a:p>
          <a:endParaRPr lang="en-US"/>
        </a:p>
      </dgm:t>
    </dgm:pt>
    <dgm:pt modelId="{2976B862-27F8-4B68-B691-0DE79DCACE46}">
      <dgm:prSet custT="1"/>
      <dgm:spPr/>
      <dgm:t>
        <a:bodyPr/>
        <a:lstStyle/>
        <a:p>
          <a:r>
            <a:rPr lang="en-US" sz="2200" b="0" i="0" dirty="0"/>
            <a:t>Violence against women and girls refers to acts of violence or abuse that disproportionately affect women and girls. Although women and girls are mostly affected, men and boys can also be victims of this type of violence. Lesbian, gay, bisexual or transgender people can also be victims of this type of violence often due to their sexual orientation or gender identity. </a:t>
          </a:r>
        </a:p>
        <a:p>
          <a:endParaRPr lang="en-US" sz="2200" b="0" i="0" dirty="0"/>
        </a:p>
        <a:p>
          <a:endParaRPr lang="en-US" sz="2200" b="0" i="0" dirty="0"/>
        </a:p>
        <a:p>
          <a:br>
            <a:rPr lang="en-US" sz="1600" b="0" i="0" dirty="0"/>
          </a:br>
          <a:endParaRPr lang="en-US" sz="1600" dirty="0"/>
        </a:p>
      </dgm:t>
    </dgm:pt>
    <dgm:pt modelId="{354D56BA-D308-4B96-BE4B-6610E45873B0}" type="parTrans" cxnId="{296F8E3B-A642-44CC-B41C-6DAFAB7431FF}">
      <dgm:prSet/>
      <dgm:spPr/>
      <dgm:t>
        <a:bodyPr/>
        <a:lstStyle/>
        <a:p>
          <a:endParaRPr lang="en-US"/>
        </a:p>
      </dgm:t>
    </dgm:pt>
    <dgm:pt modelId="{9EA47179-BFEC-4853-9219-67588C854F65}" type="sibTrans" cxnId="{296F8E3B-A642-44CC-B41C-6DAFAB7431FF}">
      <dgm:prSet/>
      <dgm:spPr/>
      <dgm:t>
        <a:bodyPr/>
        <a:lstStyle/>
        <a:p>
          <a:endParaRPr lang="en-US"/>
        </a:p>
      </dgm:t>
    </dgm:pt>
    <dgm:pt modelId="{35A1F724-C084-41EE-8BA5-B7F9E45A9EB8}">
      <dgm:prSet custT="1"/>
      <dgm:spPr/>
      <dgm:t>
        <a:bodyPr/>
        <a:lstStyle/>
        <a:p>
          <a:r>
            <a:rPr lang="en-US" sz="2200" b="0" i="0" dirty="0"/>
            <a:t>You can be a victim or witness gender-based violence in your family, at school, at work, in the community or online. It can be committed by anyone.</a:t>
          </a:r>
          <a:endParaRPr lang="en-US" sz="2200" dirty="0"/>
        </a:p>
      </dgm:t>
    </dgm:pt>
    <dgm:pt modelId="{53F455AE-677E-4F36-9221-5F7AC33F9C95}" type="parTrans" cxnId="{84367D54-B61A-4F91-97EE-9F360F9732AA}">
      <dgm:prSet/>
      <dgm:spPr/>
      <dgm:t>
        <a:bodyPr/>
        <a:lstStyle/>
        <a:p>
          <a:endParaRPr lang="en-US"/>
        </a:p>
      </dgm:t>
    </dgm:pt>
    <dgm:pt modelId="{5630086B-A662-4A54-8C73-EF45B65BC43A}" type="sibTrans" cxnId="{84367D54-B61A-4F91-97EE-9F360F9732AA}">
      <dgm:prSet/>
      <dgm:spPr/>
      <dgm:t>
        <a:bodyPr/>
        <a:lstStyle/>
        <a:p>
          <a:endParaRPr lang="en-US"/>
        </a:p>
      </dgm:t>
    </dgm:pt>
    <dgm:pt modelId="{CA86295F-3C31-4180-878F-3D5BEDA1825F}" type="pres">
      <dgm:prSet presAssocID="{EDC5EAD0-CA00-4260-B5EC-07CC7E79157E}" presName="vert0" presStyleCnt="0">
        <dgm:presLayoutVars>
          <dgm:dir/>
          <dgm:animOne val="branch"/>
          <dgm:animLvl val="lvl"/>
        </dgm:presLayoutVars>
      </dgm:prSet>
      <dgm:spPr/>
    </dgm:pt>
    <dgm:pt modelId="{9C156DCF-AD35-4DCF-BD15-85DDEE8861DD}" type="pres">
      <dgm:prSet presAssocID="{2E80CA0D-2B82-460F-ABDD-19D77A297230}" presName="thickLine" presStyleLbl="alignNode1" presStyleIdx="0" presStyleCnt="3"/>
      <dgm:spPr/>
    </dgm:pt>
    <dgm:pt modelId="{5D094AEA-7A9B-4B6B-B429-9392B7DA92E8}" type="pres">
      <dgm:prSet presAssocID="{2E80CA0D-2B82-460F-ABDD-19D77A297230}" presName="horz1" presStyleCnt="0"/>
      <dgm:spPr/>
    </dgm:pt>
    <dgm:pt modelId="{D8E33B45-A207-443E-A9A4-4ACA2BBF3F3B}" type="pres">
      <dgm:prSet presAssocID="{2E80CA0D-2B82-460F-ABDD-19D77A297230}" presName="tx1" presStyleLbl="revTx" presStyleIdx="0" presStyleCnt="3" custScaleY="110756"/>
      <dgm:spPr/>
    </dgm:pt>
    <dgm:pt modelId="{A5D48ED0-2593-4E67-9EF0-B303CCE16C60}" type="pres">
      <dgm:prSet presAssocID="{2E80CA0D-2B82-460F-ABDD-19D77A297230}" presName="vert1" presStyleCnt="0"/>
      <dgm:spPr/>
    </dgm:pt>
    <dgm:pt modelId="{339EA207-CDFE-4F60-B2B0-389E97213D12}" type="pres">
      <dgm:prSet presAssocID="{2976B862-27F8-4B68-B691-0DE79DCACE46}" presName="thickLine" presStyleLbl="alignNode1" presStyleIdx="1" presStyleCnt="3"/>
      <dgm:spPr/>
    </dgm:pt>
    <dgm:pt modelId="{6FF441C6-0128-45EB-A7F6-8DECB9C1C15D}" type="pres">
      <dgm:prSet presAssocID="{2976B862-27F8-4B68-B691-0DE79DCACE46}" presName="horz1" presStyleCnt="0"/>
      <dgm:spPr/>
    </dgm:pt>
    <dgm:pt modelId="{07C58FDE-C794-4246-89EE-FEDB5693E36C}" type="pres">
      <dgm:prSet presAssocID="{2976B862-27F8-4B68-B691-0DE79DCACE46}" presName="tx1" presStyleLbl="revTx" presStyleIdx="1" presStyleCnt="3" custScaleY="138140"/>
      <dgm:spPr/>
    </dgm:pt>
    <dgm:pt modelId="{EC9E0A9A-B102-45CD-818F-FA5223454231}" type="pres">
      <dgm:prSet presAssocID="{2976B862-27F8-4B68-B691-0DE79DCACE46}" presName="vert1" presStyleCnt="0"/>
      <dgm:spPr/>
    </dgm:pt>
    <dgm:pt modelId="{8EE1FF99-3206-4762-9C48-D80482A9605C}" type="pres">
      <dgm:prSet presAssocID="{35A1F724-C084-41EE-8BA5-B7F9E45A9EB8}" presName="thickLine" presStyleLbl="alignNode1" presStyleIdx="2" presStyleCnt="3"/>
      <dgm:spPr/>
    </dgm:pt>
    <dgm:pt modelId="{313B5CFC-5D7B-4597-8138-E012A662DB08}" type="pres">
      <dgm:prSet presAssocID="{35A1F724-C084-41EE-8BA5-B7F9E45A9EB8}" presName="horz1" presStyleCnt="0"/>
      <dgm:spPr/>
    </dgm:pt>
    <dgm:pt modelId="{CE24F275-C386-4EF3-8CA7-4693C249C79F}" type="pres">
      <dgm:prSet presAssocID="{35A1F724-C084-41EE-8BA5-B7F9E45A9EB8}" presName="tx1" presStyleLbl="revTx" presStyleIdx="2" presStyleCnt="3"/>
      <dgm:spPr/>
    </dgm:pt>
    <dgm:pt modelId="{F0ACDDE7-55B4-4A4F-B1BC-D56C6B62364F}" type="pres">
      <dgm:prSet presAssocID="{35A1F724-C084-41EE-8BA5-B7F9E45A9EB8}" presName="vert1" presStyleCnt="0"/>
      <dgm:spPr/>
    </dgm:pt>
  </dgm:ptLst>
  <dgm:cxnLst>
    <dgm:cxn modelId="{E47C3A11-1959-4375-96A3-6C8D4274E7C6}" srcId="{EDC5EAD0-CA00-4260-B5EC-07CC7E79157E}" destId="{2E80CA0D-2B82-460F-ABDD-19D77A297230}" srcOrd="0" destOrd="0" parTransId="{E33342B5-F5B3-450E-A89B-5B731D828068}" sibTransId="{11E45E68-F61C-4B81-BF11-FC499E0343CC}"/>
    <dgm:cxn modelId="{296F8E3B-A642-44CC-B41C-6DAFAB7431FF}" srcId="{EDC5EAD0-CA00-4260-B5EC-07CC7E79157E}" destId="{2976B862-27F8-4B68-B691-0DE79DCACE46}" srcOrd="1" destOrd="0" parTransId="{354D56BA-D308-4B96-BE4B-6610E45873B0}" sibTransId="{9EA47179-BFEC-4853-9219-67588C854F65}"/>
    <dgm:cxn modelId="{84367D54-B61A-4F91-97EE-9F360F9732AA}" srcId="{EDC5EAD0-CA00-4260-B5EC-07CC7E79157E}" destId="{35A1F724-C084-41EE-8BA5-B7F9E45A9EB8}" srcOrd="2" destOrd="0" parTransId="{53F455AE-677E-4F36-9221-5F7AC33F9C95}" sibTransId="{5630086B-A662-4A54-8C73-EF45B65BC43A}"/>
    <dgm:cxn modelId="{9E52C2A0-657D-474B-954F-A72E3F9C124B}" type="presOf" srcId="{EDC5EAD0-CA00-4260-B5EC-07CC7E79157E}" destId="{CA86295F-3C31-4180-878F-3D5BEDA1825F}" srcOrd="0" destOrd="0" presId="urn:microsoft.com/office/officeart/2008/layout/LinedList"/>
    <dgm:cxn modelId="{C411BDA3-A2EB-4D06-84D6-3E9F8393E159}" type="presOf" srcId="{35A1F724-C084-41EE-8BA5-B7F9E45A9EB8}" destId="{CE24F275-C386-4EF3-8CA7-4693C249C79F}" srcOrd="0" destOrd="0" presId="urn:microsoft.com/office/officeart/2008/layout/LinedList"/>
    <dgm:cxn modelId="{73EA74BC-B482-4405-AC15-5321DC820839}" type="presOf" srcId="{2E80CA0D-2B82-460F-ABDD-19D77A297230}" destId="{D8E33B45-A207-443E-A9A4-4ACA2BBF3F3B}" srcOrd="0" destOrd="0" presId="urn:microsoft.com/office/officeart/2008/layout/LinedList"/>
    <dgm:cxn modelId="{713AABC3-562A-4CCF-927C-65EEB7F86D5B}" type="presOf" srcId="{2976B862-27F8-4B68-B691-0DE79DCACE46}" destId="{07C58FDE-C794-4246-89EE-FEDB5693E36C}" srcOrd="0" destOrd="0" presId="urn:microsoft.com/office/officeart/2008/layout/LinedList"/>
    <dgm:cxn modelId="{D5532999-4972-4E47-B405-E0ED4E355326}" type="presParOf" srcId="{CA86295F-3C31-4180-878F-3D5BEDA1825F}" destId="{9C156DCF-AD35-4DCF-BD15-85DDEE8861DD}" srcOrd="0" destOrd="0" presId="urn:microsoft.com/office/officeart/2008/layout/LinedList"/>
    <dgm:cxn modelId="{B82E550B-412C-4B74-BF80-6054C61334CD}" type="presParOf" srcId="{CA86295F-3C31-4180-878F-3D5BEDA1825F}" destId="{5D094AEA-7A9B-4B6B-B429-9392B7DA92E8}" srcOrd="1" destOrd="0" presId="urn:microsoft.com/office/officeart/2008/layout/LinedList"/>
    <dgm:cxn modelId="{B2960611-05B8-49BA-8AE4-11649B4FDD0C}" type="presParOf" srcId="{5D094AEA-7A9B-4B6B-B429-9392B7DA92E8}" destId="{D8E33B45-A207-443E-A9A4-4ACA2BBF3F3B}" srcOrd="0" destOrd="0" presId="urn:microsoft.com/office/officeart/2008/layout/LinedList"/>
    <dgm:cxn modelId="{BC2A570E-CD6B-464D-AFEB-07FFDEB30A62}" type="presParOf" srcId="{5D094AEA-7A9B-4B6B-B429-9392B7DA92E8}" destId="{A5D48ED0-2593-4E67-9EF0-B303CCE16C60}" srcOrd="1" destOrd="0" presId="urn:microsoft.com/office/officeart/2008/layout/LinedList"/>
    <dgm:cxn modelId="{A81FC19A-B2DF-42BF-8D13-A6BBA67B692A}" type="presParOf" srcId="{CA86295F-3C31-4180-878F-3D5BEDA1825F}" destId="{339EA207-CDFE-4F60-B2B0-389E97213D12}" srcOrd="2" destOrd="0" presId="urn:microsoft.com/office/officeart/2008/layout/LinedList"/>
    <dgm:cxn modelId="{A52BD0AD-4840-4445-81AF-F0E5B96C2CC2}" type="presParOf" srcId="{CA86295F-3C31-4180-878F-3D5BEDA1825F}" destId="{6FF441C6-0128-45EB-A7F6-8DECB9C1C15D}" srcOrd="3" destOrd="0" presId="urn:microsoft.com/office/officeart/2008/layout/LinedList"/>
    <dgm:cxn modelId="{E425AC9E-0641-4F74-8752-4000E0350192}" type="presParOf" srcId="{6FF441C6-0128-45EB-A7F6-8DECB9C1C15D}" destId="{07C58FDE-C794-4246-89EE-FEDB5693E36C}" srcOrd="0" destOrd="0" presId="urn:microsoft.com/office/officeart/2008/layout/LinedList"/>
    <dgm:cxn modelId="{AA2F3C62-F7B2-4FF7-9CE5-4C49B723EE08}" type="presParOf" srcId="{6FF441C6-0128-45EB-A7F6-8DECB9C1C15D}" destId="{EC9E0A9A-B102-45CD-818F-FA5223454231}" srcOrd="1" destOrd="0" presId="urn:microsoft.com/office/officeart/2008/layout/LinedList"/>
    <dgm:cxn modelId="{826F61F1-C033-46CC-9E51-77A8C37F5CF5}" type="presParOf" srcId="{CA86295F-3C31-4180-878F-3D5BEDA1825F}" destId="{8EE1FF99-3206-4762-9C48-D80482A9605C}" srcOrd="4" destOrd="0" presId="urn:microsoft.com/office/officeart/2008/layout/LinedList"/>
    <dgm:cxn modelId="{F383D995-EFA4-466F-B817-BDC098B186A0}" type="presParOf" srcId="{CA86295F-3C31-4180-878F-3D5BEDA1825F}" destId="{313B5CFC-5D7B-4597-8138-E012A662DB08}" srcOrd="5" destOrd="0" presId="urn:microsoft.com/office/officeart/2008/layout/LinedList"/>
    <dgm:cxn modelId="{C25D83C1-DD8A-46BA-AA56-7AD520F6220A}" type="presParOf" srcId="{313B5CFC-5D7B-4597-8138-E012A662DB08}" destId="{CE24F275-C386-4EF3-8CA7-4693C249C79F}" srcOrd="0" destOrd="0" presId="urn:microsoft.com/office/officeart/2008/layout/LinedList"/>
    <dgm:cxn modelId="{8580BAA0-CEEE-4418-A2D1-630F6DCB07D2}" type="presParOf" srcId="{313B5CFC-5D7B-4597-8138-E012A662DB08}" destId="{F0ACDDE7-55B4-4A4F-B1BC-D56C6B62364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EE7768-8578-4080-8F77-6BEDEC3D66C6}"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24620BD4-BA80-49AC-8C7F-6F9F4BE557A4}">
      <dgm:prSet custT="1"/>
      <dgm:spPr>
        <a:solidFill>
          <a:srgbClr val="64358C"/>
        </a:solidFill>
      </dgm:spPr>
      <dgm:t>
        <a:bodyPr/>
        <a:lstStyle/>
        <a:p>
          <a:r>
            <a:rPr lang="en-US" sz="2200" dirty="0">
              <a:solidFill>
                <a:schemeClr val="bg1"/>
              </a:solidFill>
            </a:rPr>
            <a:t>New Guidance and Chapters; Safeguarding Children from Criminal Exploitation </a:t>
          </a:r>
        </a:p>
      </dgm:t>
    </dgm:pt>
    <dgm:pt modelId="{F3803653-A79A-4642-9465-19E855BD5FE3}" type="parTrans" cxnId="{F125E48B-3CE1-4DFF-A1CE-AD09C698DB6D}">
      <dgm:prSet/>
      <dgm:spPr/>
      <dgm:t>
        <a:bodyPr/>
        <a:lstStyle/>
        <a:p>
          <a:endParaRPr lang="en-US"/>
        </a:p>
      </dgm:t>
    </dgm:pt>
    <dgm:pt modelId="{04658DD9-DB44-41C4-99AD-7D6054400326}" type="sibTrans" cxnId="{F125E48B-3CE1-4DFF-A1CE-AD09C698DB6D}">
      <dgm:prSet/>
      <dgm:spPr/>
      <dgm:t>
        <a:bodyPr/>
        <a:lstStyle/>
        <a:p>
          <a:endParaRPr lang="en-US"/>
        </a:p>
      </dgm:t>
    </dgm:pt>
    <dgm:pt modelId="{4414D2B5-F21B-460E-A2A8-6E124EECB189}">
      <dgm:prSet custT="1"/>
      <dgm:spPr>
        <a:solidFill>
          <a:srgbClr val="64358C"/>
        </a:solidFill>
      </dgm:spPr>
      <dgm:t>
        <a:bodyPr/>
        <a:lstStyle/>
        <a:p>
          <a:r>
            <a:rPr lang="en-US" sz="2200" dirty="0">
              <a:solidFill>
                <a:schemeClr val="bg1"/>
              </a:solidFill>
            </a:rPr>
            <a:t>New Jersey Exploitation Screening Tool for multi-agency  practitioners, completed by referring agency. </a:t>
          </a:r>
        </a:p>
      </dgm:t>
    </dgm:pt>
    <dgm:pt modelId="{3124A2CA-06EF-4E5F-864E-2649650177D2}" type="parTrans" cxnId="{B6B543D5-D750-43BB-8B8F-5BAE8A9B6E76}">
      <dgm:prSet/>
      <dgm:spPr/>
      <dgm:t>
        <a:bodyPr/>
        <a:lstStyle/>
        <a:p>
          <a:endParaRPr lang="en-US"/>
        </a:p>
      </dgm:t>
    </dgm:pt>
    <dgm:pt modelId="{02C37D99-5192-4E5D-A657-126916E9B76B}" type="sibTrans" cxnId="{B6B543D5-D750-43BB-8B8F-5BAE8A9B6E76}">
      <dgm:prSet/>
      <dgm:spPr/>
      <dgm:t>
        <a:bodyPr/>
        <a:lstStyle/>
        <a:p>
          <a:endParaRPr lang="en-US"/>
        </a:p>
      </dgm:t>
    </dgm:pt>
    <dgm:pt modelId="{FEE75CC5-D087-4B94-986D-6D0686E3B959}">
      <dgm:prSet custT="1"/>
      <dgm:spPr>
        <a:solidFill>
          <a:srgbClr val="64358C"/>
        </a:solidFill>
      </dgm:spPr>
      <dgm:t>
        <a:bodyPr/>
        <a:lstStyle/>
        <a:p>
          <a:r>
            <a:rPr lang="en-US" sz="2200" dirty="0">
              <a:solidFill>
                <a:schemeClr val="bg1"/>
              </a:solidFill>
            </a:rPr>
            <a:t>Child Exploitation Risk Assessment Information Form; information is assessed by MASH,  CE lead (CSC), Police Detective Superintendent (DS)  </a:t>
          </a:r>
        </a:p>
      </dgm:t>
    </dgm:pt>
    <dgm:pt modelId="{819DEA6A-9101-4CFE-969D-E42B0953DD96}" type="parTrans" cxnId="{823DC1F2-1795-45E8-9579-E4EB455A1270}">
      <dgm:prSet/>
      <dgm:spPr/>
      <dgm:t>
        <a:bodyPr/>
        <a:lstStyle/>
        <a:p>
          <a:endParaRPr lang="en-US"/>
        </a:p>
      </dgm:t>
    </dgm:pt>
    <dgm:pt modelId="{5BB3FB12-2A60-493D-A496-C11BB664AA9F}" type="sibTrans" cxnId="{823DC1F2-1795-45E8-9579-E4EB455A1270}">
      <dgm:prSet/>
      <dgm:spPr/>
      <dgm:t>
        <a:bodyPr/>
        <a:lstStyle/>
        <a:p>
          <a:endParaRPr lang="en-US"/>
        </a:p>
      </dgm:t>
    </dgm:pt>
    <dgm:pt modelId="{D156FA32-32E2-4E63-9E05-4C553E8B6520}">
      <dgm:prSet custT="1"/>
      <dgm:spPr>
        <a:solidFill>
          <a:srgbClr val="64358C"/>
        </a:solidFill>
      </dgm:spPr>
      <dgm:t>
        <a:bodyPr/>
        <a:lstStyle/>
        <a:p>
          <a:r>
            <a:rPr lang="en-US" sz="2200" dirty="0">
              <a:solidFill>
                <a:schemeClr val="bg1"/>
              </a:solidFill>
            </a:rPr>
            <a:t>Jersey Child Exploitation Pathways. </a:t>
          </a:r>
        </a:p>
      </dgm:t>
    </dgm:pt>
    <dgm:pt modelId="{EA160BDD-0D09-490F-80BD-3F9B1A8CF589}" type="parTrans" cxnId="{5147B955-5386-4EDA-92D6-E5E6A75BBEC7}">
      <dgm:prSet/>
      <dgm:spPr/>
      <dgm:t>
        <a:bodyPr/>
        <a:lstStyle/>
        <a:p>
          <a:endParaRPr lang="en-US"/>
        </a:p>
      </dgm:t>
    </dgm:pt>
    <dgm:pt modelId="{3D2A0D1A-7091-4202-9301-EE3217A38535}" type="sibTrans" cxnId="{5147B955-5386-4EDA-92D6-E5E6A75BBEC7}">
      <dgm:prSet/>
      <dgm:spPr/>
      <dgm:t>
        <a:bodyPr/>
        <a:lstStyle/>
        <a:p>
          <a:endParaRPr lang="en-US"/>
        </a:p>
      </dgm:t>
    </dgm:pt>
    <dgm:pt modelId="{DF98DB83-0D58-4547-9CF0-38AC39885A33}" type="pres">
      <dgm:prSet presAssocID="{1BEE7768-8578-4080-8F77-6BEDEC3D66C6}" presName="linear" presStyleCnt="0">
        <dgm:presLayoutVars>
          <dgm:animLvl val="lvl"/>
          <dgm:resizeHandles val="exact"/>
        </dgm:presLayoutVars>
      </dgm:prSet>
      <dgm:spPr/>
    </dgm:pt>
    <dgm:pt modelId="{639D6AA6-3349-4EB1-BEF3-235B177C6C00}" type="pres">
      <dgm:prSet presAssocID="{24620BD4-BA80-49AC-8C7F-6F9F4BE557A4}" presName="parentText" presStyleLbl="node1" presStyleIdx="0" presStyleCnt="4" custScaleY="119934" custLinFactNeighborX="-118" custLinFactNeighborY="-8526">
        <dgm:presLayoutVars>
          <dgm:chMax val="0"/>
          <dgm:bulletEnabled val="1"/>
        </dgm:presLayoutVars>
      </dgm:prSet>
      <dgm:spPr/>
    </dgm:pt>
    <dgm:pt modelId="{39F173F8-4993-4359-A02B-DA957D54EBB2}" type="pres">
      <dgm:prSet presAssocID="{04658DD9-DB44-41C4-99AD-7D6054400326}" presName="spacer" presStyleCnt="0"/>
      <dgm:spPr/>
    </dgm:pt>
    <dgm:pt modelId="{B5CD46CB-BCEF-4A56-B610-922DC062B797}" type="pres">
      <dgm:prSet presAssocID="{4414D2B5-F21B-460E-A2A8-6E124EECB189}" presName="parentText" presStyleLbl="node1" presStyleIdx="1" presStyleCnt="4">
        <dgm:presLayoutVars>
          <dgm:chMax val="0"/>
          <dgm:bulletEnabled val="1"/>
        </dgm:presLayoutVars>
      </dgm:prSet>
      <dgm:spPr/>
    </dgm:pt>
    <dgm:pt modelId="{83C3CC18-77CB-46CB-8C92-F728B395830B}" type="pres">
      <dgm:prSet presAssocID="{02C37D99-5192-4E5D-A657-126916E9B76B}" presName="spacer" presStyleCnt="0"/>
      <dgm:spPr/>
    </dgm:pt>
    <dgm:pt modelId="{B5255AB4-E761-4B29-88E8-C7868AE64FA8}" type="pres">
      <dgm:prSet presAssocID="{FEE75CC5-D087-4B94-986D-6D0686E3B959}" presName="parentText" presStyleLbl="node1" presStyleIdx="2" presStyleCnt="4">
        <dgm:presLayoutVars>
          <dgm:chMax val="0"/>
          <dgm:bulletEnabled val="1"/>
        </dgm:presLayoutVars>
      </dgm:prSet>
      <dgm:spPr/>
    </dgm:pt>
    <dgm:pt modelId="{3EAA337E-22B1-410B-ACD7-3408A96A2279}" type="pres">
      <dgm:prSet presAssocID="{5BB3FB12-2A60-493D-A496-C11BB664AA9F}" presName="spacer" presStyleCnt="0"/>
      <dgm:spPr/>
    </dgm:pt>
    <dgm:pt modelId="{77A60AF3-8CD6-4FD0-96BF-C222F05780A7}" type="pres">
      <dgm:prSet presAssocID="{D156FA32-32E2-4E63-9E05-4C553E8B6520}" presName="parentText" presStyleLbl="node1" presStyleIdx="3" presStyleCnt="4">
        <dgm:presLayoutVars>
          <dgm:chMax val="0"/>
          <dgm:bulletEnabled val="1"/>
        </dgm:presLayoutVars>
      </dgm:prSet>
      <dgm:spPr/>
    </dgm:pt>
  </dgm:ptLst>
  <dgm:cxnLst>
    <dgm:cxn modelId="{0FEE5C28-D91F-4E6C-9E22-3A65E5F2E955}" type="presOf" srcId="{FEE75CC5-D087-4B94-986D-6D0686E3B959}" destId="{B5255AB4-E761-4B29-88E8-C7868AE64FA8}" srcOrd="0" destOrd="0" presId="urn:microsoft.com/office/officeart/2005/8/layout/vList2"/>
    <dgm:cxn modelId="{44A35045-EA08-4458-9325-2DED606C3B57}" type="presOf" srcId="{D156FA32-32E2-4E63-9E05-4C553E8B6520}" destId="{77A60AF3-8CD6-4FD0-96BF-C222F05780A7}" srcOrd="0" destOrd="0" presId="urn:microsoft.com/office/officeart/2005/8/layout/vList2"/>
    <dgm:cxn modelId="{5200F951-E213-420F-84FF-1FA65AB3B1EA}" type="presOf" srcId="{4414D2B5-F21B-460E-A2A8-6E124EECB189}" destId="{B5CD46CB-BCEF-4A56-B610-922DC062B797}" srcOrd="0" destOrd="0" presId="urn:microsoft.com/office/officeart/2005/8/layout/vList2"/>
    <dgm:cxn modelId="{DFCF9B52-2794-435D-B242-5C821E39BCAD}" type="presOf" srcId="{1BEE7768-8578-4080-8F77-6BEDEC3D66C6}" destId="{DF98DB83-0D58-4547-9CF0-38AC39885A33}" srcOrd="0" destOrd="0" presId="urn:microsoft.com/office/officeart/2005/8/layout/vList2"/>
    <dgm:cxn modelId="{5147B955-5386-4EDA-92D6-E5E6A75BBEC7}" srcId="{1BEE7768-8578-4080-8F77-6BEDEC3D66C6}" destId="{D156FA32-32E2-4E63-9E05-4C553E8B6520}" srcOrd="3" destOrd="0" parTransId="{EA160BDD-0D09-490F-80BD-3F9B1A8CF589}" sibTransId="{3D2A0D1A-7091-4202-9301-EE3217A38535}"/>
    <dgm:cxn modelId="{F125E48B-3CE1-4DFF-A1CE-AD09C698DB6D}" srcId="{1BEE7768-8578-4080-8F77-6BEDEC3D66C6}" destId="{24620BD4-BA80-49AC-8C7F-6F9F4BE557A4}" srcOrd="0" destOrd="0" parTransId="{F3803653-A79A-4642-9465-19E855BD5FE3}" sibTransId="{04658DD9-DB44-41C4-99AD-7D6054400326}"/>
    <dgm:cxn modelId="{B6B543D5-D750-43BB-8B8F-5BAE8A9B6E76}" srcId="{1BEE7768-8578-4080-8F77-6BEDEC3D66C6}" destId="{4414D2B5-F21B-460E-A2A8-6E124EECB189}" srcOrd="1" destOrd="0" parTransId="{3124A2CA-06EF-4E5F-864E-2649650177D2}" sibTransId="{02C37D99-5192-4E5D-A657-126916E9B76B}"/>
    <dgm:cxn modelId="{7EFABFDD-BC13-4C13-A7CE-1FC665F84E5A}" type="presOf" srcId="{24620BD4-BA80-49AC-8C7F-6F9F4BE557A4}" destId="{639D6AA6-3349-4EB1-BEF3-235B177C6C00}" srcOrd="0" destOrd="0" presId="urn:microsoft.com/office/officeart/2005/8/layout/vList2"/>
    <dgm:cxn modelId="{823DC1F2-1795-45E8-9579-E4EB455A1270}" srcId="{1BEE7768-8578-4080-8F77-6BEDEC3D66C6}" destId="{FEE75CC5-D087-4B94-986D-6D0686E3B959}" srcOrd="2" destOrd="0" parTransId="{819DEA6A-9101-4CFE-969D-E42B0953DD96}" sibTransId="{5BB3FB12-2A60-493D-A496-C11BB664AA9F}"/>
    <dgm:cxn modelId="{E41C5E63-E83D-4796-BB6F-719B2CEA9C0B}" type="presParOf" srcId="{DF98DB83-0D58-4547-9CF0-38AC39885A33}" destId="{639D6AA6-3349-4EB1-BEF3-235B177C6C00}" srcOrd="0" destOrd="0" presId="urn:microsoft.com/office/officeart/2005/8/layout/vList2"/>
    <dgm:cxn modelId="{46253B20-4D4C-4F9D-9162-017AD242ADDE}" type="presParOf" srcId="{DF98DB83-0D58-4547-9CF0-38AC39885A33}" destId="{39F173F8-4993-4359-A02B-DA957D54EBB2}" srcOrd="1" destOrd="0" presId="urn:microsoft.com/office/officeart/2005/8/layout/vList2"/>
    <dgm:cxn modelId="{E36CF3A3-1C27-414E-BEB4-DAB37B4A2BA3}" type="presParOf" srcId="{DF98DB83-0D58-4547-9CF0-38AC39885A33}" destId="{B5CD46CB-BCEF-4A56-B610-922DC062B797}" srcOrd="2" destOrd="0" presId="urn:microsoft.com/office/officeart/2005/8/layout/vList2"/>
    <dgm:cxn modelId="{BC0ECA07-5B53-4933-B62C-04EC6C89A176}" type="presParOf" srcId="{DF98DB83-0D58-4547-9CF0-38AC39885A33}" destId="{83C3CC18-77CB-46CB-8C92-F728B395830B}" srcOrd="3" destOrd="0" presId="urn:microsoft.com/office/officeart/2005/8/layout/vList2"/>
    <dgm:cxn modelId="{1C247553-E5C9-49EF-AFF7-3BBC232F25F4}" type="presParOf" srcId="{DF98DB83-0D58-4547-9CF0-38AC39885A33}" destId="{B5255AB4-E761-4B29-88E8-C7868AE64FA8}" srcOrd="4" destOrd="0" presId="urn:microsoft.com/office/officeart/2005/8/layout/vList2"/>
    <dgm:cxn modelId="{1B1BF9CF-95F5-404C-AE0F-973E62187E98}" type="presParOf" srcId="{DF98DB83-0D58-4547-9CF0-38AC39885A33}" destId="{3EAA337E-22B1-410B-ACD7-3408A96A2279}" srcOrd="5" destOrd="0" presId="urn:microsoft.com/office/officeart/2005/8/layout/vList2"/>
    <dgm:cxn modelId="{D2C1C594-8CAB-4B47-80CC-B99A4A36D8B7}" type="presParOf" srcId="{DF98DB83-0D58-4547-9CF0-38AC39885A33}" destId="{77A60AF3-8CD6-4FD0-96BF-C222F05780A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B505A-12A9-4AFA-809F-E001DC516746}">
      <dsp:nvSpPr>
        <dsp:cNvPr id="0" name=""/>
        <dsp:cNvSpPr/>
      </dsp:nvSpPr>
      <dsp:spPr>
        <a:xfrm>
          <a:off x="0" y="559"/>
          <a:ext cx="509778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3F8EE-621D-4075-92E9-DA55E1EAE6F6}">
      <dsp:nvSpPr>
        <dsp:cNvPr id="0" name=""/>
        <dsp:cNvSpPr/>
      </dsp:nvSpPr>
      <dsp:spPr>
        <a:xfrm>
          <a:off x="0" y="559"/>
          <a:ext cx="5097780" cy="65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Some of these signs include</a:t>
          </a:r>
          <a:r>
            <a:rPr lang="en-GB" sz="1800" kern="1200" dirty="0"/>
            <a:t>: </a:t>
          </a:r>
          <a:endParaRPr lang="en-US" sz="1800" kern="1200" dirty="0"/>
        </a:p>
      </dsp:txBody>
      <dsp:txXfrm>
        <a:off x="0" y="559"/>
        <a:ext cx="5097780" cy="654479"/>
      </dsp:txXfrm>
    </dsp:sp>
    <dsp:sp modelId="{4A14F8D9-EFC2-4405-B8B5-1995A76AD5B1}">
      <dsp:nvSpPr>
        <dsp:cNvPr id="0" name=""/>
        <dsp:cNvSpPr/>
      </dsp:nvSpPr>
      <dsp:spPr>
        <a:xfrm>
          <a:off x="0" y="655039"/>
          <a:ext cx="509778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BC6F3-7FF3-4292-85B4-76C698DBC5AF}">
      <dsp:nvSpPr>
        <dsp:cNvPr id="0" name=""/>
        <dsp:cNvSpPr/>
      </dsp:nvSpPr>
      <dsp:spPr>
        <a:xfrm>
          <a:off x="0" y="655039"/>
          <a:ext cx="5097780" cy="65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 Bruises, broken bones , cuts, burns, scalds </a:t>
          </a:r>
          <a:endParaRPr lang="en-US" sz="1800" kern="1200" dirty="0"/>
        </a:p>
      </dsp:txBody>
      <dsp:txXfrm>
        <a:off x="0" y="655039"/>
        <a:ext cx="5097780" cy="654479"/>
      </dsp:txXfrm>
    </dsp:sp>
    <dsp:sp modelId="{E1F4C5C8-C547-4BF2-A9E4-C13C14E0DAE6}">
      <dsp:nvSpPr>
        <dsp:cNvPr id="0" name=""/>
        <dsp:cNvSpPr/>
      </dsp:nvSpPr>
      <dsp:spPr>
        <a:xfrm>
          <a:off x="0" y="1309519"/>
          <a:ext cx="509778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8AE074-07F5-4F17-95AA-A42FB1DE42AE}">
      <dsp:nvSpPr>
        <dsp:cNvPr id="0" name=""/>
        <dsp:cNvSpPr/>
      </dsp:nvSpPr>
      <dsp:spPr>
        <a:xfrm>
          <a:off x="0" y="1309519"/>
          <a:ext cx="5097780" cy="65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 </a:t>
          </a:r>
          <a:r>
            <a:rPr lang="en-GB" sz="1800" b="1" kern="1200" dirty="0"/>
            <a:t>It may involve: </a:t>
          </a:r>
          <a:endParaRPr lang="en-US" sz="1800" b="1" kern="1200" dirty="0"/>
        </a:p>
      </dsp:txBody>
      <dsp:txXfrm>
        <a:off x="0" y="1309519"/>
        <a:ext cx="5097780" cy="654479"/>
      </dsp:txXfrm>
    </dsp:sp>
    <dsp:sp modelId="{E98EFD8F-A8F9-4FD2-9419-9011B921CD93}">
      <dsp:nvSpPr>
        <dsp:cNvPr id="0" name=""/>
        <dsp:cNvSpPr/>
      </dsp:nvSpPr>
      <dsp:spPr>
        <a:xfrm>
          <a:off x="0" y="1963999"/>
          <a:ext cx="509778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0F899-204B-4F9A-8006-1B80B7E36311}">
      <dsp:nvSpPr>
        <dsp:cNvPr id="0" name=""/>
        <dsp:cNvSpPr/>
      </dsp:nvSpPr>
      <dsp:spPr>
        <a:xfrm>
          <a:off x="0" y="1963999"/>
          <a:ext cx="5097780" cy="65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 Hitting, kicking, shaking </a:t>
          </a:r>
          <a:endParaRPr lang="en-US" sz="1800" kern="1200" dirty="0"/>
        </a:p>
      </dsp:txBody>
      <dsp:txXfrm>
        <a:off x="0" y="1963999"/>
        <a:ext cx="5097780" cy="654479"/>
      </dsp:txXfrm>
    </dsp:sp>
    <dsp:sp modelId="{834E5EEA-4A89-4F12-879F-4D06761DED09}">
      <dsp:nvSpPr>
        <dsp:cNvPr id="0" name=""/>
        <dsp:cNvSpPr/>
      </dsp:nvSpPr>
      <dsp:spPr>
        <a:xfrm>
          <a:off x="0" y="2618478"/>
          <a:ext cx="509778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99A87-193E-4063-94B8-42504F37B93E}">
      <dsp:nvSpPr>
        <dsp:cNvPr id="0" name=""/>
        <dsp:cNvSpPr/>
      </dsp:nvSpPr>
      <dsp:spPr>
        <a:xfrm>
          <a:off x="0" y="2618478"/>
          <a:ext cx="5097780" cy="65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 Throwing, poisoning, burning</a:t>
          </a:r>
          <a:endParaRPr lang="en-US" sz="1800" kern="1200" dirty="0"/>
        </a:p>
      </dsp:txBody>
      <dsp:txXfrm>
        <a:off x="0" y="2618478"/>
        <a:ext cx="5097780" cy="654479"/>
      </dsp:txXfrm>
    </dsp:sp>
    <dsp:sp modelId="{82D92E9D-EEDB-4DF5-AF58-B60D5CDCD454}">
      <dsp:nvSpPr>
        <dsp:cNvPr id="0" name=""/>
        <dsp:cNvSpPr/>
      </dsp:nvSpPr>
      <dsp:spPr>
        <a:xfrm>
          <a:off x="0" y="3272958"/>
          <a:ext cx="509778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178E2-0B84-4785-82C0-7AC1DB5F4BEC}">
      <dsp:nvSpPr>
        <dsp:cNvPr id="0" name=""/>
        <dsp:cNvSpPr/>
      </dsp:nvSpPr>
      <dsp:spPr>
        <a:xfrm>
          <a:off x="0" y="3272958"/>
          <a:ext cx="5097780" cy="65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 Scalding, drowning </a:t>
          </a:r>
          <a:endParaRPr lang="en-US" sz="1800" kern="1200" dirty="0"/>
        </a:p>
      </dsp:txBody>
      <dsp:txXfrm>
        <a:off x="0" y="3272958"/>
        <a:ext cx="5097780" cy="654479"/>
      </dsp:txXfrm>
    </dsp:sp>
    <dsp:sp modelId="{B99C7A5A-D6D5-4320-919B-A00D435EC27A}">
      <dsp:nvSpPr>
        <dsp:cNvPr id="0" name=""/>
        <dsp:cNvSpPr/>
      </dsp:nvSpPr>
      <dsp:spPr>
        <a:xfrm>
          <a:off x="0" y="3927438"/>
          <a:ext cx="509778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E30212-F38A-467C-A6C7-3361D9819386}">
      <dsp:nvSpPr>
        <dsp:cNvPr id="0" name=""/>
        <dsp:cNvSpPr/>
      </dsp:nvSpPr>
      <dsp:spPr>
        <a:xfrm>
          <a:off x="0" y="3927438"/>
          <a:ext cx="5097780" cy="65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 A</a:t>
          </a:r>
          <a:r>
            <a:rPr lang="en-GB" sz="1800" b="0" kern="1200" dirty="0">
              <a:effectLst/>
            </a:rPr>
            <a:t>ny other method of causing non-accidental harm to a child</a:t>
          </a:r>
          <a:endParaRPr lang="en-US" sz="1800" kern="1200" dirty="0"/>
        </a:p>
      </dsp:txBody>
      <dsp:txXfrm>
        <a:off x="0" y="3927438"/>
        <a:ext cx="5097780" cy="654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15D8B-87D6-462D-8170-0D0996126CBC}">
      <dsp:nvSpPr>
        <dsp:cNvPr id="0" name=""/>
        <dsp:cNvSpPr/>
      </dsp:nvSpPr>
      <dsp:spPr>
        <a:xfrm>
          <a:off x="0" y="1848"/>
          <a:ext cx="470783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57C03-8A75-43D4-AE7C-00F85844A087}">
      <dsp:nvSpPr>
        <dsp:cNvPr id="0" name=""/>
        <dsp:cNvSpPr/>
      </dsp:nvSpPr>
      <dsp:spPr>
        <a:xfrm>
          <a:off x="0" y="3697"/>
          <a:ext cx="4707834" cy="3782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endParaRPr lang="en-GB" sz="2200" kern="1200" dirty="0"/>
        </a:p>
        <a:p>
          <a:pPr marL="0" lvl="0" indent="0" algn="l" defTabSz="977900">
            <a:lnSpc>
              <a:spcPct val="90000"/>
            </a:lnSpc>
            <a:spcBef>
              <a:spcPct val="0"/>
            </a:spcBef>
            <a:spcAft>
              <a:spcPct val="35000"/>
            </a:spcAft>
            <a:buNone/>
          </a:pPr>
          <a:r>
            <a:rPr lang="en-GB" sz="2200" kern="1200" dirty="0"/>
            <a:t>Sexual abuse is forcing or enticing a child to take part in sexual activities. It doesn’t necessarily involve violence, and the child may not be aware that what is happening is abuse. </a:t>
          </a:r>
        </a:p>
        <a:p>
          <a:pPr marL="0" lvl="0" indent="0" algn="l" defTabSz="977900">
            <a:lnSpc>
              <a:spcPct val="90000"/>
            </a:lnSpc>
            <a:spcBef>
              <a:spcPct val="0"/>
            </a:spcBef>
            <a:spcAft>
              <a:spcPct val="35000"/>
            </a:spcAft>
            <a:buNone/>
          </a:pPr>
          <a:endParaRPr lang="en-GB" sz="2200" kern="1200" dirty="0"/>
        </a:p>
        <a:p>
          <a:pPr marL="0" lvl="0" indent="0" algn="l" defTabSz="977900">
            <a:lnSpc>
              <a:spcPct val="90000"/>
            </a:lnSpc>
            <a:spcBef>
              <a:spcPct val="0"/>
            </a:spcBef>
            <a:spcAft>
              <a:spcPct val="35000"/>
            </a:spcAft>
            <a:buNone/>
          </a:pPr>
          <a:r>
            <a:rPr lang="en-GB" sz="2200" kern="1200" dirty="0"/>
            <a:t>Child sexual abuse can involve contact abuse and non-contact abuse.</a:t>
          </a:r>
          <a:endParaRPr lang="en-US" sz="2200" kern="1200" dirty="0"/>
        </a:p>
      </dsp:txBody>
      <dsp:txXfrm>
        <a:off x="0" y="3697"/>
        <a:ext cx="4707834" cy="37824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526FE-1038-41AD-928B-0AEB530ED53F}">
      <dsp:nvSpPr>
        <dsp:cNvPr id="0" name=""/>
        <dsp:cNvSpPr/>
      </dsp:nvSpPr>
      <dsp:spPr>
        <a:xfrm>
          <a:off x="0" y="1894"/>
          <a:ext cx="535917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E60D7-43EB-4BB3-9907-400FC9AF1036}">
      <dsp:nvSpPr>
        <dsp:cNvPr id="0" name=""/>
        <dsp:cNvSpPr/>
      </dsp:nvSpPr>
      <dsp:spPr>
        <a:xfrm>
          <a:off x="0" y="1894"/>
          <a:ext cx="5359179" cy="706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982663">
            <a:lnSpc>
              <a:spcPct val="90000"/>
            </a:lnSpc>
            <a:spcBef>
              <a:spcPct val="0"/>
            </a:spcBef>
            <a:spcAft>
              <a:spcPct val="35000"/>
            </a:spcAft>
            <a:buNone/>
            <a:tabLst>
              <a:tab pos="982663" algn="l"/>
            </a:tabLst>
          </a:pPr>
          <a:r>
            <a:rPr lang="en-GB" sz="1800" b="1" kern="1200" dirty="0"/>
            <a:t>These may  include</a:t>
          </a:r>
          <a:r>
            <a:rPr lang="en-GB" sz="1800" kern="1200" dirty="0"/>
            <a:t>:</a:t>
          </a:r>
          <a:endParaRPr lang="en-US" sz="1800" kern="1200" dirty="0"/>
        </a:p>
      </dsp:txBody>
      <dsp:txXfrm>
        <a:off x="0" y="1894"/>
        <a:ext cx="5359179" cy="706448"/>
      </dsp:txXfrm>
    </dsp:sp>
    <dsp:sp modelId="{B28490AB-620F-415D-B518-1C8E622CD0EA}">
      <dsp:nvSpPr>
        <dsp:cNvPr id="0" name=""/>
        <dsp:cNvSpPr/>
      </dsp:nvSpPr>
      <dsp:spPr>
        <a:xfrm>
          <a:off x="0" y="708342"/>
          <a:ext cx="535917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03CF63-47DB-48D1-BCA5-EEFE2AFEE22E}">
      <dsp:nvSpPr>
        <dsp:cNvPr id="0" name=""/>
        <dsp:cNvSpPr/>
      </dsp:nvSpPr>
      <dsp:spPr>
        <a:xfrm>
          <a:off x="0" y="708342"/>
          <a:ext cx="5359179" cy="706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anal or vaginal soreness or itching</a:t>
          </a:r>
          <a:endParaRPr lang="en-US" sz="1800" kern="1200" dirty="0"/>
        </a:p>
      </dsp:txBody>
      <dsp:txXfrm>
        <a:off x="0" y="708342"/>
        <a:ext cx="5359179" cy="706448"/>
      </dsp:txXfrm>
    </dsp:sp>
    <dsp:sp modelId="{57F5B5FF-731C-454F-8ED6-7F2C6DADCE88}">
      <dsp:nvSpPr>
        <dsp:cNvPr id="0" name=""/>
        <dsp:cNvSpPr/>
      </dsp:nvSpPr>
      <dsp:spPr>
        <a:xfrm>
          <a:off x="0" y="1414790"/>
          <a:ext cx="535917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18935-FF2B-4D06-8A9E-EF206C6C1D3D}">
      <dsp:nvSpPr>
        <dsp:cNvPr id="0" name=""/>
        <dsp:cNvSpPr/>
      </dsp:nvSpPr>
      <dsp:spPr>
        <a:xfrm>
          <a:off x="0" y="1414790"/>
          <a:ext cx="5359179" cy="706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bruising or bleeding near the genital area</a:t>
          </a:r>
          <a:endParaRPr lang="en-US" sz="1800" kern="1200" dirty="0"/>
        </a:p>
      </dsp:txBody>
      <dsp:txXfrm>
        <a:off x="0" y="1414790"/>
        <a:ext cx="5359179" cy="706448"/>
      </dsp:txXfrm>
    </dsp:sp>
    <dsp:sp modelId="{1D05C94C-14BB-4A82-901D-96CF265D32D1}">
      <dsp:nvSpPr>
        <dsp:cNvPr id="0" name=""/>
        <dsp:cNvSpPr/>
      </dsp:nvSpPr>
      <dsp:spPr>
        <a:xfrm>
          <a:off x="0" y="2121239"/>
          <a:ext cx="535917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760144-52E4-4FE8-94C7-B09F6FD2B4F8}">
      <dsp:nvSpPr>
        <dsp:cNvPr id="0" name=""/>
        <dsp:cNvSpPr/>
      </dsp:nvSpPr>
      <dsp:spPr>
        <a:xfrm>
          <a:off x="0" y="2121239"/>
          <a:ext cx="5359179" cy="61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discomfort when walking or sitting down</a:t>
          </a:r>
          <a:endParaRPr lang="en-US" sz="1800" kern="1200" dirty="0"/>
        </a:p>
      </dsp:txBody>
      <dsp:txXfrm>
        <a:off x="0" y="2121239"/>
        <a:ext cx="5359179" cy="612575"/>
      </dsp:txXfrm>
    </dsp:sp>
    <dsp:sp modelId="{AEC947B8-EB31-4674-BC9B-C5CE7DE419B3}">
      <dsp:nvSpPr>
        <dsp:cNvPr id="0" name=""/>
        <dsp:cNvSpPr/>
      </dsp:nvSpPr>
      <dsp:spPr>
        <a:xfrm>
          <a:off x="0" y="2733814"/>
          <a:ext cx="535917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134D9-323C-487E-A822-202BB24A70A4}">
      <dsp:nvSpPr>
        <dsp:cNvPr id="0" name=""/>
        <dsp:cNvSpPr/>
      </dsp:nvSpPr>
      <dsp:spPr>
        <a:xfrm>
          <a:off x="0" y="2733814"/>
          <a:ext cx="5359179" cy="706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an unusual discharge</a:t>
          </a:r>
          <a:endParaRPr lang="en-US" sz="1800" kern="1200" dirty="0"/>
        </a:p>
      </dsp:txBody>
      <dsp:txXfrm>
        <a:off x="0" y="2733814"/>
        <a:ext cx="5359179" cy="706448"/>
      </dsp:txXfrm>
    </dsp:sp>
    <dsp:sp modelId="{BAA67153-2F89-4368-9A78-56193A3687AB}">
      <dsp:nvSpPr>
        <dsp:cNvPr id="0" name=""/>
        <dsp:cNvSpPr/>
      </dsp:nvSpPr>
      <dsp:spPr>
        <a:xfrm>
          <a:off x="0" y="3440263"/>
          <a:ext cx="535917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0F17D9-D5A8-4F09-90C9-7FEEEB37217B}">
      <dsp:nvSpPr>
        <dsp:cNvPr id="0" name=""/>
        <dsp:cNvSpPr/>
      </dsp:nvSpPr>
      <dsp:spPr>
        <a:xfrm>
          <a:off x="0" y="3473402"/>
          <a:ext cx="5359179" cy="706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sexually transmitted infections (STI) pregnancy  </a:t>
          </a:r>
          <a:endParaRPr lang="en-US" sz="1800" kern="1200" dirty="0"/>
        </a:p>
      </dsp:txBody>
      <dsp:txXfrm>
        <a:off x="0" y="3473402"/>
        <a:ext cx="5359179" cy="706448"/>
      </dsp:txXfrm>
    </dsp:sp>
    <dsp:sp modelId="{0B88B559-7B25-463A-8153-0764D1F2C300}">
      <dsp:nvSpPr>
        <dsp:cNvPr id="0" name=""/>
        <dsp:cNvSpPr/>
      </dsp:nvSpPr>
      <dsp:spPr>
        <a:xfrm>
          <a:off x="0" y="4146711"/>
          <a:ext cx="535917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D8329D-6189-4694-836D-D986D7DAF890}">
      <dsp:nvSpPr>
        <dsp:cNvPr id="0" name=""/>
        <dsp:cNvSpPr/>
      </dsp:nvSpPr>
      <dsp:spPr>
        <a:xfrm>
          <a:off x="0" y="4146711"/>
          <a:ext cx="3660017" cy="706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Changes in mood or behaviour </a:t>
          </a:r>
          <a:endParaRPr lang="en-US" sz="1800" kern="1200" dirty="0"/>
        </a:p>
      </dsp:txBody>
      <dsp:txXfrm>
        <a:off x="0" y="4146711"/>
        <a:ext cx="3660017" cy="706448"/>
      </dsp:txXfrm>
    </dsp:sp>
    <dsp:sp modelId="{947D736E-2FAF-4831-9093-CE967A18D5EC}">
      <dsp:nvSpPr>
        <dsp:cNvPr id="0" name=""/>
        <dsp:cNvSpPr/>
      </dsp:nvSpPr>
      <dsp:spPr>
        <a:xfrm>
          <a:off x="3691772" y="4178791"/>
          <a:ext cx="1661829" cy="641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endParaRPr lang="en-US" sz="2900" kern="1200" dirty="0"/>
        </a:p>
      </dsp:txBody>
      <dsp:txXfrm>
        <a:off x="3691772" y="4178791"/>
        <a:ext cx="1661829" cy="641598"/>
      </dsp:txXfrm>
    </dsp:sp>
    <dsp:sp modelId="{F21F5E4C-D416-454B-8308-8004084C8681}">
      <dsp:nvSpPr>
        <dsp:cNvPr id="0" name=""/>
        <dsp:cNvSpPr/>
      </dsp:nvSpPr>
      <dsp:spPr>
        <a:xfrm>
          <a:off x="3660017" y="4820389"/>
          <a:ext cx="169358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51164-069A-4F65-8C9D-2FE1C33394EE}">
      <dsp:nvSpPr>
        <dsp:cNvPr id="0" name=""/>
        <dsp:cNvSpPr/>
      </dsp:nvSpPr>
      <dsp:spPr>
        <a:xfrm>
          <a:off x="0" y="1262"/>
          <a:ext cx="5384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9F0D3-B8DD-40CC-96AD-263AADBFECC8}">
      <dsp:nvSpPr>
        <dsp:cNvPr id="0" name=""/>
        <dsp:cNvSpPr/>
      </dsp:nvSpPr>
      <dsp:spPr>
        <a:xfrm>
          <a:off x="0" y="1262"/>
          <a:ext cx="5384800" cy="66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t>Some of these signs include: </a:t>
          </a:r>
          <a:endParaRPr lang="en-US" sz="1800" b="1" kern="1200" dirty="0"/>
        </a:p>
      </dsp:txBody>
      <dsp:txXfrm>
        <a:off x="0" y="1262"/>
        <a:ext cx="5384800" cy="667482"/>
      </dsp:txXfrm>
    </dsp:sp>
    <dsp:sp modelId="{CED9F462-8035-4B21-83CE-E80EE4511BC0}">
      <dsp:nvSpPr>
        <dsp:cNvPr id="0" name=""/>
        <dsp:cNvSpPr/>
      </dsp:nvSpPr>
      <dsp:spPr>
        <a:xfrm>
          <a:off x="0" y="668744"/>
          <a:ext cx="5384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AABE9-6AF7-422F-8472-EF2A454C34B0}">
      <dsp:nvSpPr>
        <dsp:cNvPr id="0" name=""/>
        <dsp:cNvSpPr/>
      </dsp:nvSpPr>
      <dsp:spPr>
        <a:xfrm>
          <a:off x="0" y="668744"/>
          <a:ext cx="5384800" cy="66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children who appear hungry - they may not      have lunch money or even try to steal food</a:t>
          </a:r>
          <a:endParaRPr lang="en-US" sz="1800" kern="1200" dirty="0"/>
        </a:p>
      </dsp:txBody>
      <dsp:txXfrm>
        <a:off x="0" y="668744"/>
        <a:ext cx="5384800" cy="667482"/>
      </dsp:txXfrm>
    </dsp:sp>
    <dsp:sp modelId="{8B900F43-48BF-414C-AD2B-34C80AF351DE}">
      <dsp:nvSpPr>
        <dsp:cNvPr id="0" name=""/>
        <dsp:cNvSpPr/>
      </dsp:nvSpPr>
      <dsp:spPr>
        <a:xfrm>
          <a:off x="0" y="1336226"/>
          <a:ext cx="5384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F59AA3-7B5D-46F2-960E-58944B8AC150}">
      <dsp:nvSpPr>
        <dsp:cNvPr id="0" name=""/>
        <dsp:cNvSpPr/>
      </dsp:nvSpPr>
      <dsp:spPr>
        <a:xfrm>
          <a:off x="0" y="1336226"/>
          <a:ext cx="5384800" cy="350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children who appear dirty or smelly</a:t>
          </a:r>
          <a:endParaRPr lang="en-US" sz="1800" kern="1200" dirty="0"/>
        </a:p>
      </dsp:txBody>
      <dsp:txXfrm>
        <a:off x="0" y="1336226"/>
        <a:ext cx="5384800" cy="350848"/>
      </dsp:txXfrm>
    </dsp:sp>
    <dsp:sp modelId="{954C3483-F675-410D-B52C-70257ACF8C37}">
      <dsp:nvSpPr>
        <dsp:cNvPr id="0" name=""/>
        <dsp:cNvSpPr/>
      </dsp:nvSpPr>
      <dsp:spPr>
        <a:xfrm>
          <a:off x="0" y="1687074"/>
          <a:ext cx="5384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5B8EF-A90D-47F2-BA95-39AC6E0852F1}">
      <dsp:nvSpPr>
        <dsp:cNvPr id="0" name=""/>
        <dsp:cNvSpPr/>
      </dsp:nvSpPr>
      <dsp:spPr>
        <a:xfrm>
          <a:off x="0" y="1687074"/>
          <a:ext cx="5384800" cy="66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children whose clothes are inadequate for the weather conditions</a:t>
          </a:r>
          <a:endParaRPr lang="en-US" sz="1800" kern="1200" dirty="0"/>
        </a:p>
      </dsp:txBody>
      <dsp:txXfrm>
        <a:off x="0" y="1687074"/>
        <a:ext cx="5384800" cy="667482"/>
      </dsp:txXfrm>
    </dsp:sp>
    <dsp:sp modelId="{E44976B9-570D-4171-8938-C5B73777D1AB}">
      <dsp:nvSpPr>
        <dsp:cNvPr id="0" name=""/>
        <dsp:cNvSpPr/>
      </dsp:nvSpPr>
      <dsp:spPr>
        <a:xfrm>
          <a:off x="0" y="2354556"/>
          <a:ext cx="5384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C2599-2C81-453B-A3C1-5D37C24BD4D6}">
      <dsp:nvSpPr>
        <dsp:cNvPr id="0" name=""/>
        <dsp:cNvSpPr/>
      </dsp:nvSpPr>
      <dsp:spPr>
        <a:xfrm>
          <a:off x="0" y="2354556"/>
          <a:ext cx="5384800" cy="66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children who are left alone or unsupervised for long periods or at a young age</a:t>
          </a:r>
          <a:endParaRPr lang="en-US" sz="1800" kern="1200" dirty="0"/>
        </a:p>
      </dsp:txBody>
      <dsp:txXfrm>
        <a:off x="0" y="2354556"/>
        <a:ext cx="5384800" cy="667482"/>
      </dsp:txXfrm>
    </dsp:sp>
    <dsp:sp modelId="{1C6022D3-4DAB-4A1B-A7CF-6CA2671D0143}">
      <dsp:nvSpPr>
        <dsp:cNvPr id="0" name=""/>
        <dsp:cNvSpPr/>
      </dsp:nvSpPr>
      <dsp:spPr>
        <a:xfrm>
          <a:off x="0" y="3022038"/>
          <a:ext cx="5384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512CF1-DF37-4C4A-B014-31C80729C583}">
      <dsp:nvSpPr>
        <dsp:cNvPr id="0" name=""/>
        <dsp:cNvSpPr/>
      </dsp:nvSpPr>
      <dsp:spPr>
        <a:xfrm>
          <a:off x="0" y="3022038"/>
          <a:ext cx="5384800" cy="66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children who have untreated injuries, health or dental problems</a:t>
          </a:r>
          <a:endParaRPr lang="en-US" sz="1800" kern="1200" dirty="0"/>
        </a:p>
      </dsp:txBody>
      <dsp:txXfrm>
        <a:off x="0" y="3022038"/>
        <a:ext cx="5384800" cy="667482"/>
      </dsp:txXfrm>
    </dsp:sp>
    <dsp:sp modelId="{6133A327-2FE6-4C89-B4F1-DEF1F76F69F2}">
      <dsp:nvSpPr>
        <dsp:cNvPr id="0" name=""/>
        <dsp:cNvSpPr/>
      </dsp:nvSpPr>
      <dsp:spPr>
        <a:xfrm>
          <a:off x="0" y="3689520"/>
          <a:ext cx="5384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60C2FF-242A-4005-95DD-424083E96D4A}">
      <dsp:nvSpPr>
        <dsp:cNvPr id="0" name=""/>
        <dsp:cNvSpPr/>
      </dsp:nvSpPr>
      <dsp:spPr>
        <a:xfrm>
          <a:off x="0" y="3689520"/>
          <a:ext cx="5384800" cy="66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children with poor language, communication or social skills for their stage of development</a:t>
          </a:r>
          <a:endParaRPr lang="en-US" sz="1800" kern="1200" dirty="0"/>
        </a:p>
      </dsp:txBody>
      <dsp:txXfrm>
        <a:off x="0" y="3689520"/>
        <a:ext cx="5384800" cy="667482"/>
      </dsp:txXfrm>
    </dsp:sp>
    <dsp:sp modelId="{67AA56AB-7747-4A04-94D0-F6C523C22585}">
      <dsp:nvSpPr>
        <dsp:cNvPr id="0" name=""/>
        <dsp:cNvSpPr/>
      </dsp:nvSpPr>
      <dsp:spPr>
        <a:xfrm>
          <a:off x="0" y="4357002"/>
          <a:ext cx="53848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35D2C7-88B1-44B8-979D-C6F88EB6BEF9}">
      <dsp:nvSpPr>
        <dsp:cNvPr id="0" name=""/>
        <dsp:cNvSpPr/>
      </dsp:nvSpPr>
      <dsp:spPr>
        <a:xfrm>
          <a:off x="0" y="4357002"/>
          <a:ext cx="5384800" cy="66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children who live in an unsuitable home environment</a:t>
          </a:r>
          <a:endParaRPr lang="en-US" sz="1800" kern="1200" dirty="0"/>
        </a:p>
      </dsp:txBody>
      <dsp:txXfrm>
        <a:off x="0" y="4357002"/>
        <a:ext cx="5384800" cy="667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15D8B-87D6-462D-8170-0D0996126CBC}">
      <dsp:nvSpPr>
        <dsp:cNvPr id="0" name=""/>
        <dsp:cNvSpPr/>
      </dsp:nvSpPr>
      <dsp:spPr>
        <a:xfrm>
          <a:off x="0" y="0"/>
          <a:ext cx="45910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57C03-8A75-43D4-AE7C-00F85844A087}">
      <dsp:nvSpPr>
        <dsp:cNvPr id="0" name=""/>
        <dsp:cNvSpPr/>
      </dsp:nvSpPr>
      <dsp:spPr>
        <a:xfrm>
          <a:off x="0" y="0"/>
          <a:ext cx="4591050" cy="2780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GB" sz="2000" kern="1200" dirty="0"/>
        </a:p>
        <a:p>
          <a:pPr marL="0" lvl="0" indent="0" algn="l" defTabSz="889000">
            <a:lnSpc>
              <a:spcPct val="90000"/>
            </a:lnSpc>
            <a:spcBef>
              <a:spcPct val="0"/>
            </a:spcBef>
            <a:spcAft>
              <a:spcPct val="35000"/>
            </a:spcAft>
            <a:buNone/>
          </a:pPr>
          <a:r>
            <a:rPr lang="en-GB" sz="2200" kern="1200" dirty="0"/>
            <a:t>Neglect is not meeting a child’s basic physical and/or psychological needs. This can result in serious damage to their health and development. </a:t>
          </a:r>
          <a:endParaRPr lang="en-US" sz="2200" kern="1200" dirty="0"/>
        </a:p>
      </dsp:txBody>
      <dsp:txXfrm>
        <a:off x="0" y="0"/>
        <a:ext cx="4591050" cy="2780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15D8B-87D6-462D-8170-0D0996126CBC}">
      <dsp:nvSpPr>
        <dsp:cNvPr id="0" name=""/>
        <dsp:cNvSpPr/>
      </dsp:nvSpPr>
      <dsp:spPr>
        <a:xfrm>
          <a:off x="0" y="0"/>
          <a:ext cx="354495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57C03-8A75-43D4-AE7C-00F85844A087}">
      <dsp:nvSpPr>
        <dsp:cNvPr id="0" name=""/>
        <dsp:cNvSpPr/>
      </dsp:nvSpPr>
      <dsp:spPr>
        <a:xfrm>
          <a:off x="0" y="0"/>
          <a:ext cx="3544957" cy="338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0" i="0" kern="1200" dirty="0"/>
            <a:t>Emotional abuse is the ongoing emotional maltreatment of a child, which can have a severe and persistent negative effect on the child’s emotional health and development.</a:t>
          </a:r>
          <a:r>
            <a:rPr lang="en-GB" sz="2200" b="0" i="0" u="sng" kern="1200" baseline="30000" dirty="0"/>
            <a:t> </a:t>
          </a:r>
          <a:r>
            <a:rPr lang="en-GB" sz="2200" b="0" i="0" kern="1200" dirty="0"/>
            <a:t> It's also known as psychological abuse</a:t>
          </a:r>
          <a:r>
            <a:rPr lang="en-GB" sz="2000" b="0" i="0" kern="1200" dirty="0"/>
            <a:t>.</a:t>
          </a:r>
          <a:endParaRPr lang="en-US" sz="2000" kern="1200" dirty="0"/>
        </a:p>
      </dsp:txBody>
      <dsp:txXfrm>
        <a:off x="0" y="0"/>
        <a:ext cx="3544957" cy="33895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93742-7732-4F3F-BBB3-6074E3D2FF4A}">
      <dsp:nvSpPr>
        <dsp:cNvPr id="0" name=""/>
        <dsp:cNvSpPr/>
      </dsp:nvSpPr>
      <dsp:spPr>
        <a:xfrm>
          <a:off x="0" y="2802"/>
          <a:ext cx="68332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999403-5C28-4F53-BDE1-1D131B7F3D5E}">
      <dsp:nvSpPr>
        <dsp:cNvPr id="0" name=""/>
        <dsp:cNvSpPr/>
      </dsp:nvSpPr>
      <dsp:spPr>
        <a:xfrm>
          <a:off x="0" y="2802"/>
          <a:ext cx="6833235"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1" kern="1200" dirty="0"/>
            <a:t>Babies and pre-school children who are being emotionally abused may:</a:t>
          </a:r>
          <a:endParaRPr lang="en-US" sz="1300" kern="1200" dirty="0"/>
        </a:p>
      </dsp:txBody>
      <dsp:txXfrm>
        <a:off x="0" y="2802"/>
        <a:ext cx="6833235" cy="477806"/>
      </dsp:txXfrm>
    </dsp:sp>
    <dsp:sp modelId="{7AD32726-3861-4135-B449-3A2F412532CD}">
      <dsp:nvSpPr>
        <dsp:cNvPr id="0" name=""/>
        <dsp:cNvSpPr/>
      </dsp:nvSpPr>
      <dsp:spPr>
        <a:xfrm>
          <a:off x="0" y="480609"/>
          <a:ext cx="68332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CAB528-68A9-44CC-BF99-92F6AE807996}">
      <dsp:nvSpPr>
        <dsp:cNvPr id="0" name=""/>
        <dsp:cNvSpPr/>
      </dsp:nvSpPr>
      <dsp:spPr>
        <a:xfrm>
          <a:off x="0" y="480609"/>
          <a:ext cx="6833235"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dirty="0"/>
            <a:t>• be overly-affectionate towards strangers or people they haven’t known for very long</a:t>
          </a:r>
          <a:endParaRPr lang="en-US" sz="1300" kern="1200" dirty="0"/>
        </a:p>
      </dsp:txBody>
      <dsp:txXfrm>
        <a:off x="0" y="480609"/>
        <a:ext cx="6833235" cy="477806"/>
      </dsp:txXfrm>
    </dsp:sp>
    <dsp:sp modelId="{1E55ECA6-8DC4-4F2F-8227-0892008785CC}">
      <dsp:nvSpPr>
        <dsp:cNvPr id="0" name=""/>
        <dsp:cNvSpPr/>
      </dsp:nvSpPr>
      <dsp:spPr>
        <a:xfrm>
          <a:off x="0" y="855864"/>
          <a:ext cx="68332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375344-4B83-419F-96E4-F1BA5BB11799}">
      <dsp:nvSpPr>
        <dsp:cNvPr id="0" name=""/>
        <dsp:cNvSpPr/>
      </dsp:nvSpPr>
      <dsp:spPr>
        <a:xfrm>
          <a:off x="0" y="958415"/>
          <a:ext cx="6833235"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dirty="0"/>
            <a:t>• not appear to have a close relationship with their parent, for example when being taken to or collected from nursery</a:t>
          </a:r>
          <a:endParaRPr lang="en-US" sz="1300" kern="1200" dirty="0"/>
        </a:p>
      </dsp:txBody>
      <dsp:txXfrm>
        <a:off x="0" y="958415"/>
        <a:ext cx="6833235" cy="477806"/>
      </dsp:txXfrm>
    </dsp:sp>
    <dsp:sp modelId="{7C770FC9-DC46-477E-BAEA-76AE42309454}">
      <dsp:nvSpPr>
        <dsp:cNvPr id="0" name=""/>
        <dsp:cNvSpPr/>
      </dsp:nvSpPr>
      <dsp:spPr>
        <a:xfrm>
          <a:off x="0" y="1436222"/>
          <a:ext cx="68332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01D664-9BDB-44CA-9BDE-528FF3B33B3D}">
      <dsp:nvSpPr>
        <dsp:cNvPr id="0" name=""/>
        <dsp:cNvSpPr/>
      </dsp:nvSpPr>
      <dsp:spPr>
        <a:xfrm>
          <a:off x="0" y="1436222"/>
          <a:ext cx="6833235"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a:t>• lack confidence or become wary or anxious</a:t>
          </a:r>
          <a:endParaRPr lang="en-US" sz="1300" kern="1200"/>
        </a:p>
      </dsp:txBody>
      <dsp:txXfrm>
        <a:off x="0" y="1436222"/>
        <a:ext cx="6833235" cy="477806"/>
      </dsp:txXfrm>
    </dsp:sp>
    <dsp:sp modelId="{7D28E9F5-C280-4CAE-9479-CD9861D8905B}">
      <dsp:nvSpPr>
        <dsp:cNvPr id="0" name=""/>
        <dsp:cNvSpPr/>
      </dsp:nvSpPr>
      <dsp:spPr>
        <a:xfrm>
          <a:off x="0" y="1914029"/>
          <a:ext cx="68332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436CB-F9DD-49F2-92B9-5B4EACEC7861}">
      <dsp:nvSpPr>
        <dsp:cNvPr id="0" name=""/>
        <dsp:cNvSpPr/>
      </dsp:nvSpPr>
      <dsp:spPr>
        <a:xfrm>
          <a:off x="0" y="1914029"/>
          <a:ext cx="6833235"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a:t>• be aggressive or nasty towards other children and animals.</a:t>
          </a:r>
          <a:endParaRPr lang="en-US" sz="1300" kern="1200" dirty="0"/>
        </a:p>
      </dsp:txBody>
      <dsp:txXfrm>
        <a:off x="0" y="1914029"/>
        <a:ext cx="6833235" cy="477806"/>
      </dsp:txXfrm>
    </dsp:sp>
    <dsp:sp modelId="{D070BC72-BA59-4E94-AE2C-9137C69BC823}">
      <dsp:nvSpPr>
        <dsp:cNvPr id="0" name=""/>
        <dsp:cNvSpPr/>
      </dsp:nvSpPr>
      <dsp:spPr>
        <a:xfrm>
          <a:off x="0" y="2391836"/>
          <a:ext cx="68332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3D58A-90ED-46A4-BF5C-D7EFA391D625}">
      <dsp:nvSpPr>
        <dsp:cNvPr id="0" name=""/>
        <dsp:cNvSpPr/>
      </dsp:nvSpPr>
      <dsp:spPr>
        <a:xfrm>
          <a:off x="0" y="2391836"/>
          <a:ext cx="6833235"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1" kern="1200"/>
            <a:t>Older children may:</a:t>
          </a:r>
          <a:endParaRPr lang="en-US" sz="1300" kern="1200"/>
        </a:p>
      </dsp:txBody>
      <dsp:txXfrm>
        <a:off x="0" y="2391836"/>
        <a:ext cx="6833235" cy="477806"/>
      </dsp:txXfrm>
    </dsp:sp>
    <dsp:sp modelId="{6BFA6A1F-CEBF-4E10-9C23-E1D858F96623}">
      <dsp:nvSpPr>
        <dsp:cNvPr id="0" name=""/>
        <dsp:cNvSpPr/>
      </dsp:nvSpPr>
      <dsp:spPr>
        <a:xfrm>
          <a:off x="0" y="2869643"/>
          <a:ext cx="68332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9FBBA8-5B03-452F-BE3A-4C61D0896C19}">
      <dsp:nvSpPr>
        <dsp:cNvPr id="0" name=""/>
        <dsp:cNvSpPr/>
      </dsp:nvSpPr>
      <dsp:spPr>
        <a:xfrm>
          <a:off x="0" y="2869643"/>
          <a:ext cx="6833235"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a:t>• use language, act in a way or know about things that you wouldn’t expect for their age</a:t>
          </a:r>
          <a:endParaRPr lang="en-US" sz="1300" kern="1200"/>
        </a:p>
      </dsp:txBody>
      <dsp:txXfrm>
        <a:off x="0" y="2869643"/>
        <a:ext cx="6833235" cy="477806"/>
      </dsp:txXfrm>
    </dsp:sp>
    <dsp:sp modelId="{B630B606-7CD5-419F-A5A2-22FFDDF8FC11}">
      <dsp:nvSpPr>
        <dsp:cNvPr id="0" name=""/>
        <dsp:cNvSpPr/>
      </dsp:nvSpPr>
      <dsp:spPr>
        <a:xfrm>
          <a:off x="0" y="3347449"/>
          <a:ext cx="68332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23232F-B1F8-4D1A-B1BC-C9E9F8A90978}">
      <dsp:nvSpPr>
        <dsp:cNvPr id="0" name=""/>
        <dsp:cNvSpPr/>
      </dsp:nvSpPr>
      <dsp:spPr>
        <a:xfrm>
          <a:off x="0" y="3347449"/>
          <a:ext cx="6833235"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a:t>• struggle to control strong emotions or have extreme outbursts</a:t>
          </a:r>
          <a:endParaRPr lang="en-US" sz="1300" kern="1200"/>
        </a:p>
      </dsp:txBody>
      <dsp:txXfrm>
        <a:off x="0" y="3347449"/>
        <a:ext cx="6833235" cy="477806"/>
      </dsp:txXfrm>
    </dsp:sp>
    <dsp:sp modelId="{908445DC-3CDF-4399-B660-13A0140EE1E1}">
      <dsp:nvSpPr>
        <dsp:cNvPr id="0" name=""/>
        <dsp:cNvSpPr/>
      </dsp:nvSpPr>
      <dsp:spPr>
        <a:xfrm>
          <a:off x="0" y="3825256"/>
          <a:ext cx="68332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7D3746-BDC3-4CFE-8BF9-F7E3B2D112C3}">
      <dsp:nvSpPr>
        <dsp:cNvPr id="0" name=""/>
        <dsp:cNvSpPr/>
      </dsp:nvSpPr>
      <dsp:spPr>
        <a:xfrm>
          <a:off x="0" y="3825256"/>
          <a:ext cx="6833235"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a:t>• seem isolated from their parents</a:t>
          </a:r>
          <a:endParaRPr lang="en-US" sz="1300" kern="1200"/>
        </a:p>
      </dsp:txBody>
      <dsp:txXfrm>
        <a:off x="0" y="3825256"/>
        <a:ext cx="6833235" cy="477806"/>
      </dsp:txXfrm>
    </dsp:sp>
    <dsp:sp modelId="{86CA93BC-B313-47A7-9615-C2BD78503FC5}">
      <dsp:nvSpPr>
        <dsp:cNvPr id="0" name=""/>
        <dsp:cNvSpPr/>
      </dsp:nvSpPr>
      <dsp:spPr>
        <a:xfrm>
          <a:off x="0" y="4303063"/>
          <a:ext cx="68332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0B947B-371D-4F55-BAF1-7DA9BB824CE4}">
      <dsp:nvSpPr>
        <dsp:cNvPr id="0" name=""/>
        <dsp:cNvSpPr/>
      </dsp:nvSpPr>
      <dsp:spPr>
        <a:xfrm>
          <a:off x="0" y="4303063"/>
          <a:ext cx="6833235"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a:t>• lack social skills or have few, if any, friends</a:t>
          </a:r>
          <a:endParaRPr lang="en-US" sz="1300" kern="1200"/>
        </a:p>
      </dsp:txBody>
      <dsp:txXfrm>
        <a:off x="0" y="4303063"/>
        <a:ext cx="6833235" cy="477806"/>
      </dsp:txXfrm>
    </dsp:sp>
    <dsp:sp modelId="{91D05E7E-18BD-42B7-8A82-4ED04DEB211B}">
      <dsp:nvSpPr>
        <dsp:cNvPr id="0" name=""/>
        <dsp:cNvSpPr/>
      </dsp:nvSpPr>
      <dsp:spPr>
        <a:xfrm>
          <a:off x="0" y="4780870"/>
          <a:ext cx="68332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0DD647-5F13-4C0D-A01F-E5CD0F202DC8}">
      <dsp:nvSpPr>
        <dsp:cNvPr id="0" name=""/>
        <dsp:cNvSpPr/>
      </dsp:nvSpPr>
      <dsp:spPr>
        <a:xfrm>
          <a:off x="0" y="4780870"/>
          <a:ext cx="6833235"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a:t>• fear their parent being approached regarding their behaviour</a:t>
          </a:r>
          <a:endParaRPr lang="en-US" sz="1300" kern="1200"/>
        </a:p>
      </dsp:txBody>
      <dsp:txXfrm>
        <a:off x="0" y="4780870"/>
        <a:ext cx="6833235" cy="477806"/>
      </dsp:txXfrm>
    </dsp:sp>
    <dsp:sp modelId="{B2B80D47-BC27-40A0-91D1-6B066EB699AB}">
      <dsp:nvSpPr>
        <dsp:cNvPr id="0" name=""/>
        <dsp:cNvSpPr/>
      </dsp:nvSpPr>
      <dsp:spPr>
        <a:xfrm>
          <a:off x="0" y="5258676"/>
          <a:ext cx="6833235"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B463A2-2265-4955-B658-4AC91008BF64}">
      <dsp:nvSpPr>
        <dsp:cNvPr id="0" name=""/>
        <dsp:cNvSpPr/>
      </dsp:nvSpPr>
      <dsp:spPr>
        <a:xfrm>
          <a:off x="0" y="5258676"/>
          <a:ext cx="6833235"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a:t>• self-harm. </a:t>
          </a:r>
          <a:endParaRPr lang="en-US" sz="1300" kern="1200"/>
        </a:p>
      </dsp:txBody>
      <dsp:txXfrm>
        <a:off x="0" y="5258676"/>
        <a:ext cx="6833235" cy="4778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56DCF-AD35-4DCF-BD15-85DDEE8861DD}">
      <dsp:nvSpPr>
        <dsp:cNvPr id="0" name=""/>
        <dsp:cNvSpPr/>
      </dsp:nvSpPr>
      <dsp:spPr>
        <a:xfrm>
          <a:off x="0" y="3888"/>
          <a:ext cx="103546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33B45-A207-443E-A9A4-4ACA2BBF3F3B}">
      <dsp:nvSpPr>
        <dsp:cNvPr id="0" name=""/>
        <dsp:cNvSpPr/>
      </dsp:nvSpPr>
      <dsp:spPr>
        <a:xfrm>
          <a:off x="0" y="3888"/>
          <a:ext cx="10344564" cy="1454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Violence against women and girls is any act of gender-based violence that results in, or is likely to result in, physical, sexual or psychological harm or suffering to women, including threats of such acts, coercion or arbitrary deprivation of liberty, whether occurring in public or in private life. </a:t>
          </a:r>
        </a:p>
        <a:p>
          <a:pPr marL="0" lvl="0" indent="0" algn="l" defTabSz="977900">
            <a:lnSpc>
              <a:spcPct val="90000"/>
            </a:lnSpc>
            <a:spcBef>
              <a:spcPct val="0"/>
            </a:spcBef>
            <a:spcAft>
              <a:spcPct val="35000"/>
            </a:spcAft>
            <a:buNone/>
          </a:pPr>
          <a:br>
            <a:rPr lang="en-US" sz="1600" b="0" i="0" kern="1200" dirty="0"/>
          </a:br>
          <a:endParaRPr lang="en-US" sz="1600" kern="1200" dirty="0"/>
        </a:p>
      </dsp:txBody>
      <dsp:txXfrm>
        <a:off x="0" y="3888"/>
        <a:ext cx="10344564" cy="1454890"/>
      </dsp:txXfrm>
    </dsp:sp>
    <dsp:sp modelId="{339EA207-CDFE-4F60-B2B0-389E97213D12}">
      <dsp:nvSpPr>
        <dsp:cNvPr id="0" name=""/>
        <dsp:cNvSpPr/>
      </dsp:nvSpPr>
      <dsp:spPr>
        <a:xfrm>
          <a:off x="0" y="1458779"/>
          <a:ext cx="103546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C58FDE-C794-4246-89EE-FEDB5693E36C}">
      <dsp:nvSpPr>
        <dsp:cNvPr id="0" name=""/>
        <dsp:cNvSpPr/>
      </dsp:nvSpPr>
      <dsp:spPr>
        <a:xfrm>
          <a:off x="0" y="1458779"/>
          <a:ext cx="10344564" cy="1814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Violence against women and girls refers to acts of violence or abuse that disproportionately affect women and girls. Although women and girls are mostly affected, men and boys can also be victims of this type of violence. Lesbian, gay, bisexual or transgender people can also be victims of this type of violence often due to their sexual orientation or gender identity. </a:t>
          </a:r>
        </a:p>
        <a:p>
          <a:pPr marL="0" lvl="0" indent="0" algn="l" defTabSz="977900">
            <a:lnSpc>
              <a:spcPct val="90000"/>
            </a:lnSpc>
            <a:spcBef>
              <a:spcPct val="0"/>
            </a:spcBef>
            <a:spcAft>
              <a:spcPct val="35000"/>
            </a:spcAft>
            <a:buNone/>
          </a:pPr>
          <a:endParaRPr lang="en-US" sz="2200" b="0" i="0" kern="1200" dirty="0"/>
        </a:p>
        <a:p>
          <a:pPr marL="0" lvl="0" indent="0" algn="l" defTabSz="977900">
            <a:lnSpc>
              <a:spcPct val="90000"/>
            </a:lnSpc>
            <a:spcBef>
              <a:spcPct val="0"/>
            </a:spcBef>
            <a:spcAft>
              <a:spcPct val="35000"/>
            </a:spcAft>
            <a:buNone/>
          </a:pPr>
          <a:endParaRPr lang="en-US" sz="2200" b="0" i="0" kern="1200" dirty="0"/>
        </a:p>
        <a:p>
          <a:pPr marL="0" lvl="0" indent="0" algn="l" defTabSz="977900">
            <a:lnSpc>
              <a:spcPct val="90000"/>
            </a:lnSpc>
            <a:spcBef>
              <a:spcPct val="0"/>
            </a:spcBef>
            <a:spcAft>
              <a:spcPct val="35000"/>
            </a:spcAft>
            <a:buNone/>
          </a:pPr>
          <a:br>
            <a:rPr lang="en-US" sz="1600" b="0" i="0" kern="1200" dirty="0"/>
          </a:br>
          <a:endParaRPr lang="en-US" sz="1600" kern="1200" dirty="0"/>
        </a:p>
      </dsp:txBody>
      <dsp:txXfrm>
        <a:off x="0" y="1458779"/>
        <a:ext cx="10344564" cy="1814607"/>
      </dsp:txXfrm>
    </dsp:sp>
    <dsp:sp modelId="{8EE1FF99-3206-4762-9C48-D80482A9605C}">
      <dsp:nvSpPr>
        <dsp:cNvPr id="0" name=""/>
        <dsp:cNvSpPr/>
      </dsp:nvSpPr>
      <dsp:spPr>
        <a:xfrm>
          <a:off x="0" y="3273386"/>
          <a:ext cx="103546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4F275-C386-4EF3-8CA7-4693C249C79F}">
      <dsp:nvSpPr>
        <dsp:cNvPr id="0" name=""/>
        <dsp:cNvSpPr/>
      </dsp:nvSpPr>
      <dsp:spPr>
        <a:xfrm>
          <a:off x="0" y="3273386"/>
          <a:ext cx="10354676" cy="131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You can be a victim or witness gender-based violence in your family, at school, at work, in the community or online. It can be committed by anyone.</a:t>
          </a:r>
          <a:endParaRPr lang="en-US" sz="2200" kern="1200" dirty="0"/>
        </a:p>
      </dsp:txBody>
      <dsp:txXfrm>
        <a:off x="0" y="3273386"/>
        <a:ext cx="10354676" cy="13135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D6AA6-3349-4EB1-BEF3-235B177C6C00}">
      <dsp:nvSpPr>
        <dsp:cNvPr id="0" name=""/>
        <dsp:cNvSpPr/>
      </dsp:nvSpPr>
      <dsp:spPr>
        <a:xfrm>
          <a:off x="0" y="16555"/>
          <a:ext cx="9880491" cy="1145033"/>
        </a:xfrm>
        <a:prstGeom prst="roundRect">
          <a:avLst/>
        </a:prstGeom>
        <a:solidFill>
          <a:srgbClr val="64358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rPr>
            <a:t>New Guidance and Chapters; Safeguarding Children from Criminal Exploitation </a:t>
          </a:r>
        </a:p>
      </dsp:txBody>
      <dsp:txXfrm>
        <a:off x="55896" y="72451"/>
        <a:ext cx="9768699" cy="1033241"/>
      </dsp:txXfrm>
    </dsp:sp>
    <dsp:sp modelId="{B5CD46CB-BCEF-4A56-B610-922DC062B797}">
      <dsp:nvSpPr>
        <dsp:cNvPr id="0" name=""/>
        <dsp:cNvSpPr/>
      </dsp:nvSpPr>
      <dsp:spPr>
        <a:xfrm>
          <a:off x="0" y="1320991"/>
          <a:ext cx="9880491" cy="954720"/>
        </a:xfrm>
        <a:prstGeom prst="roundRect">
          <a:avLst/>
        </a:prstGeom>
        <a:solidFill>
          <a:srgbClr val="64358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rPr>
            <a:t>New Jersey Exploitation Screening Tool for multi-agency  practitioners, completed by referring agency. </a:t>
          </a:r>
        </a:p>
      </dsp:txBody>
      <dsp:txXfrm>
        <a:off x="46606" y="1367597"/>
        <a:ext cx="9787279" cy="861508"/>
      </dsp:txXfrm>
    </dsp:sp>
    <dsp:sp modelId="{B5255AB4-E761-4B29-88E8-C7868AE64FA8}">
      <dsp:nvSpPr>
        <dsp:cNvPr id="0" name=""/>
        <dsp:cNvSpPr/>
      </dsp:nvSpPr>
      <dsp:spPr>
        <a:xfrm>
          <a:off x="0" y="2422591"/>
          <a:ext cx="9880491" cy="954720"/>
        </a:xfrm>
        <a:prstGeom prst="roundRect">
          <a:avLst/>
        </a:prstGeom>
        <a:solidFill>
          <a:srgbClr val="64358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rPr>
            <a:t>Child Exploitation Risk Assessment Information Form; information is assessed by MASH,  CE lead (CSC), Police Detective Superintendent (DS)  </a:t>
          </a:r>
        </a:p>
      </dsp:txBody>
      <dsp:txXfrm>
        <a:off x="46606" y="2469197"/>
        <a:ext cx="9787279" cy="861508"/>
      </dsp:txXfrm>
    </dsp:sp>
    <dsp:sp modelId="{77A60AF3-8CD6-4FD0-96BF-C222F05780A7}">
      <dsp:nvSpPr>
        <dsp:cNvPr id="0" name=""/>
        <dsp:cNvSpPr/>
      </dsp:nvSpPr>
      <dsp:spPr>
        <a:xfrm>
          <a:off x="0" y="3524191"/>
          <a:ext cx="9880491" cy="954720"/>
        </a:xfrm>
        <a:prstGeom prst="roundRect">
          <a:avLst/>
        </a:prstGeom>
        <a:solidFill>
          <a:srgbClr val="64358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rPr>
            <a:t>Jersey Child Exploitation Pathways. </a:t>
          </a:r>
        </a:p>
      </dsp:txBody>
      <dsp:txXfrm>
        <a:off x="46606" y="3570797"/>
        <a:ext cx="9787279" cy="8615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6E0947-C679-FDE1-3932-239303D9C3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4DB2A2F-2BC1-A386-C1CC-8965866DAF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E03D45-1B11-437A-A4D1-0CB127317491}" type="datetimeFigureOut">
              <a:rPr lang="en-GB" smtClean="0"/>
              <a:t>06/01/2026</a:t>
            </a:fld>
            <a:endParaRPr lang="en-GB"/>
          </a:p>
        </p:txBody>
      </p:sp>
      <p:sp>
        <p:nvSpPr>
          <p:cNvPr id="4" name="Footer Placeholder 3">
            <a:extLst>
              <a:ext uri="{FF2B5EF4-FFF2-40B4-BE49-F238E27FC236}">
                <a16:creationId xmlns:a16="http://schemas.microsoft.com/office/drawing/2014/main" id="{25848603-E2EF-F01E-4629-D264ACDC9D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8DF0B77-F386-9B13-BEFC-E7B3342A1B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504198-3B7B-4427-88BF-647CBA330035}" type="slidenum">
              <a:rPr lang="en-GB" smtClean="0"/>
              <a:t>‹#›</a:t>
            </a:fld>
            <a:endParaRPr lang="en-GB"/>
          </a:p>
        </p:txBody>
      </p:sp>
    </p:spTree>
    <p:extLst>
      <p:ext uri="{BB962C8B-B14F-4D97-AF65-F5344CB8AC3E}">
        <p14:creationId xmlns:p14="http://schemas.microsoft.com/office/powerpoint/2010/main" val="3088134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5AC2A-9D0C-E245-8202-DC7AB34D0EFB}" type="datetimeFigureOut">
              <a:rPr lang="en-US" smtClean="0"/>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AFF21-4184-984E-9956-389BBB494A6E}" type="slidenum">
              <a:rPr lang="en-US" smtClean="0"/>
              <a:t>‹#›</a:t>
            </a:fld>
            <a:endParaRPr lang="en-US"/>
          </a:p>
        </p:txBody>
      </p:sp>
    </p:spTree>
    <p:extLst>
      <p:ext uri="{BB962C8B-B14F-4D97-AF65-F5344CB8AC3E}">
        <p14:creationId xmlns:p14="http://schemas.microsoft.com/office/powerpoint/2010/main" val="378907507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a:t>
            </a:fld>
            <a:endParaRPr lang="en-US"/>
          </a:p>
        </p:txBody>
      </p:sp>
    </p:spTree>
    <p:extLst>
      <p:ext uri="{BB962C8B-B14F-4D97-AF65-F5344CB8AC3E}">
        <p14:creationId xmlns:p14="http://schemas.microsoft.com/office/powerpoint/2010/main" val="3181566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E727E-7D35-2030-B361-B9146512A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20AD0-995A-8F19-2BC8-1EAE9A4730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ED7BC-DE1C-4E91-B547-8372954D2A4D}"/>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C0C5FA6A-994C-73DD-53DE-F510D6BFA4D1}"/>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CDC0CB4D-603A-880F-6E15-C08DA9A7D7E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0BD0EE1-4B02-EEB2-7EAA-045DCB9923ED}"/>
              </a:ext>
            </a:extLst>
          </p:cNvPr>
          <p:cNvSpPr>
            <a:spLocks noGrp="1"/>
          </p:cNvSpPr>
          <p:nvPr>
            <p:ph type="sldNum" sz="quarter" idx="5"/>
          </p:nvPr>
        </p:nvSpPr>
        <p:spPr/>
        <p:txBody>
          <a:bodyPr/>
          <a:lstStyle/>
          <a:p>
            <a:fld id="{243AFF21-4184-984E-9956-389BBB494A6E}" type="slidenum">
              <a:rPr lang="en-US" smtClean="0"/>
              <a:t>10</a:t>
            </a:fld>
            <a:endParaRPr lang="en-US"/>
          </a:p>
        </p:txBody>
      </p:sp>
    </p:spTree>
    <p:extLst>
      <p:ext uri="{BB962C8B-B14F-4D97-AF65-F5344CB8AC3E}">
        <p14:creationId xmlns:p14="http://schemas.microsoft.com/office/powerpoint/2010/main" val="1189182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E92F2-2BE1-E7B1-13F9-E924C1ECB8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1C3F0B-49BB-6645-1A56-8B3F59193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62BB0-B8B7-E33D-2BC7-EAA9C290F4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Highlight this is the island plan, and further information can  be found on gov.je the previous plan had 4 outcomes, the new plan has added Enjoy a decent standard of living. </a:t>
            </a:r>
          </a:p>
          <a:p>
            <a:endParaRPr lang="en-GB" dirty="0"/>
          </a:p>
        </p:txBody>
      </p:sp>
      <p:sp>
        <p:nvSpPr>
          <p:cNvPr id="4" name="Header Placeholder 3">
            <a:extLst>
              <a:ext uri="{FF2B5EF4-FFF2-40B4-BE49-F238E27FC236}">
                <a16:creationId xmlns:a16="http://schemas.microsoft.com/office/drawing/2014/main" id="{211F580A-77CF-60CF-4911-FA3AEFB1873B}"/>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DFCFC7F0-DABB-98E8-744E-154BA500F747}"/>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0AA7C309-FAB5-7154-0B65-51D9E439BA78}"/>
              </a:ext>
            </a:extLst>
          </p:cNvPr>
          <p:cNvSpPr>
            <a:spLocks noGrp="1"/>
          </p:cNvSpPr>
          <p:nvPr>
            <p:ph type="sldNum" sz="quarter" idx="5"/>
          </p:nvPr>
        </p:nvSpPr>
        <p:spPr/>
        <p:txBody>
          <a:bodyPr/>
          <a:lstStyle/>
          <a:p>
            <a:fld id="{243AFF21-4184-984E-9956-389BBB494A6E}" type="slidenum">
              <a:rPr lang="en-US" smtClean="0"/>
              <a:t>11</a:t>
            </a:fld>
            <a:endParaRPr lang="en-US"/>
          </a:p>
        </p:txBody>
      </p:sp>
    </p:spTree>
    <p:extLst>
      <p:ext uri="{BB962C8B-B14F-4D97-AF65-F5344CB8AC3E}">
        <p14:creationId xmlns:p14="http://schemas.microsoft.com/office/powerpoint/2010/main" val="195838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35EDF-DC64-E5C7-52FC-69AB567FC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D9F9E-E60C-D7C5-A918-366E8AB4AD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2BBE97-E29F-B1F9-790F-1B3A5E803AA7}"/>
              </a:ext>
            </a:extLst>
          </p:cNvPr>
          <p:cNvSpPr>
            <a:spLocks noGrp="1"/>
          </p:cNvSpPr>
          <p:nvPr>
            <p:ph type="body" idx="1"/>
          </p:nvPr>
        </p:nvSpPr>
        <p:spPr/>
        <p:txBody>
          <a:bodyPr/>
          <a:lstStyle/>
          <a:p>
            <a:pPr eaLnBrk="1" hangingPunct="1">
              <a:spcBef>
                <a:spcPct val="0"/>
              </a:spcBef>
            </a:pPr>
            <a:r>
              <a:rPr lang="en-US" altLang="en-US" dirty="0"/>
              <a:t>There is a step up/down approach  - next slide shows the continuum of need  model </a:t>
            </a:r>
          </a:p>
          <a:p>
            <a:pPr eaLnBrk="1" hangingPunct="1">
              <a:spcBef>
                <a:spcPct val="0"/>
              </a:spcBef>
            </a:pPr>
            <a:r>
              <a:rPr lang="en-US" altLang="en-US" dirty="0"/>
              <a:t>Focus  - Pre birth to 19 years </a:t>
            </a:r>
          </a:p>
          <a:p>
            <a:endParaRPr lang="en-GB" dirty="0"/>
          </a:p>
        </p:txBody>
      </p:sp>
      <p:sp>
        <p:nvSpPr>
          <p:cNvPr id="4" name="Header Placeholder 3">
            <a:extLst>
              <a:ext uri="{FF2B5EF4-FFF2-40B4-BE49-F238E27FC236}">
                <a16:creationId xmlns:a16="http://schemas.microsoft.com/office/drawing/2014/main" id="{B1E5521A-88A7-99A9-EE60-9E0C89541982}"/>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74A9C03F-4E2F-0269-BA81-2F16D0CA65EF}"/>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11CAEAE3-5D9A-CDD4-7600-91267FEC9C51}"/>
              </a:ext>
            </a:extLst>
          </p:cNvPr>
          <p:cNvSpPr>
            <a:spLocks noGrp="1"/>
          </p:cNvSpPr>
          <p:nvPr>
            <p:ph type="sldNum" sz="quarter" idx="5"/>
          </p:nvPr>
        </p:nvSpPr>
        <p:spPr/>
        <p:txBody>
          <a:bodyPr/>
          <a:lstStyle/>
          <a:p>
            <a:fld id="{243AFF21-4184-984E-9956-389BBB494A6E}" type="slidenum">
              <a:rPr lang="en-US" smtClean="0"/>
              <a:t>12</a:t>
            </a:fld>
            <a:endParaRPr lang="en-US"/>
          </a:p>
        </p:txBody>
      </p:sp>
    </p:spTree>
    <p:extLst>
      <p:ext uri="{BB962C8B-B14F-4D97-AF65-F5344CB8AC3E}">
        <p14:creationId xmlns:p14="http://schemas.microsoft.com/office/powerpoint/2010/main" val="710982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B67A2-D563-2489-E707-6D46A2398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EE5C0-D7A0-3FC7-4B8C-CE0EC181E0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FFE0D-B4A9-9BF6-BD38-4E744628F47D}"/>
              </a:ext>
            </a:extLst>
          </p:cNvPr>
          <p:cNvSpPr>
            <a:spLocks noGrp="1"/>
          </p:cNvSpPr>
          <p:nvPr>
            <p:ph type="body" idx="1"/>
          </p:nvPr>
        </p:nvSpPr>
        <p:spPr/>
        <p:txBody>
          <a:bodyPr/>
          <a:lstStyle/>
          <a:p>
            <a:pPr eaLnBrk="1" hangingPunct="1">
              <a:spcBef>
                <a:spcPct val="0"/>
              </a:spcBef>
              <a:defRPr/>
            </a:pPr>
            <a:r>
              <a:rPr lang="en-US" altLang="en-US" dirty="0"/>
              <a:t>Children can move between the different levels </a:t>
            </a:r>
          </a:p>
          <a:p>
            <a:pPr eaLnBrk="1" hangingPunct="1">
              <a:spcBef>
                <a:spcPct val="0"/>
              </a:spcBef>
              <a:defRPr/>
            </a:pPr>
            <a:r>
              <a:rPr lang="en-US" altLang="en-US" dirty="0"/>
              <a:t>Safeguarding need  ( child protection )  – no consent required – likely or is suffering from significant harm., </a:t>
            </a:r>
          </a:p>
          <a:p>
            <a:pPr eaLnBrk="1" hangingPunct="1">
              <a:spcBef>
                <a:spcPct val="0"/>
              </a:spcBef>
              <a:defRPr/>
            </a:pPr>
            <a:r>
              <a:rPr lang="en-US" altLang="en-US" dirty="0"/>
              <a:t>Health and development need (child in need)  no consent required – complex needs and need to support for health /disability would have SW , CAMHS pediatrician </a:t>
            </a:r>
          </a:p>
          <a:p>
            <a:pPr eaLnBrk="1" hangingPunct="1">
              <a:spcBef>
                <a:spcPct val="0"/>
              </a:spcBef>
              <a:defRPr/>
            </a:pPr>
            <a:r>
              <a:rPr lang="en-US" altLang="en-US" dirty="0"/>
              <a:t>Wellbeing need ( early help)  consent required  to share </a:t>
            </a:r>
            <a:r>
              <a:rPr lang="en-GB" altLang="en-US" dirty="0"/>
              <a:t> child may need emotional support, or family support </a:t>
            </a:r>
            <a:endParaRPr lang="en-US" altLang="en-US" dirty="0"/>
          </a:p>
          <a:p>
            <a:pPr eaLnBrk="1" hangingPunct="1">
              <a:spcBef>
                <a:spcPct val="0"/>
              </a:spcBef>
              <a:defRPr/>
            </a:pPr>
            <a:r>
              <a:rPr lang="en-US" altLang="en-US" dirty="0"/>
              <a:t>Universal need  – consent required  - share information </a:t>
            </a:r>
            <a:r>
              <a:rPr lang="en-GB" dirty="0">
                <a:solidFill>
                  <a:srgbClr val="040C28"/>
                </a:solidFill>
                <a:highlight>
                  <a:srgbClr val="D3E3FD"/>
                </a:highlight>
                <a:latin typeface="Google Sans"/>
              </a:rPr>
              <a:t>shelter, food, clothing, medical care and protection from harm</a:t>
            </a:r>
            <a:r>
              <a:rPr lang="en-GB" dirty="0">
                <a:solidFill>
                  <a:srgbClr val="474747"/>
                </a:solidFill>
                <a:highlight>
                  <a:srgbClr val="FFFFFF"/>
                </a:highlight>
                <a:latin typeface="Google Sans"/>
              </a:rPr>
              <a:t>.</a:t>
            </a:r>
            <a:endParaRPr lang="en-US" altLang="en-US" dirty="0"/>
          </a:p>
          <a:p>
            <a:pPr eaLnBrk="1" hangingPunct="1">
              <a:spcBef>
                <a:spcPct val="0"/>
              </a:spcBef>
              <a:defRPr/>
            </a:pPr>
            <a:endParaRPr lang="en-US" altLang="en-US" dirty="0"/>
          </a:p>
          <a:p>
            <a:pPr eaLnBrk="1" hangingPunct="1">
              <a:spcBef>
                <a:spcPct val="0"/>
              </a:spcBef>
              <a:defRPr/>
            </a:pPr>
            <a:r>
              <a:rPr lang="en-US" altLang="en-US" dirty="0"/>
              <a:t>Right help at the right time </a:t>
            </a:r>
          </a:p>
          <a:p>
            <a:pPr eaLnBrk="1" hangingPunct="1">
              <a:spcBef>
                <a:spcPct val="0"/>
              </a:spcBef>
              <a:defRPr/>
            </a:pPr>
            <a:r>
              <a:rPr lang="en-US" altLang="en-US" dirty="0"/>
              <a:t>Knowledge is required at practitioner level, but it is useful to know the terminology and how the children may step up or down between the levels. </a:t>
            </a:r>
            <a:endParaRPr lang="en-GB" dirty="0"/>
          </a:p>
        </p:txBody>
      </p:sp>
      <p:sp>
        <p:nvSpPr>
          <p:cNvPr id="4" name="Header Placeholder 3">
            <a:extLst>
              <a:ext uri="{FF2B5EF4-FFF2-40B4-BE49-F238E27FC236}">
                <a16:creationId xmlns:a16="http://schemas.microsoft.com/office/drawing/2014/main" id="{788C0E63-EF74-B42C-88D2-02723F7B5624}"/>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76966D10-02A6-2246-704B-350C685A3C01}"/>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55B337E8-C5D1-DDFD-273C-1936F5038475}"/>
              </a:ext>
            </a:extLst>
          </p:cNvPr>
          <p:cNvSpPr>
            <a:spLocks noGrp="1"/>
          </p:cNvSpPr>
          <p:nvPr>
            <p:ph type="sldNum" sz="quarter" idx="5"/>
          </p:nvPr>
        </p:nvSpPr>
        <p:spPr/>
        <p:txBody>
          <a:bodyPr/>
          <a:lstStyle/>
          <a:p>
            <a:fld id="{243AFF21-4184-984E-9956-389BBB494A6E}" type="slidenum">
              <a:rPr lang="en-US" smtClean="0"/>
              <a:t>13</a:t>
            </a:fld>
            <a:endParaRPr lang="en-US"/>
          </a:p>
        </p:txBody>
      </p:sp>
    </p:spTree>
    <p:extLst>
      <p:ext uri="{BB962C8B-B14F-4D97-AF65-F5344CB8AC3E}">
        <p14:creationId xmlns:p14="http://schemas.microsoft.com/office/powerpoint/2010/main" val="874534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313FE-542C-0CED-D272-31534660F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91F02-AFE1-C2A9-75CC-507DEAC65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B894EB-E956-BBDA-415F-C8AFB1F787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the 8 wellbeing indicators prescribed in the Law. The wheel is a tool to help identify wellbeing needs in children and use of the language helps in the referral process, along with the continuum of need document. </a:t>
            </a:r>
          </a:p>
          <a:p>
            <a:endParaRPr lang="en-GB" dirty="0"/>
          </a:p>
        </p:txBody>
      </p:sp>
      <p:sp>
        <p:nvSpPr>
          <p:cNvPr id="4" name="Header Placeholder 3">
            <a:extLst>
              <a:ext uri="{FF2B5EF4-FFF2-40B4-BE49-F238E27FC236}">
                <a16:creationId xmlns:a16="http://schemas.microsoft.com/office/drawing/2014/main" id="{1F875EB4-54F9-CEB2-86A3-E5C4E0EE18B3}"/>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85203FA2-3DB2-8B2B-EE77-5D186966F170}"/>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5E47674D-31A9-DD5B-3EEF-751AC7FD0A3A}"/>
              </a:ext>
            </a:extLst>
          </p:cNvPr>
          <p:cNvSpPr>
            <a:spLocks noGrp="1"/>
          </p:cNvSpPr>
          <p:nvPr>
            <p:ph type="sldNum" sz="quarter" idx="5"/>
          </p:nvPr>
        </p:nvSpPr>
        <p:spPr/>
        <p:txBody>
          <a:bodyPr/>
          <a:lstStyle/>
          <a:p>
            <a:fld id="{243AFF21-4184-984E-9956-389BBB494A6E}" type="slidenum">
              <a:rPr lang="en-US" smtClean="0"/>
              <a:t>14</a:t>
            </a:fld>
            <a:endParaRPr lang="en-US"/>
          </a:p>
        </p:txBody>
      </p:sp>
    </p:spTree>
    <p:extLst>
      <p:ext uri="{BB962C8B-B14F-4D97-AF65-F5344CB8AC3E}">
        <p14:creationId xmlns:p14="http://schemas.microsoft.com/office/powerpoint/2010/main" val="277490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8A38D-0E39-CDC5-DB62-29E020155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3A10A-B5EB-55D8-6131-6930950C5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6D2E7-3C2D-85EF-F5E5-FD09C8B12DF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Activity 3 groups – put the timeline papers in the correct order that you think that these occurred – 10 mins</a:t>
            </a:r>
          </a:p>
          <a:p>
            <a:endParaRPr lang="en-GB" dirty="0"/>
          </a:p>
        </p:txBody>
      </p:sp>
      <p:sp>
        <p:nvSpPr>
          <p:cNvPr id="4" name="Header Placeholder 3">
            <a:extLst>
              <a:ext uri="{FF2B5EF4-FFF2-40B4-BE49-F238E27FC236}">
                <a16:creationId xmlns:a16="http://schemas.microsoft.com/office/drawing/2014/main" id="{77F070DD-C5B3-0C68-8E3C-C678FE2C6D29}"/>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F1E5E79C-4EBC-B49E-B52C-D8E558321FEA}"/>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1A88BEF-D53C-6649-EBAD-5DDD0686DF6F}"/>
              </a:ext>
            </a:extLst>
          </p:cNvPr>
          <p:cNvSpPr>
            <a:spLocks noGrp="1"/>
          </p:cNvSpPr>
          <p:nvPr>
            <p:ph type="sldNum" sz="quarter" idx="5"/>
          </p:nvPr>
        </p:nvSpPr>
        <p:spPr/>
        <p:txBody>
          <a:bodyPr/>
          <a:lstStyle/>
          <a:p>
            <a:fld id="{243AFF21-4184-984E-9956-389BBB494A6E}" type="slidenum">
              <a:rPr lang="en-US" smtClean="0"/>
              <a:t>15</a:t>
            </a:fld>
            <a:endParaRPr lang="en-US"/>
          </a:p>
        </p:txBody>
      </p:sp>
    </p:spTree>
    <p:extLst>
      <p:ext uri="{BB962C8B-B14F-4D97-AF65-F5344CB8AC3E}">
        <p14:creationId xmlns:p14="http://schemas.microsoft.com/office/powerpoint/2010/main" val="1122455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14956-3504-6045-DA0F-4EA22D7D5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CD921-44F8-29F2-F3E8-6B2CF31B87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633271-13B9-9AD9-81A0-5C1809FD29FC}"/>
              </a:ext>
            </a:extLst>
          </p:cNvPr>
          <p:cNvSpPr>
            <a:spLocks noGrp="1"/>
          </p:cNvSpPr>
          <p:nvPr>
            <p:ph type="body" idx="1"/>
          </p:nvPr>
        </p:nvSpPr>
        <p:spPr/>
        <p:txBody>
          <a:bodyPr/>
          <a:lstStyle/>
          <a:p>
            <a:pPr eaLnBrk="1" hangingPunct="1">
              <a:spcBef>
                <a:spcPct val="0"/>
              </a:spcBef>
            </a:pPr>
            <a:r>
              <a:rPr lang="en-US" altLang="en-US" dirty="0"/>
              <a:t>1978 refer now as indecent images not pornography </a:t>
            </a:r>
          </a:p>
          <a:p>
            <a:pPr eaLnBrk="1" hangingPunct="1">
              <a:spcBef>
                <a:spcPct val="0"/>
              </a:spcBef>
            </a:pPr>
            <a:r>
              <a:rPr lang="en-US" altLang="en-US" dirty="0"/>
              <a:t>Other changes 1973 – leaving school aged raised to 16 </a:t>
            </a:r>
          </a:p>
          <a:p>
            <a:endParaRPr lang="en-GB" dirty="0"/>
          </a:p>
        </p:txBody>
      </p:sp>
      <p:sp>
        <p:nvSpPr>
          <p:cNvPr id="4" name="Header Placeholder 3">
            <a:extLst>
              <a:ext uri="{FF2B5EF4-FFF2-40B4-BE49-F238E27FC236}">
                <a16:creationId xmlns:a16="http://schemas.microsoft.com/office/drawing/2014/main" id="{4B87566F-F69C-8411-88DF-BF410A37C72F}"/>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D52C8764-A2EE-0798-D091-CBF05EFDFED3}"/>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6855AD77-D9B0-CC3D-CD12-68BFCAA289B6}"/>
              </a:ext>
            </a:extLst>
          </p:cNvPr>
          <p:cNvSpPr>
            <a:spLocks noGrp="1"/>
          </p:cNvSpPr>
          <p:nvPr>
            <p:ph type="sldNum" sz="quarter" idx="5"/>
          </p:nvPr>
        </p:nvSpPr>
        <p:spPr/>
        <p:txBody>
          <a:bodyPr/>
          <a:lstStyle/>
          <a:p>
            <a:fld id="{243AFF21-4184-984E-9956-389BBB494A6E}" type="slidenum">
              <a:rPr lang="en-US" smtClean="0"/>
              <a:t>16</a:t>
            </a:fld>
            <a:endParaRPr lang="en-US"/>
          </a:p>
        </p:txBody>
      </p:sp>
    </p:spTree>
    <p:extLst>
      <p:ext uri="{BB962C8B-B14F-4D97-AF65-F5344CB8AC3E}">
        <p14:creationId xmlns:p14="http://schemas.microsoft.com/office/powerpoint/2010/main" val="3873229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495C9-308B-8BEF-D57B-825B7CB4C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414035-1E53-E7D9-FE10-EE1B2023B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C44E8D-9A6C-0310-8859-AB57CC01EB9B}"/>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D5E478BF-1DB5-FF45-D149-44DD3CFB8143}"/>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F64268BF-1F81-C2A4-A51D-65AC1151F10A}"/>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C15D9B9-DDE3-5419-751E-C898DB9FF46F}"/>
              </a:ext>
            </a:extLst>
          </p:cNvPr>
          <p:cNvSpPr>
            <a:spLocks noGrp="1"/>
          </p:cNvSpPr>
          <p:nvPr>
            <p:ph type="sldNum" sz="quarter" idx="5"/>
          </p:nvPr>
        </p:nvSpPr>
        <p:spPr/>
        <p:txBody>
          <a:bodyPr/>
          <a:lstStyle/>
          <a:p>
            <a:fld id="{243AFF21-4184-984E-9956-389BBB494A6E}" type="slidenum">
              <a:rPr lang="en-US" smtClean="0"/>
              <a:t>17</a:t>
            </a:fld>
            <a:endParaRPr lang="en-US"/>
          </a:p>
        </p:txBody>
      </p:sp>
    </p:spTree>
    <p:extLst>
      <p:ext uri="{BB962C8B-B14F-4D97-AF65-F5344CB8AC3E}">
        <p14:creationId xmlns:p14="http://schemas.microsoft.com/office/powerpoint/2010/main" val="1585463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8BA7D-F4AA-A574-0442-1B52595DA4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EA46F-4B48-A65C-CFD5-640DDE17F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0C772C-F5A1-050E-3F3E-067F1EC97869}"/>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5A5EC894-B393-E124-D24F-EAEBF507B591}"/>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33DF05EC-5E43-78BA-ADA3-8B2AB4163011}"/>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B338953-7328-B24A-8AD8-BA9FB9C40C05}"/>
              </a:ext>
            </a:extLst>
          </p:cNvPr>
          <p:cNvSpPr>
            <a:spLocks noGrp="1"/>
          </p:cNvSpPr>
          <p:nvPr>
            <p:ph type="sldNum" sz="quarter" idx="5"/>
          </p:nvPr>
        </p:nvSpPr>
        <p:spPr/>
        <p:txBody>
          <a:bodyPr/>
          <a:lstStyle/>
          <a:p>
            <a:fld id="{243AFF21-4184-984E-9956-389BBB494A6E}" type="slidenum">
              <a:rPr lang="en-US" smtClean="0"/>
              <a:t>18</a:t>
            </a:fld>
            <a:endParaRPr lang="en-US"/>
          </a:p>
        </p:txBody>
      </p:sp>
    </p:spTree>
    <p:extLst>
      <p:ext uri="{BB962C8B-B14F-4D97-AF65-F5344CB8AC3E}">
        <p14:creationId xmlns:p14="http://schemas.microsoft.com/office/powerpoint/2010/main" val="1969878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7B4F9-E7B4-AA59-8D2B-74EA00C28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4ADDF-B764-1D7E-4737-A21209AD2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656D5C-D6E8-B361-0DF0-79112C9D0C7F}"/>
              </a:ext>
            </a:extLst>
          </p:cNvPr>
          <p:cNvSpPr>
            <a:spLocks noGrp="1"/>
          </p:cNvSpPr>
          <p:nvPr>
            <p:ph type="body" idx="1"/>
          </p:nvPr>
        </p:nvSpPr>
        <p:spPr/>
        <p:txBody>
          <a:bodyPr/>
          <a:lstStyle/>
          <a:p>
            <a:pPr eaLnBrk="1" hangingPunct="1">
              <a:spcBef>
                <a:spcPct val="0"/>
              </a:spcBef>
            </a:pPr>
            <a:r>
              <a:rPr lang="en-US" altLang="en-US" dirty="0"/>
              <a:t>Following the death of Sara Sharif  August 2023 the UK have already changed the Children's Wellbeing and Schools Bill which now makes it illegal for children to be homeschooled if the child's situation is being investigated by social services or if the child is on a child protection plan. </a:t>
            </a:r>
          </a:p>
          <a:p>
            <a:pPr eaLnBrk="1" hangingPunct="1">
              <a:spcBef>
                <a:spcPct val="0"/>
              </a:spcBef>
            </a:pPr>
            <a:endParaRPr lang="en-US" altLang="en-US" dirty="0"/>
          </a:p>
          <a:p>
            <a:pPr eaLnBrk="1" hangingPunct="1">
              <a:spcBef>
                <a:spcPct val="0"/>
              </a:spcBef>
            </a:pPr>
            <a:r>
              <a:rPr lang="en-US" altLang="en-US" dirty="0"/>
              <a:t>Further checks are being introduced in Jersey, but there in no automatic right for a child to be homeschooled known as Elective Home Education . By Law the Minister for Education and lifelong learning (Rob Ward)  is responsible for ensuring school age children receive education through school or EHE,  CYPES has to approve this, considerations are in place before this is granted. </a:t>
            </a:r>
          </a:p>
          <a:p>
            <a:endParaRPr lang="en-GB" dirty="0"/>
          </a:p>
        </p:txBody>
      </p:sp>
      <p:sp>
        <p:nvSpPr>
          <p:cNvPr id="4" name="Header Placeholder 3">
            <a:extLst>
              <a:ext uri="{FF2B5EF4-FFF2-40B4-BE49-F238E27FC236}">
                <a16:creationId xmlns:a16="http://schemas.microsoft.com/office/drawing/2014/main" id="{74EF9A2D-A2A0-FF4A-0A84-6094DCF2DFD2}"/>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D144950D-7721-2CE0-7A64-2A769BB60697}"/>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AACF0B0C-9C93-5031-536C-AF87E8F8A5D2}"/>
              </a:ext>
            </a:extLst>
          </p:cNvPr>
          <p:cNvSpPr>
            <a:spLocks noGrp="1"/>
          </p:cNvSpPr>
          <p:nvPr>
            <p:ph type="sldNum" sz="quarter" idx="5"/>
          </p:nvPr>
        </p:nvSpPr>
        <p:spPr/>
        <p:txBody>
          <a:bodyPr/>
          <a:lstStyle/>
          <a:p>
            <a:fld id="{243AFF21-4184-984E-9956-389BBB494A6E}" type="slidenum">
              <a:rPr lang="en-US" smtClean="0"/>
              <a:t>19</a:t>
            </a:fld>
            <a:endParaRPr lang="en-US"/>
          </a:p>
        </p:txBody>
      </p:sp>
    </p:spTree>
    <p:extLst>
      <p:ext uri="{BB962C8B-B14F-4D97-AF65-F5344CB8AC3E}">
        <p14:creationId xmlns:p14="http://schemas.microsoft.com/office/powerpoint/2010/main" val="29656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a:t>
            </a:fld>
            <a:endParaRPr lang="en-US"/>
          </a:p>
        </p:txBody>
      </p:sp>
    </p:spTree>
    <p:extLst>
      <p:ext uri="{BB962C8B-B14F-4D97-AF65-F5344CB8AC3E}">
        <p14:creationId xmlns:p14="http://schemas.microsoft.com/office/powerpoint/2010/main" val="318821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EF970-145E-F586-1E01-F04E08485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687C5C-9BC1-55B0-8987-D2C0521D0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24A317-606D-A496-ABFF-E5DC66FA80D6}"/>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22D727A1-D6AA-07BC-E14C-BAFEE4270E23}"/>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5252B836-0FE1-CAFB-01B1-B5CCAF43B571}"/>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0252E224-FF16-3FEB-FF93-07A5D2BF1D7C}"/>
              </a:ext>
            </a:extLst>
          </p:cNvPr>
          <p:cNvSpPr>
            <a:spLocks noGrp="1"/>
          </p:cNvSpPr>
          <p:nvPr>
            <p:ph type="sldNum" sz="quarter" idx="5"/>
          </p:nvPr>
        </p:nvSpPr>
        <p:spPr/>
        <p:txBody>
          <a:bodyPr/>
          <a:lstStyle/>
          <a:p>
            <a:fld id="{243AFF21-4184-984E-9956-389BBB494A6E}" type="slidenum">
              <a:rPr lang="en-US" smtClean="0"/>
              <a:t>20</a:t>
            </a:fld>
            <a:endParaRPr lang="en-US"/>
          </a:p>
        </p:txBody>
      </p:sp>
    </p:spTree>
    <p:extLst>
      <p:ext uri="{BB962C8B-B14F-4D97-AF65-F5344CB8AC3E}">
        <p14:creationId xmlns:p14="http://schemas.microsoft.com/office/powerpoint/2010/main" val="55705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39AC4-0D64-F820-AFED-0633F70A7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D655C6-8A80-6617-CA4A-08EA08F033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74580-91DC-4316-67C9-132959B1433F}"/>
              </a:ext>
            </a:extLst>
          </p:cNvPr>
          <p:cNvSpPr>
            <a:spLocks noGrp="1"/>
          </p:cNvSpPr>
          <p:nvPr>
            <p:ph type="body" idx="1"/>
          </p:nvPr>
        </p:nvSpPr>
        <p:spPr/>
        <p:txBody>
          <a:bodyPr/>
          <a:lstStyle/>
          <a:p>
            <a:pPr eaLnBrk="1" hangingPunct="1">
              <a:spcBef>
                <a:spcPct val="0"/>
              </a:spcBef>
            </a:pPr>
            <a:r>
              <a:rPr lang="en-US" altLang="en-US" dirty="0"/>
              <a:t>4 categories on flip chart – what each is, </a:t>
            </a:r>
          </a:p>
          <a:p>
            <a:pPr eaLnBrk="1" hangingPunct="1">
              <a:spcBef>
                <a:spcPct val="0"/>
              </a:spcBef>
            </a:pPr>
            <a:r>
              <a:rPr lang="en-US" altLang="en-US" dirty="0"/>
              <a:t>Group work – ask group to identify common indicators of abuse in all categories </a:t>
            </a:r>
          </a:p>
          <a:p>
            <a:pPr eaLnBrk="1" hangingPunct="1">
              <a:spcBef>
                <a:spcPct val="0"/>
              </a:spcBef>
            </a:pPr>
            <a:r>
              <a:rPr lang="en-US" altLang="en-US" dirty="0"/>
              <a:t>Then consider indicators for each category in the following ages </a:t>
            </a:r>
          </a:p>
          <a:p>
            <a:pPr eaLnBrk="1" hangingPunct="1">
              <a:spcBef>
                <a:spcPct val="0"/>
              </a:spcBef>
            </a:pPr>
            <a:r>
              <a:rPr lang="en-US" altLang="en-US" dirty="0"/>
              <a:t>0-1 babies </a:t>
            </a:r>
          </a:p>
          <a:p>
            <a:pPr eaLnBrk="1" hangingPunct="1">
              <a:spcBef>
                <a:spcPct val="0"/>
              </a:spcBef>
            </a:pPr>
            <a:r>
              <a:rPr lang="en-US" altLang="en-US" dirty="0"/>
              <a:t>2-5 pre school </a:t>
            </a:r>
          </a:p>
          <a:p>
            <a:pPr eaLnBrk="1" hangingPunct="1">
              <a:spcBef>
                <a:spcPct val="0"/>
              </a:spcBef>
            </a:pPr>
            <a:r>
              <a:rPr lang="en-US" altLang="en-US" dirty="0"/>
              <a:t>6 – 12 year </a:t>
            </a:r>
          </a:p>
          <a:p>
            <a:pPr eaLnBrk="1" hangingPunct="1">
              <a:spcBef>
                <a:spcPct val="0"/>
              </a:spcBef>
            </a:pPr>
            <a:r>
              <a:rPr lang="en-US" altLang="en-US" dirty="0"/>
              <a:t>13- 18 years </a:t>
            </a:r>
          </a:p>
          <a:p>
            <a:pPr eaLnBrk="1" hangingPunct="1">
              <a:spcBef>
                <a:spcPct val="0"/>
              </a:spcBef>
            </a:pPr>
            <a:endParaRPr lang="en-US" altLang="en-US" dirty="0"/>
          </a:p>
          <a:p>
            <a:pPr eaLnBrk="1" hangingPunct="1">
              <a:spcBef>
                <a:spcPct val="0"/>
              </a:spcBef>
            </a:pPr>
            <a:r>
              <a:rPr lang="en-US" altLang="en-US" dirty="0"/>
              <a:t>Now think of a child with a disability  how would that make them more vulnerable think about sensory impairment , ESOL , ethnicity, SEND. </a:t>
            </a:r>
          </a:p>
          <a:p>
            <a:endParaRPr lang="en-GB" dirty="0"/>
          </a:p>
        </p:txBody>
      </p:sp>
      <p:sp>
        <p:nvSpPr>
          <p:cNvPr id="4" name="Header Placeholder 3">
            <a:extLst>
              <a:ext uri="{FF2B5EF4-FFF2-40B4-BE49-F238E27FC236}">
                <a16:creationId xmlns:a16="http://schemas.microsoft.com/office/drawing/2014/main" id="{9318958D-7133-3732-BA6B-79C0A9C363CB}"/>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6ED5BF79-DE65-E7B5-CF4A-6D8494027A8A}"/>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6D5E0DE5-FCEF-0622-1637-ACBFD94423D7}"/>
              </a:ext>
            </a:extLst>
          </p:cNvPr>
          <p:cNvSpPr>
            <a:spLocks noGrp="1"/>
          </p:cNvSpPr>
          <p:nvPr>
            <p:ph type="sldNum" sz="quarter" idx="5"/>
          </p:nvPr>
        </p:nvSpPr>
        <p:spPr/>
        <p:txBody>
          <a:bodyPr/>
          <a:lstStyle/>
          <a:p>
            <a:fld id="{243AFF21-4184-984E-9956-389BBB494A6E}" type="slidenum">
              <a:rPr lang="en-US" smtClean="0"/>
              <a:t>21</a:t>
            </a:fld>
            <a:endParaRPr lang="en-US"/>
          </a:p>
        </p:txBody>
      </p:sp>
    </p:spTree>
    <p:extLst>
      <p:ext uri="{BB962C8B-B14F-4D97-AF65-F5344CB8AC3E}">
        <p14:creationId xmlns:p14="http://schemas.microsoft.com/office/powerpoint/2010/main" val="366848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2B30A-796E-E8B0-70DE-2CBDB392F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2FE44-4CB7-55F2-05F1-6406BF354F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1BFF4-252E-1B5B-2B7A-071E472D4F8A}"/>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6584B0C0-23C3-B061-7A4D-DBD4AEA6D2E2}"/>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F5BAAC53-BD6F-0083-A9B5-BE482609B5FF}"/>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48573D30-C000-476F-B3DD-58D54204E452}"/>
              </a:ext>
            </a:extLst>
          </p:cNvPr>
          <p:cNvSpPr>
            <a:spLocks noGrp="1"/>
          </p:cNvSpPr>
          <p:nvPr>
            <p:ph type="sldNum" sz="quarter" idx="5"/>
          </p:nvPr>
        </p:nvSpPr>
        <p:spPr/>
        <p:txBody>
          <a:bodyPr/>
          <a:lstStyle/>
          <a:p>
            <a:fld id="{243AFF21-4184-984E-9956-389BBB494A6E}" type="slidenum">
              <a:rPr lang="en-US" smtClean="0"/>
              <a:t>22</a:t>
            </a:fld>
            <a:endParaRPr lang="en-US"/>
          </a:p>
        </p:txBody>
      </p:sp>
    </p:spTree>
    <p:extLst>
      <p:ext uri="{BB962C8B-B14F-4D97-AF65-F5344CB8AC3E}">
        <p14:creationId xmlns:p14="http://schemas.microsoft.com/office/powerpoint/2010/main" val="13043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CF791-E0A6-8D00-6ACC-DFD3F49CA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B6A90-4ED4-76ED-C06A-48405D7D1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7C8F5-0341-D0FD-9965-0B399C676EDD}"/>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AAD78969-C951-791E-7B64-9757276449C9}"/>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FDEFEC04-7D0F-6028-8B9E-7FDDC38FEACE}"/>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6C61B687-2EE4-89EE-729C-884167E70FF4}"/>
              </a:ext>
            </a:extLst>
          </p:cNvPr>
          <p:cNvSpPr>
            <a:spLocks noGrp="1"/>
          </p:cNvSpPr>
          <p:nvPr>
            <p:ph type="sldNum" sz="quarter" idx="5"/>
          </p:nvPr>
        </p:nvSpPr>
        <p:spPr/>
        <p:txBody>
          <a:bodyPr/>
          <a:lstStyle/>
          <a:p>
            <a:fld id="{243AFF21-4184-984E-9956-389BBB494A6E}" type="slidenum">
              <a:rPr lang="en-US" smtClean="0"/>
              <a:t>23</a:t>
            </a:fld>
            <a:endParaRPr lang="en-US"/>
          </a:p>
        </p:txBody>
      </p:sp>
    </p:spTree>
    <p:extLst>
      <p:ext uri="{BB962C8B-B14F-4D97-AF65-F5344CB8AC3E}">
        <p14:creationId xmlns:p14="http://schemas.microsoft.com/office/powerpoint/2010/main" val="2697379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5E26F-0363-8AB5-E3F2-8F597E9400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2E78C-9CC8-C8B6-794E-C7D3C80C9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88612-F08E-B933-D7DD-AF8124C5A49B}"/>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2CB6E001-A537-C272-4942-948C2FFC453A}"/>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F853ABB4-A34C-438F-F641-80B62196CF06}"/>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5FDF8AB-E80F-BC12-2D37-CB770D06A513}"/>
              </a:ext>
            </a:extLst>
          </p:cNvPr>
          <p:cNvSpPr>
            <a:spLocks noGrp="1"/>
          </p:cNvSpPr>
          <p:nvPr>
            <p:ph type="sldNum" sz="quarter" idx="5"/>
          </p:nvPr>
        </p:nvSpPr>
        <p:spPr/>
        <p:txBody>
          <a:bodyPr/>
          <a:lstStyle/>
          <a:p>
            <a:fld id="{243AFF21-4184-984E-9956-389BBB494A6E}" type="slidenum">
              <a:rPr lang="en-US" smtClean="0"/>
              <a:t>24</a:t>
            </a:fld>
            <a:endParaRPr lang="en-US"/>
          </a:p>
        </p:txBody>
      </p:sp>
    </p:spTree>
    <p:extLst>
      <p:ext uri="{BB962C8B-B14F-4D97-AF65-F5344CB8AC3E}">
        <p14:creationId xmlns:p14="http://schemas.microsoft.com/office/powerpoint/2010/main" val="3078458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1D49F-8880-8226-E3A4-BC3EB3554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86FB6-C4C6-8509-EF44-ABD1A0A29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DFB9A-E94D-F1B2-B899-DAE5F64E0667}"/>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D2AA7EAA-A3EF-C228-D91A-A2BE6366F5D8}"/>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A9C55339-C25A-5234-DFBD-19197491BD73}"/>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D391A975-B484-3E77-0AD8-D0301D816648}"/>
              </a:ext>
            </a:extLst>
          </p:cNvPr>
          <p:cNvSpPr>
            <a:spLocks noGrp="1"/>
          </p:cNvSpPr>
          <p:nvPr>
            <p:ph type="sldNum" sz="quarter" idx="5"/>
          </p:nvPr>
        </p:nvSpPr>
        <p:spPr/>
        <p:txBody>
          <a:bodyPr/>
          <a:lstStyle/>
          <a:p>
            <a:fld id="{243AFF21-4184-984E-9956-389BBB494A6E}" type="slidenum">
              <a:rPr lang="en-US" smtClean="0"/>
              <a:t>25</a:t>
            </a:fld>
            <a:endParaRPr lang="en-US"/>
          </a:p>
        </p:txBody>
      </p:sp>
    </p:spTree>
    <p:extLst>
      <p:ext uri="{BB962C8B-B14F-4D97-AF65-F5344CB8AC3E}">
        <p14:creationId xmlns:p14="http://schemas.microsoft.com/office/powerpoint/2010/main" val="223393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50460-B223-AF45-3EF3-9D4AE491E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244A6A-5EA3-50CF-DBCE-1C72DECB40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548487-3475-AA50-7573-C1D3D9A4DC59}"/>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40A0322E-4DA9-D168-DECD-2FBD2EEB95A7}"/>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12D5D76E-F3B8-0FF0-2C8C-2EA2FFD59AFB}"/>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113444FB-B82E-11BE-E357-E357AC314001}"/>
              </a:ext>
            </a:extLst>
          </p:cNvPr>
          <p:cNvSpPr>
            <a:spLocks noGrp="1"/>
          </p:cNvSpPr>
          <p:nvPr>
            <p:ph type="sldNum" sz="quarter" idx="5"/>
          </p:nvPr>
        </p:nvSpPr>
        <p:spPr/>
        <p:txBody>
          <a:bodyPr/>
          <a:lstStyle/>
          <a:p>
            <a:fld id="{243AFF21-4184-984E-9956-389BBB494A6E}" type="slidenum">
              <a:rPr lang="en-US" smtClean="0"/>
              <a:t>26</a:t>
            </a:fld>
            <a:endParaRPr lang="en-US"/>
          </a:p>
        </p:txBody>
      </p:sp>
    </p:spTree>
    <p:extLst>
      <p:ext uri="{BB962C8B-B14F-4D97-AF65-F5344CB8AC3E}">
        <p14:creationId xmlns:p14="http://schemas.microsoft.com/office/powerpoint/2010/main" val="2352772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27</a:t>
            </a:fld>
            <a:endParaRPr lang="en-US"/>
          </a:p>
        </p:txBody>
      </p:sp>
    </p:spTree>
    <p:extLst>
      <p:ext uri="{BB962C8B-B14F-4D97-AF65-F5344CB8AC3E}">
        <p14:creationId xmlns:p14="http://schemas.microsoft.com/office/powerpoint/2010/main" val="7734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422E0-C79B-2962-E268-A63EB1FA2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B5EE1-3C55-E12C-8655-8E96A5244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8F3FFA-C57B-B401-7948-C6859AAB243D}"/>
              </a:ext>
            </a:extLst>
          </p:cNvPr>
          <p:cNvSpPr>
            <a:spLocks noGrp="1"/>
          </p:cNvSpPr>
          <p:nvPr>
            <p:ph type="body" idx="1"/>
          </p:nvPr>
        </p:nvSpPr>
        <p:spPr/>
        <p:txBody>
          <a:bodyPr/>
          <a:lstStyle/>
          <a:p>
            <a:r>
              <a:rPr lang="en-US" altLang="en-US" dirty="0"/>
              <a:t>Covid – has led in some cases to children lacking in </a:t>
            </a:r>
            <a:r>
              <a:rPr lang="en-US" altLang="en-US" dirty="0" err="1"/>
              <a:t>socialisation</a:t>
            </a:r>
            <a:r>
              <a:rPr lang="en-US" altLang="en-US" dirty="0"/>
              <a:t> – think how lock downs prevented mixing and the impact. Developmental delay. </a:t>
            </a:r>
          </a:p>
          <a:p>
            <a:r>
              <a:rPr lang="en-US" altLang="en-US" dirty="0"/>
              <a:t>Some cases poor parenting children not toilet trained and when started nursery were behind the expected developmental milestones. </a:t>
            </a:r>
          </a:p>
          <a:p>
            <a:r>
              <a:rPr lang="en-US" altLang="en-US" dirty="0"/>
              <a:t>You could promote Brook Traffic Light training as it highlights normal and concerning </a:t>
            </a:r>
            <a:r>
              <a:rPr lang="en-US" altLang="en-US" dirty="0" err="1"/>
              <a:t>behaviours</a:t>
            </a:r>
            <a:r>
              <a:rPr lang="en-US" altLang="en-US" dirty="0"/>
              <a:t>. </a:t>
            </a:r>
            <a:r>
              <a:rPr lang="en-GB" b="0" i="0" dirty="0">
                <a:solidFill>
                  <a:srgbClr val="1F1F1F"/>
                </a:solidFill>
                <a:effectLst/>
                <a:latin typeface="Google Sans"/>
              </a:rPr>
              <a:t>Incel is a term associated with a mostly online subculture of male heterosexual people who define themselves as unable to find a romantic or sexual partner despite desiring one, and who may blame, objectify and denigrate women and girls as a result.</a:t>
            </a:r>
            <a:endParaRPr lang="en-US" altLang="en-US" dirty="0"/>
          </a:p>
          <a:p>
            <a:endParaRPr lang="en-GB" dirty="0"/>
          </a:p>
        </p:txBody>
      </p:sp>
      <p:sp>
        <p:nvSpPr>
          <p:cNvPr id="4" name="Header Placeholder 3">
            <a:extLst>
              <a:ext uri="{FF2B5EF4-FFF2-40B4-BE49-F238E27FC236}">
                <a16:creationId xmlns:a16="http://schemas.microsoft.com/office/drawing/2014/main" id="{090A864C-27E2-2B60-3DBD-FCEE1A5E805A}"/>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AEDB8481-7DD3-D720-1ED8-5B7BD31CC778}"/>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9561F49C-FD9D-8D8B-2699-B4368425AC68}"/>
              </a:ext>
            </a:extLst>
          </p:cNvPr>
          <p:cNvSpPr>
            <a:spLocks noGrp="1"/>
          </p:cNvSpPr>
          <p:nvPr>
            <p:ph type="sldNum" sz="quarter" idx="5"/>
          </p:nvPr>
        </p:nvSpPr>
        <p:spPr/>
        <p:txBody>
          <a:bodyPr/>
          <a:lstStyle/>
          <a:p>
            <a:fld id="{243AFF21-4184-984E-9956-389BBB494A6E}" type="slidenum">
              <a:rPr lang="en-US" smtClean="0"/>
              <a:t>28</a:t>
            </a:fld>
            <a:endParaRPr lang="en-US"/>
          </a:p>
        </p:txBody>
      </p:sp>
    </p:spTree>
    <p:extLst>
      <p:ext uri="{BB962C8B-B14F-4D97-AF65-F5344CB8AC3E}">
        <p14:creationId xmlns:p14="http://schemas.microsoft.com/office/powerpoint/2010/main" val="2392035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C7B4A-41B7-0D99-6044-D47293E72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A4449-E2C8-334A-DFD3-75DE9249B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1A437-5A3C-B7AC-3201-32B4556E48CB}"/>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7EE70AB3-863F-A412-46B9-260A0B2F669B}"/>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C0DEEC03-1DE6-4D83-4630-03E815264FC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54EA2B0A-30F2-D7A8-998E-29DB1335B1DE}"/>
              </a:ext>
            </a:extLst>
          </p:cNvPr>
          <p:cNvSpPr>
            <a:spLocks noGrp="1"/>
          </p:cNvSpPr>
          <p:nvPr>
            <p:ph type="sldNum" sz="quarter" idx="5"/>
          </p:nvPr>
        </p:nvSpPr>
        <p:spPr/>
        <p:txBody>
          <a:bodyPr/>
          <a:lstStyle/>
          <a:p>
            <a:fld id="{243AFF21-4184-984E-9956-389BBB494A6E}" type="slidenum">
              <a:rPr lang="en-US" smtClean="0"/>
              <a:t>29</a:t>
            </a:fld>
            <a:endParaRPr lang="en-US"/>
          </a:p>
        </p:txBody>
      </p:sp>
    </p:spTree>
    <p:extLst>
      <p:ext uri="{BB962C8B-B14F-4D97-AF65-F5344CB8AC3E}">
        <p14:creationId xmlns:p14="http://schemas.microsoft.com/office/powerpoint/2010/main" val="423059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a:t>
            </a:fld>
            <a:endParaRPr lang="en-US"/>
          </a:p>
        </p:txBody>
      </p:sp>
    </p:spTree>
    <p:extLst>
      <p:ext uri="{BB962C8B-B14F-4D97-AF65-F5344CB8AC3E}">
        <p14:creationId xmlns:p14="http://schemas.microsoft.com/office/powerpoint/2010/main" val="1613816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E4F45-1733-3BA1-8758-83436AD2E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8FC02-1C95-084D-E730-07112282F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787C3-D0B8-6F7A-39B4-B64D47F06C2D}"/>
              </a:ext>
            </a:extLst>
          </p:cNvPr>
          <p:cNvSpPr>
            <a:spLocks noGrp="1"/>
          </p:cNvSpPr>
          <p:nvPr>
            <p:ph type="body" idx="1"/>
          </p:nvPr>
        </p:nvSpPr>
        <p:spPr/>
        <p:txBody>
          <a:bodyPr/>
          <a:lstStyle/>
          <a:p>
            <a:r>
              <a:rPr lang="en-GB" sz="1200" dirty="0"/>
              <a:t>This is Jersey’s new community safety system, there are 2 main phrases , Prevention and response.  Each phase has 3 pillars. </a:t>
            </a:r>
            <a:r>
              <a:rPr lang="en-GB" sz="1400" kern="1200" dirty="0">
                <a:solidFill>
                  <a:schemeClr val="tx1"/>
                </a:solidFill>
                <a:effectLst/>
                <a:latin typeface="+mn-lt"/>
                <a:ea typeface="+mn-ea"/>
                <a:cs typeface="+mn-cs"/>
              </a:rPr>
              <a:t>The BASC Framework is the Government of Jersey’s collaborative approach to making the island safer for everyone. It brings together services, organisations, professionals, and the community to:</a:t>
            </a:r>
          </a:p>
          <a:p>
            <a:pPr lvl="0"/>
            <a:r>
              <a:rPr lang="en-GB" sz="1400" kern="1200" dirty="0">
                <a:solidFill>
                  <a:schemeClr val="tx1"/>
                </a:solidFill>
                <a:effectLst/>
                <a:latin typeface="+mn-lt"/>
                <a:ea typeface="+mn-ea"/>
                <a:cs typeface="+mn-cs"/>
              </a:rPr>
              <a:t>Prevent and respond to safety issues before they escalate</a:t>
            </a:r>
          </a:p>
          <a:p>
            <a:pPr lvl="0"/>
            <a:r>
              <a:rPr lang="en-GB" sz="1400" kern="1200" dirty="0">
                <a:solidFill>
                  <a:schemeClr val="tx1"/>
                </a:solidFill>
                <a:effectLst/>
                <a:latin typeface="+mn-lt"/>
                <a:ea typeface="+mn-ea"/>
                <a:cs typeface="+mn-cs"/>
              </a:rPr>
              <a:t>Share knowledge and data to better understand and address community safety issues</a:t>
            </a:r>
          </a:p>
          <a:p>
            <a:pPr lvl="0"/>
            <a:r>
              <a:rPr lang="en-GB" sz="1400" kern="1200" dirty="0">
                <a:solidFill>
                  <a:schemeClr val="tx1"/>
                </a:solidFill>
                <a:effectLst/>
                <a:latin typeface="+mn-lt"/>
                <a:ea typeface="+mn-ea"/>
                <a:cs typeface="+mn-cs"/>
              </a:rPr>
              <a:t>Promote collaboration</a:t>
            </a:r>
          </a:p>
          <a:p>
            <a:pPr lvl="0"/>
            <a:r>
              <a:rPr lang="en-GB" sz="1400" kern="1200" dirty="0">
                <a:solidFill>
                  <a:schemeClr val="tx1"/>
                </a:solidFill>
                <a:effectLst/>
                <a:latin typeface="+mn-lt"/>
                <a:ea typeface="+mn-ea"/>
                <a:cs typeface="+mn-cs"/>
              </a:rPr>
              <a:t>Reduce crime and reoffending</a:t>
            </a:r>
          </a:p>
          <a:p>
            <a:pPr lvl="0"/>
            <a:r>
              <a:rPr lang="en-GB" sz="1400" kern="1200" dirty="0">
                <a:solidFill>
                  <a:schemeClr val="tx1"/>
                </a:solidFill>
                <a:effectLst/>
                <a:latin typeface="+mn-lt"/>
                <a:ea typeface="+mn-ea"/>
                <a:cs typeface="+mn-cs"/>
              </a:rPr>
              <a:t>Ensure victims, witnesses, and affected communities receive the support they need to recover and thrive</a:t>
            </a:r>
          </a:p>
          <a:p>
            <a:r>
              <a:rPr lang="en-GB" sz="1400" kern="1200" dirty="0">
                <a:solidFill>
                  <a:schemeClr val="tx1"/>
                </a:solidFill>
                <a:effectLst/>
                <a:latin typeface="+mn-lt"/>
                <a:ea typeface="+mn-ea"/>
                <a:cs typeface="+mn-cs"/>
              </a:rPr>
              <a:t> </a:t>
            </a:r>
          </a:p>
          <a:p>
            <a:pPr algn="l"/>
            <a:endParaRPr lang="en-GB" sz="1200" dirty="0"/>
          </a:p>
          <a:p>
            <a:r>
              <a:rPr lang="en-GB" sz="1200" b="1" i="0" dirty="0">
                <a:solidFill>
                  <a:srgbClr val="1D1D1B"/>
                </a:solidFill>
                <a:effectLst/>
                <a:latin typeface="proxima-nova"/>
              </a:rPr>
              <a:t>Universal prevention</a:t>
            </a:r>
            <a:br>
              <a:rPr lang="en-GB" sz="1200" b="1" i="0" dirty="0">
                <a:solidFill>
                  <a:srgbClr val="1D1D1B"/>
                </a:solidFill>
                <a:effectLst/>
                <a:latin typeface="proxima-nova"/>
              </a:rPr>
            </a:br>
            <a:r>
              <a:rPr lang="en-GB" sz="1200" dirty="0"/>
              <a:t>Focuses on preventing issues before they occur.</a:t>
            </a:r>
          </a:p>
          <a:p>
            <a:r>
              <a:rPr lang="en-GB" sz="1200" dirty="0"/>
              <a:t>Address underlying risk factors, like supporting children’s social and emotional needs to reduce future criminality</a:t>
            </a:r>
            <a:endParaRPr lang="en-GB" sz="1200" b="0" i="0" dirty="0">
              <a:solidFill>
                <a:srgbClr val="212529"/>
              </a:solidFill>
              <a:effectLst/>
              <a:latin typeface="proxima-nova"/>
            </a:endParaRPr>
          </a:p>
          <a:p>
            <a:pPr algn="l"/>
            <a:r>
              <a:rPr lang="en-GB" sz="1200" b="1" i="0" dirty="0">
                <a:solidFill>
                  <a:srgbClr val="1D1D1B"/>
                </a:solidFill>
                <a:effectLst/>
                <a:latin typeface="proxima-nova"/>
              </a:rPr>
              <a:t>Targeted intervention</a:t>
            </a:r>
          </a:p>
          <a:p>
            <a:r>
              <a:rPr lang="en-GB" sz="1200" dirty="0"/>
              <a:t>Provide support when specific risks are identified.</a:t>
            </a:r>
          </a:p>
          <a:p>
            <a:r>
              <a:rPr lang="en-GB" sz="1200" dirty="0"/>
              <a:t>Offer pre-emptive help to businesses, individuals, or families at risk of criminal behaviour.</a:t>
            </a:r>
          </a:p>
          <a:p>
            <a:pPr algn="l"/>
            <a:r>
              <a:rPr lang="en-GB" sz="1200" b="1" i="0" dirty="0">
                <a:solidFill>
                  <a:srgbClr val="1D1D1B"/>
                </a:solidFill>
                <a:effectLst/>
                <a:latin typeface="proxima-nova"/>
              </a:rPr>
              <a:t>Community development</a:t>
            </a:r>
          </a:p>
          <a:p>
            <a:r>
              <a:rPr lang="en-GB" sz="1200" dirty="0"/>
              <a:t>Strengthen communities to reduce susceptibility to crime.</a:t>
            </a:r>
          </a:p>
          <a:p>
            <a:r>
              <a:rPr lang="en-GB" sz="1200" dirty="0"/>
              <a:t>Leverage local assets (skills, resources) to build resilience and foster social innovations.</a:t>
            </a:r>
          </a:p>
          <a:p>
            <a:r>
              <a:rPr lang="en-GB" sz="1200" b="1" i="0" dirty="0">
                <a:solidFill>
                  <a:srgbClr val="1D1D1B"/>
                </a:solidFill>
                <a:effectLst/>
                <a:latin typeface="proxima-nova"/>
              </a:rPr>
              <a:t>Response</a:t>
            </a:r>
            <a:br>
              <a:rPr lang="en-GB" sz="1200" b="1" i="0" dirty="0">
                <a:solidFill>
                  <a:srgbClr val="1D1D1B"/>
                </a:solidFill>
                <a:effectLst/>
                <a:latin typeface="proxima-nova"/>
              </a:rPr>
            </a:br>
            <a:r>
              <a:rPr lang="en-GB" sz="1200" i="0" dirty="0">
                <a:solidFill>
                  <a:srgbClr val="1D1D1B"/>
                </a:solidFill>
                <a:effectLst/>
                <a:latin typeface="proxima-nova"/>
              </a:rPr>
              <a:t>a</a:t>
            </a:r>
            <a:r>
              <a:rPr lang="en-GB" sz="1200" dirty="0"/>
              <a:t>ddress crime effectively and sensitively.</a:t>
            </a:r>
          </a:p>
          <a:p>
            <a:r>
              <a:rPr lang="en-GB" sz="1200" dirty="0"/>
              <a:t>Support offenders, victims, witnesses, and the community in the aftermath.</a:t>
            </a:r>
            <a:endParaRPr lang="en-GB" sz="1200" b="1" i="0" dirty="0">
              <a:solidFill>
                <a:srgbClr val="1D1D1B"/>
              </a:solidFill>
              <a:effectLst/>
              <a:latin typeface="proxima-nova"/>
            </a:endParaRPr>
          </a:p>
          <a:p>
            <a:r>
              <a:rPr lang="en-GB" sz="1200" b="1" i="0" dirty="0">
                <a:solidFill>
                  <a:srgbClr val="1D1D1B"/>
                </a:solidFill>
                <a:effectLst/>
                <a:latin typeface="proxima-nova"/>
              </a:rPr>
              <a:t>Enforcement</a:t>
            </a:r>
            <a:br>
              <a:rPr lang="en-GB" sz="1200" b="1" i="0" dirty="0">
                <a:solidFill>
                  <a:srgbClr val="1D1D1B"/>
                </a:solidFill>
                <a:effectLst/>
                <a:latin typeface="proxima-nova"/>
              </a:rPr>
            </a:br>
            <a:r>
              <a:rPr lang="en-GB" sz="1200" dirty="0"/>
              <a:t>Investigate and prosecute crimes.</a:t>
            </a:r>
          </a:p>
          <a:p>
            <a:r>
              <a:rPr lang="en-GB" sz="1200" dirty="0"/>
              <a:t>Support victims and witnesses to reduce trauma.</a:t>
            </a:r>
            <a:endParaRPr lang="en-GB" sz="1200" b="1" i="0" dirty="0">
              <a:solidFill>
                <a:srgbClr val="1D1D1B"/>
              </a:solidFill>
              <a:effectLst/>
              <a:latin typeface="proxima-nova"/>
            </a:endParaRPr>
          </a:p>
          <a:p>
            <a:pPr algn="l"/>
            <a:r>
              <a:rPr lang="en-GB" sz="1200" b="1" i="0" dirty="0">
                <a:solidFill>
                  <a:srgbClr val="1D1D1B"/>
                </a:solidFill>
                <a:effectLst/>
                <a:latin typeface="proxima-nova"/>
              </a:rPr>
              <a:t>Justice</a:t>
            </a:r>
          </a:p>
          <a:p>
            <a:r>
              <a:rPr lang="en-GB" sz="1200" dirty="0"/>
              <a:t>Formal court proceedings from charges to sentencing.</a:t>
            </a:r>
          </a:p>
          <a:p>
            <a:r>
              <a:rPr lang="en-GB" sz="1200" dirty="0"/>
              <a:t>Focus on supporting victims and witnesses during the process.</a:t>
            </a:r>
          </a:p>
          <a:p>
            <a:pPr algn="l"/>
            <a:r>
              <a:rPr lang="en-GB" sz="1200" b="1" i="0" dirty="0">
                <a:solidFill>
                  <a:srgbClr val="1D1D1B"/>
                </a:solidFill>
                <a:effectLst/>
                <a:latin typeface="proxima-nova"/>
              </a:rPr>
              <a:t>Rehabilitation and recovery</a:t>
            </a:r>
          </a:p>
          <a:p>
            <a:r>
              <a:rPr lang="en-GB" sz="1200" dirty="0"/>
              <a:t>Help offenders reintegrate and reduce reoffending.</a:t>
            </a:r>
          </a:p>
          <a:p>
            <a:r>
              <a:rPr lang="en-GB" sz="1200" dirty="0"/>
              <a:t>Support victims and the community in healing from the harm caused.</a:t>
            </a:r>
          </a:p>
          <a:p>
            <a:endParaRPr lang="en-GB" dirty="0"/>
          </a:p>
        </p:txBody>
      </p:sp>
      <p:sp>
        <p:nvSpPr>
          <p:cNvPr id="4" name="Header Placeholder 3">
            <a:extLst>
              <a:ext uri="{FF2B5EF4-FFF2-40B4-BE49-F238E27FC236}">
                <a16:creationId xmlns:a16="http://schemas.microsoft.com/office/drawing/2014/main" id="{F6A35CEB-F2D5-38D4-92BA-EAD0D5063311}"/>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B546C8A7-97EF-E670-5C93-081AB8C5512D}"/>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5B9E0BBB-3E9A-6D32-F133-6B093AB46468}"/>
              </a:ext>
            </a:extLst>
          </p:cNvPr>
          <p:cNvSpPr>
            <a:spLocks noGrp="1"/>
          </p:cNvSpPr>
          <p:nvPr>
            <p:ph type="sldNum" sz="quarter" idx="5"/>
          </p:nvPr>
        </p:nvSpPr>
        <p:spPr/>
        <p:txBody>
          <a:bodyPr/>
          <a:lstStyle/>
          <a:p>
            <a:fld id="{243AFF21-4184-984E-9956-389BBB494A6E}" type="slidenum">
              <a:rPr lang="en-US" smtClean="0"/>
              <a:t>30</a:t>
            </a:fld>
            <a:endParaRPr lang="en-US"/>
          </a:p>
        </p:txBody>
      </p:sp>
    </p:spTree>
    <p:extLst>
      <p:ext uri="{BB962C8B-B14F-4D97-AF65-F5344CB8AC3E}">
        <p14:creationId xmlns:p14="http://schemas.microsoft.com/office/powerpoint/2010/main" val="2941599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690A6-AEF5-A45F-9012-CA4F6E156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C2511-549F-D382-B1C6-B506328E6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F0775-37F8-B0AF-6354-27B5AE56A692}"/>
              </a:ext>
            </a:extLst>
          </p:cNvPr>
          <p:cNvSpPr>
            <a:spLocks noGrp="1"/>
          </p:cNvSpPr>
          <p:nvPr>
            <p:ph type="body" idx="1"/>
          </p:nvPr>
        </p:nvSpPr>
        <p:spPr/>
        <p:txBody>
          <a:bodyPr/>
          <a:lstStyle/>
          <a:p>
            <a:pPr algn="l"/>
            <a:r>
              <a:rPr lang="en-GB" b="0" i="0" dirty="0">
                <a:solidFill>
                  <a:srgbClr val="212529"/>
                </a:solidFill>
                <a:effectLst/>
                <a:latin typeface="proxima-nova"/>
              </a:rPr>
              <a:t>It can be committed by anyone:</a:t>
            </a:r>
          </a:p>
          <a:p>
            <a:pPr marL="171450" indent="-171450" algn="l">
              <a:buFont typeface="Arial" panose="020B0604020202020204" pitchFamily="34" charset="0"/>
              <a:buChar char="•"/>
            </a:pPr>
            <a:r>
              <a:rPr lang="en-GB" b="0" i="0" dirty="0">
                <a:solidFill>
                  <a:srgbClr val="212529"/>
                </a:solidFill>
                <a:effectLst/>
                <a:latin typeface="proxima-nova"/>
              </a:rPr>
              <a:t>current or previous spouse or partner</a:t>
            </a:r>
          </a:p>
          <a:p>
            <a:pPr marL="171450" indent="-171450" algn="l">
              <a:buFont typeface="Arial" panose="020B0604020202020204" pitchFamily="34" charset="0"/>
              <a:buChar char="•"/>
            </a:pPr>
            <a:r>
              <a:rPr lang="en-GB" b="0" i="0" dirty="0">
                <a:solidFill>
                  <a:srgbClr val="212529"/>
                </a:solidFill>
                <a:effectLst/>
                <a:latin typeface="proxima-nova"/>
              </a:rPr>
              <a:t>family member</a:t>
            </a:r>
          </a:p>
          <a:p>
            <a:pPr marL="171450" indent="-171450" algn="l">
              <a:buFont typeface="Arial" panose="020B0604020202020204" pitchFamily="34" charset="0"/>
              <a:buChar char="•"/>
            </a:pPr>
            <a:r>
              <a:rPr lang="en-GB" b="0" i="0" dirty="0">
                <a:solidFill>
                  <a:srgbClr val="212529"/>
                </a:solidFill>
                <a:effectLst/>
                <a:latin typeface="proxima-nova"/>
              </a:rPr>
              <a:t>school peers</a:t>
            </a:r>
          </a:p>
          <a:p>
            <a:pPr marL="171450" indent="-171450" algn="l">
              <a:buFont typeface="Arial" panose="020B0604020202020204" pitchFamily="34" charset="0"/>
              <a:buChar char="•"/>
            </a:pPr>
            <a:r>
              <a:rPr lang="en-GB" b="0" i="0" dirty="0">
                <a:solidFill>
                  <a:srgbClr val="212529"/>
                </a:solidFill>
                <a:effectLst/>
                <a:latin typeface="proxima-nova"/>
              </a:rPr>
              <a:t>work colleague</a:t>
            </a:r>
          </a:p>
          <a:p>
            <a:pPr marL="171450" indent="-171450" algn="l">
              <a:buFont typeface="Arial" panose="020B0604020202020204" pitchFamily="34" charset="0"/>
              <a:buChar char="•"/>
            </a:pPr>
            <a:r>
              <a:rPr lang="en-GB" b="0" i="0" dirty="0">
                <a:solidFill>
                  <a:srgbClr val="212529"/>
                </a:solidFill>
                <a:effectLst/>
                <a:latin typeface="proxima-nova"/>
              </a:rPr>
              <a:t>Friends</a:t>
            </a:r>
          </a:p>
          <a:p>
            <a:pPr marL="171450" indent="-171450" algn="l">
              <a:buFont typeface="Arial" panose="020B0604020202020204" pitchFamily="34" charset="0"/>
              <a:buChar char="•"/>
            </a:pPr>
            <a:r>
              <a:rPr lang="en-GB" b="0" i="0" dirty="0">
                <a:solidFill>
                  <a:srgbClr val="212529"/>
                </a:solidFill>
                <a:effectLst/>
                <a:latin typeface="proxima-nova"/>
              </a:rPr>
              <a:t>unknown person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212529"/>
              </a:solidFill>
              <a:effectLst/>
              <a:latin typeface="proxima-nov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proxima-nova"/>
              </a:rPr>
              <a:t>Nb. this initiative does not negate/ignore the fact that males can be victims of violence and domestic abuse as well as females.</a:t>
            </a:r>
            <a:br>
              <a:rPr lang="en-GB" b="0" i="0" dirty="0">
                <a:solidFill>
                  <a:srgbClr val="212529"/>
                </a:solidFill>
                <a:effectLst/>
                <a:latin typeface="proxima-nova"/>
              </a:rPr>
            </a:br>
            <a:endParaRPr lang="en-GB" b="0" i="0" dirty="0">
              <a:solidFill>
                <a:srgbClr val="212529"/>
              </a:solidFill>
              <a:effectLst/>
              <a:latin typeface="proxima-nova"/>
            </a:endParaRPr>
          </a:p>
          <a:p>
            <a:pPr algn="l">
              <a:buFont typeface="Arial" panose="020B0604020202020204" pitchFamily="34" charset="0"/>
              <a:buChar char="•"/>
            </a:pPr>
            <a:endParaRPr lang="en-GB" b="0" i="0" dirty="0">
              <a:solidFill>
                <a:srgbClr val="212529"/>
              </a:solidFill>
              <a:effectLst/>
              <a:latin typeface="proxima-nova"/>
            </a:endParaRPr>
          </a:p>
          <a:p>
            <a:endParaRPr lang="en-GB" dirty="0"/>
          </a:p>
        </p:txBody>
      </p:sp>
      <p:sp>
        <p:nvSpPr>
          <p:cNvPr id="4" name="Header Placeholder 3">
            <a:extLst>
              <a:ext uri="{FF2B5EF4-FFF2-40B4-BE49-F238E27FC236}">
                <a16:creationId xmlns:a16="http://schemas.microsoft.com/office/drawing/2014/main" id="{59C24CD5-9B88-CA1C-678D-379579C4AD0D}"/>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1BEE213A-3786-69D8-64D8-DDCABBEEA094}"/>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A13E7720-99AD-9990-EFD2-7DC242D81EF3}"/>
              </a:ext>
            </a:extLst>
          </p:cNvPr>
          <p:cNvSpPr>
            <a:spLocks noGrp="1"/>
          </p:cNvSpPr>
          <p:nvPr>
            <p:ph type="sldNum" sz="quarter" idx="5"/>
          </p:nvPr>
        </p:nvSpPr>
        <p:spPr/>
        <p:txBody>
          <a:bodyPr/>
          <a:lstStyle/>
          <a:p>
            <a:fld id="{243AFF21-4184-984E-9956-389BBB494A6E}" type="slidenum">
              <a:rPr lang="en-US" smtClean="0"/>
              <a:t>31</a:t>
            </a:fld>
            <a:endParaRPr lang="en-US"/>
          </a:p>
        </p:txBody>
      </p:sp>
    </p:spTree>
    <p:extLst>
      <p:ext uri="{BB962C8B-B14F-4D97-AF65-F5344CB8AC3E}">
        <p14:creationId xmlns:p14="http://schemas.microsoft.com/office/powerpoint/2010/main" val="3132358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May 2025, new Child Exploitation Guidance and Chapters published to address the growing concerns around the exploitation of children and young and people in Jersey.</a:t>
            </a:r>
          </a:p>
          <a:p>
            <a:r>
              <a:rPr lang="en-GB" dirty="0"/>
              <a:t>The screening tool is completed by the person referring to the children and family hub – usually a practitioner, it is then assessed using the risk assessment tool,  by the hub and the professionals required and then a decision will be made about where the child will be in the pathway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32</a:t>
            </a:fld>
            <a:endParaRPr lang="en-US"/>
          </a:p>
        </p:txBody>
      </p:sp>
    </p:spTree>
    <p:extLst>
      <p:ext uri="{BB962C8B-B14F-4D97-AF65-F5344CB8AC3E}">
        <p14:creationId xmlns:p14="http://schemas.microsoft.com/office/powerpoint/2010/main" val="2045908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They may not understand what is happening to them – Disability, cognitive, it’s the “norm” </a:t>
            </a:r>
          </a:p>
          <a:p>
            <a:pPr eaLnBrk="1" hangingPunct="1">
              <a:spcBef>
                <a:spcPct val="0"/>
              </a:spcBef>
            </a:pPr>
            <a:r>
              <a:rPr lang="en-US" altLang="en-US" dirty="0"/>
              <a:t>Guilt and blame </a:t>
            </a:r>
          </a:p>
          <a:p>
            <a:pPr eaLnBrk="1" hangingPunct="1">
              <a:spcBef>
                <a:spcPct val="0"/>
              </a:spcBef>
            </a:pPr>
            <a:r>
              <a:rPr lang="en-US" altLang="en-US" dirty="0"/>
              <a:t>Ashamed embarrassed </a:t>
            </a:r>
          </a:p>
          <a:p>
            <a:pPr eaLnBrk="1" hangingPunct="1">
              <a:spcBef>
                <a:spcPct val="0"/>
              </a:spcBef>
            </a:pPr>
            <a:r>
              <a:rPr lang="en-US" altLang="en-US" dirty="0"/>
              <a:t>People won't believe them </a:t>
            </a:r>
          </a:p>
          <a:p>
            <a:pPr eaLnBrk="1" hangingPunct="1">
              <a:spcBef>
                <a:spcPct val="0"/>
              </a:spcBef>
            </a:pPr>
            <a:r>
              <a:rPr lang="en-US" altLang="en-US" dirty="0"/>
              <a:t>May not be able to communicate verbally – you would need to watch for signs of behavioral changes </a:t>
            </a:r>
          </a:p>
          <a:p>
            <a:pPr eaLnBrk="1" hangingPunct="1">
              <a:spcBef>
                <a:spcPct val="0"/>
              </a:spcBef>
            </a:pPr>
            <a:r>
              <a:rPr lang="en-US" altLang="en-US" dirty="0"/>
              <a:t>Afraid of the consequences of speaking out </a:t>
            </a:r>
          </a:p>
          <a:p>
            <a:pPr eaLnBrk="1" hangingPunct="1">
              <a:spcBef>
                <a:spcPct val="0"/>
              </a:spcBef>
            </a:pPr>
            <a:r>
              <a:rPr lang="en-US" altLang="en-US" dirty="0"/>
              <a:t>Hope that the abuse will stop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33</a:t>
            </a:fld>
            <a:endParaRPr lang="en-US"/>
          </a:p>
        </p:txBody>
      </p:sp>
    </p:spTree>
    <p:extLst>
      <p:ext uri="{BB962C8B-B14F-4D97-AF65-F5344CB8AC3E}">
        <p14:creationId xmlns:p14="http://schemas.microsoft.com/office/powerpoint/2010/main" val="1961109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Activity 6 </a:t>
            </a:r>
          </a:p>
          <a:p>
            <a:pPr eaLnBrk="1" hangingPunct="1">
              <a:spcBef>
                <a:spcPct val="0"/>
              </a:spcBef>
            </a:pPr>
            <a:r>
              <a:rPr lang="en-US" altLang="en-US" dirty="0"/>
              <a:t>Children – focus on what helps them tell </a:t>
            </a:r>
          </a:p>
          <a:p>
            <a:pPr eaLnBrk="1" hangingPunct="1">
              <a:spcBef>
                <a:spcPct val="0"/>
              </a:spcBef>
            </a:pPr>
            <a:r>
              <a:rPr lang="en-US" altLang="en-US" dirty="0"/>
              <a:t>Positive relationships/good communication </a:t>
            </a:r>
          </a:p>
          <a:p>
            <a:pPr eaLnBrk="1" hangingPunct="1">
              <a:spcBef>
                <a:spcPct val="0"/>
              </a:spcBef>
            </a:pPr>
            <a:r>
              <a:rPr lang="en-US" altLang="en-US" dirty="0"/>
              <a:t>Knowing who to tell </a:t>
            </a:r>
          </a:p>
          <a:p>
            <a:pPr eaLnBrk="1" hangingPunct="1">
              <a:spcBef>
                <a:spcPct val="0"/>
              </a:spcBef>
            </a:pPr>
            <a:r>
              <a:rPr lang="en-US" altLang="en-US" dirty="0"/>
              <a:t>Knowing their rights </a:t>
            </a:r>
          </a:p>
          <a:p>
            <a:pPr eaLnBrk="1" hangingPunct="1">
              <a:spcBef>
                <a:spcPct val="0"/>
              </a:spcBef>
            </a:pPr>
            <a:r>
              <a:rPr lang="en-US" altLang="en-US" dirty="0"/>
              <a:t>Being heard</a:t>
            </a:r>
          </a:p>
          <a:p>
            <a:pPr eaLnBrk="1" hangingPunct="1">
              <a:spcBef>
                <a:spcPct val="0"/>
              </a:spcBef>
            </a:pPr>
            <a:r>
              <a:rPr lang="en-US" altLang="en-US" dirty="0"/>
              <a:t>Being believed /not judged </a:t>
            </a:r>
          </a:p>
          <a:p>
            <a:pPr eaLnBrk="1" hangingPunct="1">
              <a:spcBef>
                <a:spcPct val="0"/>
              </a:spcBef>
            </a:pPr>
            <a:r>
              <a:rPr lang="en-US" altLang="en-US" dirty="0"/>
              <a:t>Adults </a:t>
            </a:r>
          </a:p>
          <a:p>
            <a:pPr eaLnBrk="1" hangingPunct="1">
              <a:spcBef>
                <a:spcPct val="0"/>
              </a:spcBef>
            </a:pPr>
            <a:r>
              <a:rPr lang="en-US" altLang="en-US" dirty="0"/>
              <a:t>good training </a:t>
            </a:r>
          </a:p>
          <a:p>
            <a:pPr eaLnBrk="1" hangingPunct="1">
              <a:spcBef>
                <a:spcPct val="0"/>
              </a:spcBef>
            </a:pPr>
            <a:r>
              <a:rPr lang="en-US" altLang="en-US" dirty="0"/>
              <a:t>Professional curiosity </a:t>
            </a:r>
          </a:p>
          <a:p>
            <a:pPr eaLnBrk="1" hangingPunct="1">
              <a:spcBef>
                <a:spcPct val="0"/>
              </a:spcBef>
            </a:pPr>
            <a:r>
              <a:rPr lang="en-US" altLang="en-US" dirty="0"/>
              <a:t>Person centered </a:t>
            </a:r>
          </a:p>
          <a:p>
            <a:pPr eaLnBrk="1" hangingPunct="1">
              <a:spcBef>
                <a:spcPct val="0"/>
              </a:spcBef>
            </a:pPr>
            <a:r>
              <a:rPr lang="en-US" altLang="en-US" dirty="0"/>
              <a:t>Empathy/non judgmental </a:t>
            </a:r>
          </a:p>
          <a:p>
            <a:pPr eaLnBrk="1" hangingPunct="1">
              <a:spcBef>
                <a:spcPct val="0"/>
              </a:spcBef>
            </a:pPr>
            <a:r>
              <a:rPr lang="en-US" altLang="en-US" dirty="0"/>
              <a:t>Consideration of and for their needs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34</a:t>
            </a:fld>
            <a:endParaRPr lang="en-US"/>
          </a:p>
        </p:txBody>
      </p:sp>
    </p:spTree>
    <p:extLst>
      <p:ext uri="{BB962C8B-B14F-4D97-AF65-F5344CB8AC3E}">
        <p14:creationId xmlns:p14="http://schemas.microsoft.com/office/powerpoint/2010/main" val="2082322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35</a:t>
            </a:fld>
            <a:endParaRPr lang="en-US"/>
          </a:p>
        </p:txBody>
      </p:sp>
    </p:spTree>
    <p:extLst>
      <p:ext uri="{BB962C8B-B14F-4D97-AF65-F5344CB8AC3E}">
        <p14:creationId xmlns:p14="http://schemas.microsoft.com/office/powerpoint/2010/main" val="1797788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36</a:t>
            </a:fld>
            <a:endParaRPr lang="en-US"/>
          </a:p>
        </p:txBody>
      </p:sp>
    </p:spTree>
    <p:extLst>
      <p:ext uri="{BB962C8B-B14F-4D97-AF65-F5344CB8AC3E}">
        <p14:creationId xmlns:p14="http://schemas.microsoft.com/office/powerpoint/2010/main" val="2499408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37</a:t>
            </a:fld>
            <a:endParaRPr lang="en-US"/>
          </a:p>
        </p:txBody>
      </p:sp>
    </p:spTree>
    <p:extLst>
      <p:ext uri="{BB962C8B-B14F-4D97-AF65-F5344CB8AC3E}">
        <p14:creationId xmlns:p14="http://schemas.microsoft.com/office/powerpoint/2010/main" val="3847261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38</a:t>
            </a:fld>
            <a:endParaRPr lang="en-US"/>
          </a:p>
        </p:txBody>
      </p:sp>
    </p:spTree>
    <p:extLst>
      <p:ext uri="{BB962C8B-B14F-4D97-AF65-F5344CB8AC3E}">
        <p14:creationId xmlns:p14="http://schemas.microsoft.com/office/powerpoint/2010/main" val="2103738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39</a:t>
            </a:fld>
            <a:endParaRPr lang="en-US"/>
          </a:p>
        </p:txBody>
      </p:sp>
    </p:spTree>
    <p:extLst>
      <p:ext uri="{BB962C8B-B14F-4D97-AF65-F5344CB8AC3E}">
        <p14:creationId xmlns:p14="http://schemas.microsoft.com/office/powerpoint/2010/main" val="3302317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a:t>
            </a:fld>
            <a:endParaRPr lang="en-US"/>
          </a:p>
        </p:txBody>
      </p:sp>
    </p:spTree>
    <p:extLst>
      <p:ext uri="{BB962C8B-B14F-4D97-AF65-F5344CB8AC3E}">
        <p14:creationId xmlns:p14="http://schemas.microsoft.com/office/powerpoint/2010/main" val="1323617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40</a:t>
            </a:fld>
            <a:endParaRPr lang="en-US"/>
          </a:p>
        </p:txBody>
      </p:sp>
    </p:spTree>
    <p:extLst>
      <p:ext uri="{BB962C8B-B14F-4D97-AF65-F5344CB8AC3E}">
        <p14:creationId xmlns:p14="http://schemas.microsoft.com/office/powerpoint/2010/main" val="2207315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41</a:t>
            </a:fld>
            <a:endParaRPr lang="en-US"/>
          </a:p>
        </p:txBody>
      </p:sp>
    </p:spTree>
    <p:extLst>
      <p:ext uri="{BB962C8B-B14F-4D97-AF65-F5344CB8AC3E}">
        <p14:creationId xmlns:p14="http://schemas.microsoft.com/office/powerpoint/2010/main" val="2280748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42</a:t>
            </a:fld>
            <a:endParaRPr lang="en-US"/>
          </a:p>
        </p:txBody>
      </p:sp>
    </p:spTree>
    <p:extLst>
      <p:ext uri="{BB962C8B-B14F-4D97-AF65-F5344CB8AC3E}">
        <p14:creationId xmlns:p14="http://schemas.microsoft.com/office/powerpoint/2010/main" val="3658090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43</a:t>
            </a:fld>
            <a:endParaRPr lang="en-US"/>
          </a:p>
        </p:txBody>
      </p:sp>
    </p:spTree>
    <p:extLst>
      <p:ext uri="{BB962C8B-B14F-4D97-AF65-F5344CB8AC3E}">
        <p14:creationId xmlns:p14="http://schemas.microsoft.com/office/powerpoint/2010/main" val="6254583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44</a:t>
            </a:fld>
            <a:endParaRPr lang="en-US"/>
          </a:p>
        </p:txBody>
      </p:sp>
    </p:spTree>
    <p:extLst>
      <p:ext uri="{BB962C8B-B14F-4D97-AF65-F5344CB8AC3E}">
        <p14:creationId xmlns:p14="http://schemas.microsoft.com/office/powerpoint/2010/main" val="3454343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5</a:t>
            </a:fld>
            <a:endParaRPr lang="en-US"/>
          </a:p>
        </p:txBody>
      </p:sp>
    </p:spTree>
    <p:extLst>
      <p:ext uri="{BB962C8B-B14F-4D97-AF65-F5344CB8AC3E}">
        <p14:creationId xmlns:p14="http://schemas.microsoft.com/office/powerpoint/2010/main" val="419880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9A82F-0649-4E1D-315F-3FA13CB74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D8260-01CE-2035-7E1F-5938C4471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F44E0-A0F0-C2F6-44DB-048CC63B5394}"/>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BEE8CBB4-CB3C-94E8-5C72-28232B909822}"/>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ACF58710-C963-B2AD-A49B-15F4E7C67A17}"/>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030EBDD-D1AE-3743-ADC3-D885A14B766D}"/>
              </a:ext>
            </a:extLst>
          </p:cNvPr>
          <p:cNvSpPr>
            <a:spLocks noGrp="1"/>
          </p:cNvSpPr>
          <p:nvPr>
            <p:ph type="sldNum" sz="quarter" idx="5"/>
          </p:nvPr>
        </p:nvSpPr>
        <p:spPr/>
        <p:txBody>
          <a:bodyPr/>
          <a:lstStyle/>
          <a:p>
            <a:fld id="{243AFF21-4184-984E-9956-389BBB494A6E}" type="slidenum">
              <a:rPr lang="en-US" smtClean="0"/>
              <a:t>6</a:t>
            </a:fld>
            <a:endParaRPr lang="en-US"/>
          </a:p>
        </p:txBody>
      </p:sp>
    </p:spTree>
    <p:extLst>
      <p:ext uri="{BB962C8B-B14F-4D97-AF65-F5344CB8AC3E}">
        <p14:creationId xmlns:p14="http://schemas.microsoft.com/office/powerpoint/2010/main" val="401466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46328-1740-3905-43AC-44D8DCF90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9870F9-F53C-05AF-373D-B8DE6760A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E05BD7-7223-D476-871F-046A6AEEF719}"/>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803ACBDC-80FD-5151-A5A7-56739D38B4DF}"/>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2EE5E680-9F2E-ADE8-D340-5BAB6257561B}"/>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1B06FA65-F573-08E8-56DE-A46A1E11EE72}"/>
              </a:ext>
            </a:extLst>
          </p:cNvPr>
          <p:cNvSpPr>
            <a:spLocks noGrp="1"/>
          </p:cNvSpPr>
          <p:nvPr>
            <p:ph type="sldNum" sz="quarter" idx="5"/>
          </p:nvPr>
        </p:nvSpPr>
        <p:spPr/>
        <p:txBody>
          <a:bodyPr/>
          <a:lstStyle/>
          <a:p>
            <a:fld id="{243AFF21-4184-984E-9956-389BBB494A6E}" type="slidenum">
              <a:rPr lang="en-US" smtClean="0"/>
              <a:t>7</a:t>
            </a:fld>
            <a:endParaRPr lang="en-US"/>
          </a:p>
        </p:txBody>
      </p:sp>
    </p:spTree>
    <p:extLst>
      <p:ext uri="{BB962C8B-B14F-4D97-AF65-F5344CB8AC3E}">
        <p14:creationId xmlns:p14="http://schemas.microsoft.com/office/powerpoint/2010/main" val="226859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C0D35-8587-5C88-D0E8-C9453086D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5D244-19A1-B8F1-40D2-99DBE869FE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9C6802-8E4F-3DA5-BFA8-874B27F5501B}"/>
              </a:ext>
            </a:extLst>
          </p:cNvPr>
          <p:cNvSpPr>
            <a:spLocks noGrp="1"/>
          </p:cNvSpPr>
          <p:nvPr>
            <p:ph type="body" idx="1"/>
          </p:nvPr>
        </p:nvSpPr>
        <p:spPr/>
        <p:txBody>
          <a:bodyPr/>
          <a:lstStyle/>
          <a:p>
            <a:r>
              <a:rPr lang="en-US" altLang="en-US" dirty="0"/>
              <a:t>Activity 2 DEFINE what is meant by safeguarding , split into groups encourage discussion  5 mins  - </a:t>
            </a:r>
          </a:p>
          <a:p>
            <a:r>
              <a:rPr lang="en-US" altLang="en-US" dirty="0"/>
              <a:t>protection from abuse/neglect/harm , </a:t>
            </a:r>
          </a:p>
          <a:p>
            <a:r>
              <a:rPr lang="en-US" altLang="en-US" dirty="0"/>
              <a:t>help reach full protentional </a:t>
            </a:r>
          </a:p>
          <a:p>
            <a:endParaRPr lang="en-US" altLang="en-US" dirty="0"/>
          </a:p>
          <a:p>
            <a:r>
              <a:rPr lang="en-US" altLang="en-US" dirty="0"/>
              <a:t>The aim of the activity is to understand the meaning of safeguarding </a:t>
            </a:r>
          </a:p>
          <a:p>
            <a:r>
              <a:rPr lang="en-US" altLang="en-US" dirty="0"/>
              <a:t>Expand – who is responsible  - everyone  - duty of care </a:t>
            </a:r>
          </a:p>
          <a:p>
            <a:endParaRPr lang="en-GB" dirty="0"/>
          </a:p>
        </p:txBody>
      </p:sp>
      <p:sp>
        <p:nvSpPr>
          <p:cNvPr id="4" name="Header Placeholder 3">
            <a:extLst>
              <a:ext uri="{FF2B5EF4-FFF2-40B4-BE49-F238E27FC236}">
                <a16:creationId xmlns:a16="http://schemas.microsoft.com/office/drawing/2014/main" id="{1B2389CE-7C94-90B8-1235-F817D5986E5D}"/>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A525506F-57E2-5535-ADCA-49A930F89E48}"/>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4259CB1B-AD9F-EDEE-56F2-7441BD33473D}"/>
              </a:ext>
            </a:extLst>
          </p:cNvPr>
          <p:cNvSpPr>
            <a:spLocks noGrp="1"/>
          </p:cNvSpPr>
          <p:nvPr>
            <p:ph type="sldNum" sz="quarter" idx="5"/>
          </p:nvPr>
        </p:nvSpPr>
        <p:spPr/>
        <p:txBody>
          <a:bodyPr/>
          <a:lstStyle/>
          <a:p>
            <a:fld id="{243AFF21-4184-984E-9956-389BBB494A6E}" type="slidenum">
              <a:rPr lang="en-US" smtClean="0"/>
              <a:t>8</a:t>
            </a:fld>
            <a:endParaRPr lang="en-US"/>
          </a:p>
        </p:txBody>
      </p:sp>
    </p:spTree>
    <p:extLst>
      <p:ext uri="{BB962C8B-B14F-4D97-AF65-F5344CB8AC3E}">
        <p14:creationId xmlns:p14="http://schemas.microsoft.com/office/powerpoint/2010/main" val="2786078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F74B3-B7E8-C8A1-C2AB-7C4161386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0A4BF-252E-107B-97EA-86D00EFEC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3E0272-98A0-1AA2-A422-3B053EE549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is safeguarding definition </a:t>
            </a:r>
          </a:p>
          <a:p>
            <a:endParaRPr lang="en-GB" dirty="0"/>
          </a:p>
        </p:txBody>
      </p:sp>
      <p:sp>
        <p:nvSpPr>
          <p:cNvPr id="4" name="Header Placeholder 3">
            <a:extLst>
              <a:ext uri="{FF2B5EF4-FFF2-40B4-BE49-F238E27FC236}">
                <a16:creationId xmlns:a16="http://schemas.microsoft.com/office/drawing/2014/main" id="{69A3AF3F-FBD8-F372-26A0-E77C59EBEDDE}"/>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0BE75D15-7380-4E2F-0792-33047713EB19}"/>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6A96245-4ED4-42DB-A7CF-655B39C01B35}"/>
              </a:ext>
            </a:extLst>
          </p:cNvPr>
          <p:cNvSpPr>
            <a:spLocks noGrp="1"/>
          </p:cNvSpPr>
          <p:nvPr>
            <p:ph type="sldNum" sz="quarter" idx="5"/>
          </p:nvPr>
        </p:nvSpPr>
        <p:spPr/>
        <p:txBody>
          <a:bodyPr/>
          <a:lstStyle/>
          <a:p>
            <a:fld id="{243AFF21-4184-984E-9956-389BBB494A6E}" type="slidenum">
              <a:rPr lang="en-US" smtClean="0"/>
              <a:t>9</a:t>
            </a:fld>
            <a:endParaRPr lang="en-US"/>
          </a:p>
        </p:txBody>
      </p:sp>
    </p:spTree>
    <p:extLst>
      <p:ext uri="{BB962C8B-B14F-4D97-AF65-F5344CB8AC3E}">
        <p14:creationId xmlns:p14="http://schemas.microsoft.com/office/powerpoint/2010/main" val="381824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5611" y="2574101"/>
            <a:ext cx="6529653" cy="1925278"/>
          </a:xfrm>
        </p:spPr>
        <p:txBody>
          <a:bodyPr anchor="t">
            <a:normAutofit/>
          </a:bodyPr>
          <a:lstStyle>
            <a:lvl1pPr algn="l">
              <a:lnSpc>
                <a:spcPts val="5060"/>
              </a:lnSpc>
              <a:defRPr sz="4800" b="0" spc="-120" baseline="0">
                <a:solidFill>
                  <a:srgbClr val="64358C"/>
                </a:solidFill>
                <a:latin typeface="Constantia" panose="02030602050306030303" pitchFamily="18" charset="0"/>
              </a:defRPr>
            </a:lvl1pPr>
          </a:lstStyle>
          <a:p>
            <a:r>
              <a:rPr lang="en-US" dirty="0"/>
              <a:t>Click to add training title that goes over three lines maximum</a:t>
            </a:r>
          </a:p>
        </p:txBody>
      </p:sp>
      <p:sp>
        <p:nvSpPr>
          <p:cNvPr id="4" name="Text Placeholder 13">
            <a:extLst>
              <a:ext uri="{FF2B5EF4-FFF2-40B4-BE49-F238E27FC236}">
                <a16:creationId xmlns:a16="http://schemas.microsoft.com/office/drawing/2014/main" id="{2772CCCA-26E7-DEDB-857B-BEC3C03B9717}"/>
              </a:ext>
            </a:extLst>
          </p:cNvPr>
          <p:cNvSpPr>
            <a:spLocks noGrp="1"/>
          </p:cNvSpPr>
          <p:nvPr>
            <p:ph type="body" sz="quarter" idx="11" hasCustomPrompt="1"/>
          </p:nvPr>
        </p:nvSpPr>
        <p:spPr>
          <a:xfrm>
            <a:off x="5670817" y="480610"/>
            <a:ext cx="2507284" cy="254000"/>
          </a:xfrm>
        </p:spPr>
        <p:txBody>
          <a:bodyPr>
            <a:noAutofit/>
          </a:bodyPr>
          <a:lstStyle>
            <a:lvl1pPr marL="0" indent="0" algn="l">
              <a:buNone/>
              <a:defRPr sz="1200" spc="20" baseline="0">
                <a:solidFill>
                  <a:srgbClr val="64358C">
                    <a:alpha val="69814"/>
                  </a:srgbClr>
                </a:solidFill>
              </a:defRPr>
            </a:lvl1pPr>
          </a:lstStyle>
          <a:p>
            <a:pPr lvl="0"/>
            <a:fld id="{01FFF693-433F-2B46-A61E-7D8C0626200D}" type="datetime2">
              <a:rPr lang="en-GB" smtClean="0"/>
              <a:t>Wednesday, 15 October 2025</a:t>
            </a:fld>
            <a:endParaRPr lang="en-US" dirty="0"/>
          </a:p>
        </p:txBody>
      </p:sp>
      <p:sp>
        <p:nvSpPr>
          <p:cNvPr id="5" name="Subtitle 2">
            <a:extLst>
              <a:ext uri="{FF2B5EF4-FFF2-40B4-BE49-F238E27FC236}">
                <a16:creationId xmlns:a16="http://schemas.microsoft.com/office/drawing/2014/main" id="{1DAC6081-F5F6-E893-1C85-1C127A68CEDE}"/>
              </a:ext>
            </a:extLst>
          </p:cNvPr>
          <p:cNvSpPr>
            <a:spLocks noGrp="1"/>
          </p:cNvSpPr>
          <p:nvPr>
            <p:ph type="subTitle" idx="1" hasCustomPrompt="1"/>
          </p:nvPr>
        </p:nvSpPr>
        <p:spPr>
          <a:xfrm>
            <a:off x="4173296" y="2010452"/>
            <a:ext cx="6409508" cy="348170"/>
          </a:xfrm>
        </p:spPr>
        <p:txBody>
          <a:bodyPr>
            <a:normAutofit/>
          </a:bodyPr>
          <a:lstStyle>
            <a:lvl1pPr marL="0" indent="0" algn="l">
              <a:buNone/>
              <a:defRPr sz="2000" b="0" i="0" spc="-20" baseline="0">
                <a:solidFill>
                  <a:srgbClr val="64358C">
                    <a:alpha val="70418"/>
                  </a:srgb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training type</a:t>
            </a:r>
          </a:p>
        </p:txBody>
      </p:sp>
    </p:spTree>
    <p:extLst>
      <p:ext uri="{BB962C8B-B14F-4D97-AF65-F5344CB8AC3E}">
        <p14:creationId xmlns:p14="http://schemas.microsoft.com/office/powerpoint/2010/main" val="3340717087"/>
      </p:ext>
    </p:extLst>
  </p:cSld>
  <p:clrMapOvr>
    <a:masterClrMapping/>
  </p:clrMapOvr>
  <p:extLst>
    <p:ext uri="{DCECCB84-F9BA-43D5-87BE-67443E8EF086}">
      <p15:sldGuideLst xmlns:p15="http://schemas.microsoft.com/office/powerpoint/2012/main">
        <p15:guide id="2" pos="268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Two 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5611" y="2887932"/>
            <a:ext cx="6529653" cy="1266241"/>
          </a:xfrm>
        </p:spPr>
        <p:txBody>
          <a:bodyPr anchor="t">
            <a:normAutofit/>
          </a:bodyPr>
          <a:lstStyle>
            <a:lvl1pPr algn="l">
              <a:lnSpc>
                <a:spcPts val="5060"/>
              </a:lnSpc>
              <a:defRPr sz="4800" b="0" spc="-120" baseline="0">
                <a:solidFill>
                  <a:srgbClr val="64358C"/>
                </a:solidFill>
                <a:latin typeface="Constantia" panose="02030602050306030303" pitchFamily="18" charset="0"/>
              </a:defRPr>
            </a:lvl1pPr>
          </a:lstStyle>
          <a:p>
            <a:r>
              <a:rPr lang="en-US" dirty="0"/>
              <a:t>Click to add training title over two lines maximum</a:t>
            </a:r>
          </a:p>
        </p:txBody>
      </p:sp>
      <p:sp>
        <p:nvSpPr>
          <p:cNvPr id="4" name="Text Placeholder 13">
            <a:extLst>
              <a:ext uri="{FF2B5EF4-FFF2-40B4-BE49-F238E27FC236}">
                <a16:creationId xmlns:a16="http://schemas.microsoft.com/office/drawing/2014/main" id="{2772CCCA-26E7-DEDB-857B-BEC3C03B9717}"/>
              </a:ext>
            </a:extLst>
          </p:cNvPr>
          <p:cNvSpPr>
            <a:spLocks noGrp="1"/>
          </p:cNvSpPr>
          <p:nvPr>
            <p:ph type="body" sz="quarter" idx="11" hasCustomPrompt="1"/>
          </p:nvPr>
        </p:nvSpPr>
        <p:spPr>
          <a:xfrm>
            <a:off x="5670817" y="480610"/>
            <a:ext cx="2507284" cy="254000"/>
          </a:xfrm>
        </p:spPr>
        <p:txBody>
          <a:bodyPr>
            <a:noAutofit/>
          </a:bodyPr>
          <a:lstStyle>
            <a:lvl1pPr marL="0" indent="0" algn="l">
              <a:buNone/>
              <a:defRPr sz="1200" spc="20" baseline="0">
                <a:solidFill>
                  <a:srgbClr val="64358C">
                    <a:alpha val="69814"/>
                  </a:srgbClr>
                </a:solidFill>
              </a:defRPr>
            </a:lvl1pPr>
          </a:lstStyle>
          <a:p>
            <a:pPr lvl="0"/>
            <a:fld id="{49B31A2D-769B-2948-A7B1-5F61077BFDF7}" type="datetime2">
              <a:rPr lang="en-GB" smtClean="0"/>
              <a:t>Wednesday, 15 October 2025</a:t>
            </a:fld>
            <a:endParaRPr lang="en-US" dirty="0"/>
          </a:p>
        </p:txBody>
      </p:sp>
      <p:sp>
        <p:nvSpPr>
          <p:cNvPr id="5" name="Subtitle 2">
            <a:extLst>
              <a:ext uri="{FF2B5EF4-FFF2-40B4-BE49-F238E27FC236}">
                <a16:creationId xmlns:a16="http://schemas.microsoft.com/office/drawing/2014/main" id="{1DAC6081-F5F6-E893-1C85-1C127A68CEDE}"/>
              </a:ext>
            </a:extLst>
          </p:cNvPr>
          <p:cNvSpPr>
            <a:spLocks noGrp="1"/>
          </p:cNvSpPr>
          <p:nvPr>
            <p:ph type="subTitle" idx="1" hasCustomPrompt="1"/>
          </p:nvPr>
        </p:nvSpPr>
        <p:spPr>
          <a:xfrm>
            <a:off x="4173296" y="2338095"/>
            <a:ext cx="6409508" cy="348170"/>
          </a:xfrm>
        </p:spPr>
        <p:txBody>
          <a:bodyPr>
            <a:normAutofit/>
          </a:bodyPr>
          <a:lstStyle>
            <a:lvl1pPr marL="0" indent="0" algn="l">
              <a:buNone/>
              <a:defRPr sz="2000" b="0" i="0" spc="-20" baseline="0">
                <a:solidFill>
                  <a:srgbClr val="64358C">
                    <a:alpha val="70418"/>
                  </a:srgb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training type</a:t>
            </a:r>
          </a:p>
        </p:txBody>
      </p:sp>
    </p:spTree>
    <p:extLst>
      <p:ext uri="{BB962C8B-B14F-4D97-AF65-F5344CB8AC3E}">
        <p14:creationId xmlns:p14="http://schemas.microsoft.com/office/powerpoint/2010/main" val="999473744"/>
      </p:ext>
    </p:extLst>
  </p:cSld>
  <p:clrMapOvr>
    <a:masterClrMapping/>
  </p:clrMapOvr>
  <p:extLst>
    <p:ext uri="{DCECCB84-F9BA-43D5-87BE-67443E8EF086}">
      <p15:sldGuideLst xmlns:p15="http://schemas.microsoft.com/office/powerpoint/2012/main">
        <p15:guide id="2" pos="268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40151"/>
            <a:ext cx="10202333" cy="456745"/>
          </a:xfrm>
        </p:spPr>
        <p:txBody>
          <a:bodyPr anchor="t">
            <a:normAutofit/>
          </a:bodyPr>
          <a:lstStyle>
            <a:lvl1pPr>
              <a:defRPr sz="4000" b="0" spc="-120" baseline="0">
                <a:solidFill>
                  <a:srgbClr val="64358C"/>
                </a:solidFill>
                <a:latin typeface="Constantia" panose="02030602050306030303" pitchFamily="18" charset="0"/>
              </a:defRPr>
            </a:lvl1pPr>
          </a:lstStyle>
          <a:p>
            <a:r>
              <a:rPr lang="en-US" dirty="0"/>
              <a:t>Click to edit short content title</a:t>
            </a:r>
          </a:p>
        </p:txBody>
      </p:sp>
      <p:sp>
        <p:nvSpPr>
          <p:cNvPr id="3" name="Content Placeholder 2"/>
          <p:cNvSpPr>
            <a:spLocks noGrp="1"/>
          </p:cNvSpPr>
          <p:nvPr>
            <p:ph idx="1"/>
          </p:nvPr>
        </p:nvSpPr>
        <p:spPr>
          <a:xfrm>
            <a:off x="850474" y="1558776"/>
            <a:ext cx="10202333" cy="4381437"/>
          </a:xfrm>
        </p:spPr>
        <p:txBody>
          <a:bodyPr/>
          <a:lstStyle>
            <a:lvl1pPr>
              <a:defRPr sz="2000" spc="-30" baseline="0">
                <a:solidFill>
                  <a:schemeClr val="bg2">
                    <a:lumMod val="25000"/>
                  </a:schemeClr>
                </a:solidFill>
              </a:defRPr>
            </a:lvl1pPr>
            <a:lvl2pPr>
              <a:defRPr sz="1600">
                <a:solidFill>
                  <a:schemeClr val="bg2">
                    <a:lumMod val="25000"/>
                  </a:schemeClr>
                </a:solidFill>
              </a:defRPr>
            </a:lvl2pPr>
            <a:lvl3pPr>
              <a:defRPr sz="1800">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918152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Two 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41285"/>
            <a:ext cx="10202333" cy="1015681"/>
          </a:xfrm>
        </p:spPr>
        <p:txBody>
          <a:bodyPr anchor="t">
            <a:normAutofit/>
          </a:bodyPr>
          <a:lstStyle>
            <a:lvl1pPr>
              <a:defRPr sz="4000" b="0" spc="-120" baseline="0">
                <a:solidFill>
                  <a:srgbClr val="64358C"/>
                </a:solidFill>
                <a:latin typeface="Constantia" panose="02030602050306030303" pitchFamily="18" charset="0"/>
              </a:defRPr>
            </a:lvl1pPr>
          </a:lstStyle>
          <a:p>
            <a:r>
              <a:rPr lang="en-US" dirty="0"/>
              <a:t>Click to edit long title that needs to go over two lines maximum</a:t>
            </a:r>
          </a:p>
        </p:txBody>
      </p:sp>
      <p:sp>
        <p:nvSpPr>
          <p:cNvPr id="3" name="Content Placeholder 2"/>
          <p:cNvSpPr>
            <a:spLocks noGrp="1"/>
          </p:cNvSpPr>
          <p:nvPr>
            <p:ph idx="1"/>
          </p:nvPr>
        </p:nvSpPr>
        <p:spPr>
          <a:xfrm>
            <a:off x="838200" y="2154056"/>
            <a:ext cx="10202333" cy="3786157"/>
          </a:xfrm>
        </p:spPr>
        <p:txBody>
          <a:bodyPr/>
          <a:lstStyle>
            <a:lvl1pPr>
              <a:defRPr sz="2000" spc="-30" baseline="0">
                <a:solidFill>
                  <a:schemeClr val="bg2">
                    <a:lumMod val="25000"/>
                  </a:schemeClr>
                </a:solidFill>
              </a:defRPr>
            </a:lvl1pPr>
            <a:lvl2pPr>
              <a:defRPr sz="1600">
                <a:solidFill>
                  <a:schemeClr val="bg2">
                    <a:lumMod val="25000"/>
                  </a:schemeClr>
                </a:solidFill>
              </a:defRPr>
            </a:lvl2pPr>
            <a:lvl3pPr>
              <a:defRPr sz="1800">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2025380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Two 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FCFED7-55D2-8865-BD69-AA87E478EE71}"/>
              </a:ext>
            </a:extLst>
          </p:cNvPr>
          <p:cNvSpPr>
            <a:spLocks noGrp="1"/>
          </p:cNvSpPr>
          <p:nvPr>
            <p:ph type="ctrTitle" hasCustomPrompt="1"/>
          </p:nvPr>
        </p:nvSpPr>
        <p:spPr>
          <a:xfrm>
            <a:off x="4165611" y="2698676"/>
            <a:ext cx="6529653" cy="1278044"/>
          </a:xfrm>
        </p:spPr>
        <p:txBody>
          <a:bodyPr anchor="t">
            <a:noAutofit/>
          </a:bodyPr>
          <a:lstStyle>
            <a:lvl1pPr algn="l">
              <a:lnSpc>
                <a:spcPts val="5060"/>
              </a:lnSpc>
              <a:defRPr sz="5000" b="0" spc="-120" baseline="0">
                <a:solidFill>
                  <a:srgbClr val="F2ECF9"/>
                </a:solidFill>
                <a:latin typeface="Constantia" panose="02030602050306030303" pitchFamily="18" charset="0"/>
              </a:defRPr>
            </a:lvl1pPr>
          </a:lstStyle>
          <a:p>
            <a:r>
              <a:rPr lang="en-US" dirty="0"/>
              <a:t>Click to add a divider slide title over two lines</a:t>
            </a:r>
          </a:p>
        </p:txBody>
      </p:sp>
    </p:spTree>
    <p:extLst>
      <p:ext uri="{BB962C8B-B14F-4D97-AF65-F5344CB8AC3E}">
        <p14:creationId xmlns:p14="http://schemas.microsoft.com/office/powerpoint/2010/main" val="233277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On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FCFED7-55D2-8865-BD69-AA87E478EE71}"/>
              </a:ext>
            </a:extLst>
          </p:cNvPr>
          <p:cNvSpPr>
            <a:spLocks noGrp="1"/>
          </p:cNvSpPr>
          <p:nvPr>
            <p:ph type="ctrTitle" hasCustomPrompt="1"/>
          </p:nvPr>
        </p:nvSpPr>
        <p:spPr>
          <a:xfrm>
            <a:off x="4165611" y="2938015"/>
            <a:ext cx="6972886" cy="695037"/>
          </a:xfrm>
        </p:spPr>
        <p:txBody>
          <a:bodyPr anchor="t">
            <a:noAutofit/>
          </a:bodyPr>
          <a:lstStyle>
            <a:lvl1pPr algn="l">
              <a:lnSpc>
                <a:spcPts val="5460"/>
              </a:lnSpc>
              <a:defRPr sz="5600" b="0" spc="-120" baseline="0">
                <a:solidFill>
                  <a:srgbClr val="F2ECF9"/>
                </a:solidFill>
                <a:latin typeface="Constantia" panose="02030602050306030303" pitchFamily="18" charset="0"/>
              </a:defRPr>
            </a:lvl1pPr>
          </a:lstStyle>
          <a:p>
            <a:r>
              <a:rPr lang="en-US" dirty="0"/>
              <a:t>Single line divider slide</a:t>
            </a:r>
          </a:p>
        </p:txBody>
      </p:sp>
    </p:spTree>
    <p:extLst>
      <p:ext uri="{BB962C8B-B14F-4D97-AF65-F5344CB8AC3E}">
        <p14:creationId xmlns:p14="http://schemas.microsoft.com/office/powerpoint/2010/main" val="721734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571BEC-331B-7E91-2968-25CC081DBA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E439E1A-F846-F105-0CB6-0B93468EEE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14CEFB-8013-9613-DA46-5AA942A9C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936613-6816-6245-B174-4683DDD4B5F4}" type="datetimeFigureOut">
              <a:rPr lang="en-US" smtClean="0"/>
              <a:t>1/6/2026</a:t>
            </a:fld>
            <a:endParaRPr lang="en-US"/>
          </a:p>
        </p:txBody>
      </p:sp>
      <p:sp>
        <p:nvSpPr>
          <p:cNvPr id="5" name="Footer Placeholder 4">
            <a:extLst>
              <a:ext uri="{FF2B5EF4-FFF2-40B4-BE49-F238E27FC236}">
                <a16:creationId xmlns:a16="http://schemas.microsoft.com/office/drawing/2014/main" id="{A88D6F27-E511-473D-D1DD-2507F870BE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6411AD-396F-79D9-850B-BB0FC08F77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1DC541-3707-6D4B-908B-00B530841BF3}" type="slidenum">
              <a:rPr lang="en-US" smtClean="0"/>
              <a:t>‹#›</a:t>
            </a:fld>
            <a:endParaRPr lang="en-US"/>
          </a:p>
        </p:txBody>
      </p:sp>
    </p:spTree>
    <p:extLst>
      <p:ext uri="{BB962C8B-B14F-4D97-AF65-F5344CB8AC3E}">
        <p14:creationId xmlns:p14="http://schemas.microsoft.com/office/powerpoint/2010/main" val="2088821198"/>
      </p:ext>
    </p:extLst>
  </p:cSld>
  <p:clrMap bg1="lt1" tx1="dk1" bg2="lt2" tx2="dk2" accent1="accent1" accent2="accent2" accent3="accent3" accent4="accent4" accent5="accent5" accent6="accent6" hlink="hlink" folHlink="folHlink"/>
  <p:sldLayoutIdLst>
    <p:sldLayoutId id="2147483688" r:id="rId1"/>
    <p:sldLayoutId id="2147483692" r:id="rId2"/>
    <p:sldLayoutId id="2147483690" r:id="rId3"/>
    <p:sldLayoutId id="2147483695" r:id="rId4"/>
    <p:sldLayoutId id="2147483693" r:id="rId5"/>
    <p:sldLayoutId id="214748369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learning.nspcc.org.uk/research-resources/briefings/definitions-signs-child-abuse"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hyperlink" Target="https://learning.nspcc.org.uk/research-resources/briefings/definitions-signs-child-abuse" TargetMode="Externa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hyperlink" Target="https://learning.nspcc.org.uk/research-resources/briefings/definitions-signs-child-abuse" TargetMode="Externa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hyperlink" Target="https://learning.nspcc.org.uk/research-resources/briefings/definitions-signs-child-abuse" TargetMode="External"/><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www.gov.je/SiteCollectionDocuments/Caring%20and%20support/VAWG%20Taskforce%20Report.pdf"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mailto:childrenandfamilieshub@gov.je"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https://www.gov.je/caring/childrenandfamilieshub/Pages/ChildrenAndFamiliesHubHomepage.aspx"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safeguarding.je/"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hyperlink" Target="https://www.gov.je/Caring/Children/StrategicPlanning/pages/childrensplan.aspx" TargetMode="External"/><Relationship Id="rId4" Type="http://schemas.openxmlformats.org/officeDocument/2006/relationships/hyperlink" Target="http://www.gov.je/Caring/JerseysChildrenFirst/Pages/GuidancePractitioners.aspx"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www.safeguarding.je/"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39.sv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FAC7-A76A-614B-25FE-9CAC6818A92D}"/>
              </a:ext>
            </a:extLst>
          </p:cNvPr>
          <p:cNvSpPr>
            <a:spLocks noGrp="1"/>
          </p:cNvSpPr>
          <p:nvPr>
            <p:ph type="ctrTitle"/>
          </p:nvPr>
        </p:nvSpPr>
        <p:spPr/>
        <p:txBody>
          <a:bodyPr/>
          <a:lstStyle/>
          <a:p>
            <a:r>
              <a:rPr lang="en-US" dirty="0"/>
              <a:t>Working Together to Safeguard Children </a:t>
            </a:r>
          </a:p>
        </p:txBody>
      </p:sp>
      <p:sp>
        <p:nvSpPr>
          <p:cNvPr id="3" name="Text Placeholder 2">
            <a:extLst>
              <a:ext uri="{FF2B5EF4-FFF2-40B4-BE49-F238E27FC236}">
                <a16:creationId xmlns:a16="http://schemas.microsoft.com/office/drawing/2014/main" id="{C08024AD-82FF-1D6D-CF0E-5C06AC2236FC}"/>
              </a:ext>
            </a:extLst>
          </p:cNvPr>
          <p:cNvSpPr>
            <a:spLocks noGrp="1"/>
          </p:cNvSpPr>
          <p:nvPr>
            <p:ph type="body" sz="quarter" idx="11"/>
          </p:nvPr>
        </p:nvSpPr>
        <p:spPr/>
        <p:txBody>
          <a:bodyPr/>
          <a:lstStyle/>
          <a:p>
            <a:fld id="{EC371112-E5DF-624B-B48A-F0843683A99A}" type="datetime2">
              <a:rPr lang="en-GB" spc="0" smtClean="0"/>
              <a:t>Tuesday, 06 January 2026</a:t>
            </a:fld>
            <a:endParaRPr lang="en-US" spc="0" dirty="0"/>
          </a:p>
        </p:txBody>
      </p:sp>
      <p:sp>
        <p:nvSpPr>
          <p:cNvPr id="4" name="Subtitle 3">
            <a:extLst>
              <a:ext uri="{FF2B5EF4-FFF2-40B4-BE49-F238E27FC236}">
                <a16:creationId xmlns:a16="http://schemas.microsoft.com/office/drawing/2014/main" id="{C667BC2B-EFD3-9D0D-FBFF-1D8C5FE4F2F3}"/>
              </a:ext>
            </a:extLst>
          </p:cNvPr>
          <p:cNvSpPr>
            <a:spLocks noGrp="1"/>
          </p:cNvSpPr>
          <p:nvPr>
            <p:ph type="subTitle" idx="1"/>
          </p:nvPr>
        </p:nvSpPr>
        <p:spPr/>
        <p:txBody>
          <a:bodyPr>
            <a:normAutofit lnSpcReduction="10000"/>
          </a:bodyPr>
          <a:lstStyle/>
          <a:p>
            <a:r>
              <a:rPr lang="en-US" dirty="0"/>
              <a:t>Foundation Training </a:t>
            </a:r>
          </a:p>
          <a:p>
            <a:endParaRPr lang="en-US" dirty="0"/>
          </a:p>
        </p:txBody>
      </p:sp>
    </p:spTree>
    <p:extLst>
      <p:ext uri="{BB962C8B-B14F-4D97-AF65-F5344CB8AC3E}">
        <p14:creationId xmlns:p14="http://schemas.microsoft.com/office/powerpoint/2010/main" val="123625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C0BCC-ACB8-65A7-69BF-376F9A25C4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09F75-2301-BD0D-616D-1CCC516CF83F}"/>
              </a:ext>
            </a:extLst>
          </p:cNvPr>
          <p:cNvSpPr>
            <a:spLocks noGrp="1"/>
          </p:cNvSpPr>
          <p:nvPr>
            <p:ph type="title"/>
          </p:nvPr>
        </p:nvSpPr>
        <p:spPr/>
        <p:txBody>
          <a:bodyPr/>
          <a:lstStyle/>
          <a:p>
            <a:r>
              <a:rPr lang="en-GB" dirty="0"/>
              <a:t>Safeguarding Need</a:t>
            </a:r>
          </a:p>
        </p:txBody>
      </p:sp>
      <p:sp>
        <p:nvSpPr>
          <p:cNvPr id="4" name="Rectangle 3">
            <a:extLst>
              <a:ext uri="{FF2B5EF4-FFF2-40B4-BE49-F238E27FC236}">
                <a16:creationId xmlns:a16="http://schemas.microsoft.com/office/drawing/2014/main" id="{59DE3153-9D44-C476-3C22-13C708FE0E90}"/>
              </a:ext>
            </a:extLst>
          </p:cNvPr>
          <p:cNvSpPr>
            <a:spLocks noGrp="1" noChangeArrowheads="1"/>
          </p:cNvSpPr>
          <p:nvPr>
            <p:ph idx="1"/>
          </p:nvPr>
        </p:nvSpPr>
        <p:spPr>
          <a:xfrm>
            <a:off x="838200" y="2154238"/>
            <a:ext cx="10202863" cy="3786187"/>
          </a:xfrm>
        </p:spPr>
        <p:txBody>
          <a:bodyPr vert="horz" lIns="91440" tIns="45720" rIns="91440" bIns="45720" rtlCol="0">
            <a:normAutofit/>
          </a:bodyPr>
          <a:lstStyle/>
          <a:p>
            <a:r>
              <a:rPr lang="en-US" altLang="en-US" sz="2200" dirty="0"/>
              <a:t>A </a:t>
            </a:r>
            <a:r>
              <a:rPr lang="en-US" altLang="en-US" sz="2200" b="1" dirty="0"/>
              <a:t>Safeguarding Need </a:t>
            </a:r>
            <a:r>
              <a:rPr lang="en-US" altLang="en-US" sz="2200" dirty="0"/>
              <a:t>(previously </a:t>
            </a:r>
            <a:r>
              <a:rPr lang="en-US" altLang="en-US" sz="2200" b="1" dirty="0"/>
              <a:t>Child Protection) </a:t>
            </a:r>
            <a:r>
              <a:rPr lang="en-US" altLang="en-US" sz="2200" dirty="0"/>
              <a:t>refers to the activity that is undertaken to protect </a:t>
            </a:r>
            <a:r>
              <a:rPr lang="en-US" altLang="en-US" sz="2200" b="1" dirty="0"/>
              <a:t>specific children</a:t>
            </a:r>
            <a:r>
              <a:rPr lang="en-US" altLang="en-US" sz="2200" dirty="0"/>
              <a:t> who are </a:t>
            </a:r>
            <a:r>
              <a:rPr lang="en-US" altLang="en-US" sz="2200" b="1" dirty="0"/>
              <a:t>suffering, or are likely to suffer, significant harm.</a:t>
            </a:r>
            <a:endParaRPr lang="en-US" altLang="en-US" sz="2200" dirty="0"/>
          </a:p>
          <a:p>
            <a:endParaRPr lang="en-US" altLang="en-US" sz="2200" dirty="0"/>
          </a:p>
          <a:p>
            <a:r>
              <a:rPr lang="en-US" altLang="en-US" sz="2200" dirty="0"/>
              <a:t>Effective </a:t>
            </a:r>
            <a:r>
              <a:rPr lang="en-US" altLang="en-US" sz="2200" b="1" dirty="0"/>
              <a:t>Safeguarding</a:t>
            </a:r>
            <a:r>
              <a:rPr lang="en-US" altLang="en-US" sz="2200" dirty="0"/>
              <a:t> is essential as part of wider work to promote the welfare of children. However, all agencies and individuals should aim to proactively safeguard and promote the welfare of children so that the need for action to protect children from harm is reduced.</a:t>
            </a:r>
            <a:endParaRPr lang="en-US" altLang="en-US" sz="2200" b="1" dirty="0"/>
          </a:p>
        </p:txBody>
      </p:sp>
    </p:spTree>
    <p:extLst>
      <p:ext uri="{BB962C8B-B14F-4D97-AF65-F5344CB8AC3E}">
        <p14:creationId xmlns:p14="http://schemas.microsoft.com/office/powerpoint/2010/main" val="1041753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F951A-317D-D822-78D7-50CBCC585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9CC52-F8DA-76A0-4825-D1AB2CB39C2C}"/>
              </a:ext>
            </a:extLst>
          </p:cNvPr>
          <p:cNvSpPr>
            <a:spLocks noGrp="1"/>
          </p:cNvSpPr>
          <p:nvPr>
            <p:ph type="title"/>
          </p:nvPr>
        </p:nvSpPr>
        <p:spPr/>
        <p:txBody>
          <a:bodyPr/>
          <a:lstStyle/>
          <a:p>
            <a:r>
              <a:rPr lang="en-US" dirty="0"/>
              <a:t>Jersey’s  Children First</a:t>
            </a:r>
          </a:p>
        </p:txBody>
      </p:sp>
      <p:sp>
        <p:nvSpPr>
          <p:cNvPr id="4" name="Text Placeholder 2">
            <a:extLst>
              <a:ext uri="{FF2B5EF4-FFF2-40B4-BE49-F238E27FC236}">
                <a16:creationId xmlns:a16="http://schemas.microsoft.com/office/drawing/2014/main" id="{BA71209D-1BDC-DE9A-33A5-C639B52DDE55}"/>
              </a:ext>
            </a:extLst>
          </p:cNvPr>
          <p:cNvSpPr>
            <a:spLocks noGrp="1"/>
          </p:cNvSpPr>
          <p:nvPr>
            <p:ph idx="1"/>
          </p:nvPr>
        </p:nvSpPr>
        <p:spPr>
          <a:xfrm>
            <a:off x="5775328" y="735496"/>
            <a:ext cx="6151011" cy="5841870"/>
          </a:xfrm>
        </p:spPr>
        <p:txBody>
          <a:bodyPr vert="horz" lIns="91440" tIns="45720" rIns="91440" bIns="45720" rtlCol="0">
            <a:normAutofit/>
          </a:bodyPr>
          <a:lstStyle/>
          <a:p>
            <a:pPr marL="0" indent="0">
              <a:buNone/>
            </a:pPr>
            <a:r>
              <a:rPr lang="en-GB" sz="2200" dirty="0"/>
              <a:t>Jersey’s Children First is the vehicle for delivering the 5 outcomes of The Children and Families Plan 2024–2027. It is the Government's strategic plan to align systems and agencies, ensuring all children have an equal opportunity to be safe, thrive, and reach their potential through five key outcomes:</a:t>
            </a:r>
          </a:p>
          <a:p>
            <a:r>
              <a:rPr lang="en-US" sz="2200" b="0" i="0" dirty="0">
                <a:effectLst/>
              </a:rPr>
              <a:t>Live healthy, happy lives.</a:t>
            </a:r>
          </a:p>
          <a:p>
            <a:r>
              <a:rPr lang="en-US" sz="2200" b="0" i="0" dirty="0">
                <a:effectLst/>
              </a:rPr>
              <a:t>Learn and achieve.</a:t>
            </a:r>
          </a:p>
          <a:p>
            <a:r>
              <a:rPr lang="en-US" sz="2200" b="0" i="0" dirty="0">
                <a:effectLst/>
              </a:rPr>
              <a:t>Enjoy a decent standard of living.</a:t>
            </a:r>
          </a:p>
          <a:p>
            <a:r>
              <a:rPr lang="en-US" sz="2200" b="0" i="0" dirty="0">
                <a:effectLst/>
              </a:rPr>
              <a:t>Grow up safely</a:t>
            </a:r>
            <a:r>
              <a:rPr lang="en-US" sz="2200" dirty="0"/>
              <a:t>.</a:t>
            </a:r>
          </a:p>
          <a:p>
            <a:r>
              <a:rPr lang="en-US" sz="2200" b="0" i="0" dirty="0">
                <a:effectLst/>
              </a:rPr>
              <a:t>Be included, respected and valued.</a:t>
            </a:r>
          </a:p>
          <a:p>
            <a:pPr marL="0" indent="0">
              <a:buNone/>
            </a:pPr>
            <a:r>
              <a:rPr lang="en-US" sz="2200" b="0" i="0" dirty="0">
                <a:effectLst/>
              </a:rPr>
              <a:t>It is a </a:t>
            </a:r>
            <a:r>
              <a:rPr lang="en-US" sz="2200" b="0" i="1" dirty="0">
                <a:effectLst/>
              </a:rPr>
              <a:t>mandatory requirement </a:t>
            </a:r>
            <a:r>
              <a:rPr lang="en-US" sz="2200" b="0" i="0" dirty="0">
                <a:effectLst/>
              </a:rPr>
              <a:t>that Practitioners work together effectively to meet wellbeing, health and development needs and to promote and safeguard the welfare of children and young people.</a:t>
            </a:r>
          </a:p>
          <a:p>
            <a:pPr marL="0" indent="0">
              <a:buNone/>
            </a:pPr>
            <a:endParaRPr lang="en-US" sz="1100" dirty="0"/>
          </a:p>
        </p:txBody>
      </p:sp>
      <p:pic>
        <p:nvPicPr>
          <p:cNvPr id="6" name="Picture 5" descr="Photo disabled pupil with his friends in classroom">
            <a:extLst>
              <a:ext uri="{FF2B5EF4-FFF2-40B4-BE49-F238E27FC236}">
                <a16:creationId xmlns:a16="http://schemas.microsoft.com/office/drawing/2014/main" id="{955EA9EA-4E4D-1C4D-2333-7724A2A35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6076"/>
          <a:stretch/>
        </p:blipFill>
        <p:spPr bwMode="auto">
          <a:xfrm>
            <a:off x="1564306" y="1417320"/>
            <a:ext cx="2672862" cy="402336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Photo disabled pupil with his friends in classroom">
            <a:extLst>
              <a:ext uri="{FF2B5EF4-FFF2-40B4-BE49-F238E27FC236}">
                <a16:creationId xmlns:a16="http://schemas.microsoft.com/office/drawing/2014/main" id="{D97840D7-FD5C-91F0-C9DF-E726697D4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2079"/>
          <a:stretch>
            <a:fillRect/>
          </a:stretch>
        </p:blipFill>
        <p:spPr bwMode="auto">
          <a:xfrm>
            <a:off x="838200" y="1417320"/>
            <a:ext cx="4787347" cy="4799395"/>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803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A0F46-6BCE-0B95-F579-BD8C597FE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595F5-31D9-5458-DAC8-FE2FD0D606B9}"/>
              </a:ext>
            </a:extLst>
          </p:cNvPr>
          <p:cNvSpPr>
            <a:spLocks noGrp="1"/>
          </p:cNvSpPr>
          <p:nvPr>
            <p:ph type="title"/>
          </p:nvPr>
        </p:nvSpPr>
        <p:spPr/>
        <p:txBody>
          <a:bodyPr/>
          <a:lstStyle/>
          <a:p>
            <a:r>
              <a:rPr lang="en-GB" dirty="0"/>
              <a:t>Jersey’s Children First </a:t>
            </a:r>
          </a:p>
        </p:txBody>
      </p:sp>
      <p:sp>
        <p:nvSpPr>
          <p:cNvPr id="4" name="Content Placeholder 2">
            <a:extLst>
              <a:ext uri="{FF2B5EF4-FFF2-40B4-BE49-F238E27FC236}">
                <a16:creationId xmlns:a16="http://schemas.microsoft.com/office/drawing/2014/main" id="{806B9F36-A530-3F3D-B952-D3A569BBF52D}"/>
              </a:ext>
            </a:extLst>
          </p:cNvPr>
          <p:cNvSpPr txBox="1">
            <a:spLocks noGrp="1"/>
          </p:cNvSpPr>
          <p:nvPr>
            <p:ph idx="1"/>
          </p:nvPr>
        </p:nvSpPr>
        <p:spPr>
          <a:xfrm>
            <a:off x="837670" y="1786490"/>
            <a:ext cx="10202863" cy="3786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rgbClr val="212529"/>
                </a:solidFill>
                <a:highlight>
                  <a:srgbClr val="FFFFFF"/>
                </a:highlight>
                <a:latin typeface="proxima-nova"/>
              </a:rPr>
              <a:t>Standard framework. </a:t>
            </a:r>
          </a:p>
          <a:p>
            <a:r>
              <a:rPr lang="en-GB" sz="2200" dirty="0">
                <a:solidFill>
                  <a:srgbClr val="212529"/>
                </a:solidFill>
                <a:highlight>
                  <a:srgbClr val="FFFFFF"/>
                </a:highlight>
                <a:latin typeface="proxima-nova"/>
              </a:rPr>
              <a:t>Sets out how to work together to ensure children, young people and their families can access the right help at the right time from the right services. </a:t>
            </a:r>
          </a:p>
          <a:p>
            <a:r>
              <a:rPr lang="en-GB" sz="2200" dirty="0">
                <a:solidFill>
                  <a:srgbClr val="212529"/>
                </a:solidFill>
                <a:highlight>
                  <a:srgbClr val="FFFFFF"/>
                </a:highlight>
                <a:latin typeface="proxima-nova"/>
              </a:rPr>
              <a:t>Envisions a seamless multi-agency approach so that resources, information and support move with the child as they grow and develop. </a:t>
            </a:r>
          </a:p>
          <a:p>
            <a:r>
              <a:rPr lang="en-GB" sz="2200" dirty="0">
                <a:solidFill>
                  <a:srgbClr val="212529"/>
                </a:solidFill>
                <a:highlight>
                  <a:srgbClr val="FFFFFF"/>
                </a:highlight>
                <a:latin typeface="proxima-nova"/>
              </a:rPr>
              <a:t>At its heart is a commitment to early intervention and prevention for children which is coordinated around children and families when needed.</a:t>
            </a:r>
            <a:endParaRPr lang="en-GB" sz="2200" dirty="0"/>
          </a:p>
        </p:txBody>
      </p:sp>
      <p:sp>
        <p:nvSpPr>
          <p:cNvPr id="5" name="TextBox 4">
            <a:extLst>
              <a:ext uri="{FF2B5EF4-FFF2-40B4-BE49-F238E27FC236}">
                <a16:creationId xmlns:a16="http://schemas.microsoft.com/office/drawing/2014/main" id="{72619734-AE32-1F60-741B-968B8DA0B14E}"/>
              </a:ext>
            </a:extLst>
          </p:cNvPr>
          <p:cNvSpPr txBox="1"/>
          <p:nvPr/>
        </p:nvSpPr>
        <p:spPr>
          <a:xfrm>
            <a:off x="3048000" y="5203345"/>
            <a:ext cx="6096000" cy="369332"/>
          </a:xfrm>
          <a:prstGeom prst="rect">
            <a:avLst/>
          </a:prstGeom>
          <a:noFill/>
        </p:spPr>
        <p:txBody>
          <a:bodyPr wrap="square">
            <a:spAutoFit/>
          </a:bodyPr>
          <a:lstStyle/>
          <a:p>
            <a:pPr>
              <a:defRPr/>
            </a:pPr>
            <a:r>
              <a:rPr lang="en-US" dirty="0"/>
              <a:t>Information on how to access this training is at gov.je </a:t>
            </a:r>
          </a:p>
        </p:txBody>
      </p:sp>
    </p:spTree>
    <p:extLst>
      <p:ext uri="{BB962C8B-B14F-4D97-AF65-F5344CB8AC3E}">
        <p14:creationId xmlns:p14="http://schemas.microsoft.com/office/powerpoint/2010/main" val="230470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69E08-75BF-AC68-7F46-C1DC23B63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198CA-A1B3-C881-9BCF-12820C7326CA}"/>
              </a:ext>
            </a:extLst>
          </p:cNvPr>
          <p:cNvSpPr>
            <a:spLocks noGrp="1"/>
          </p:cNvSpPr>
          <p:nvPr>
            <p:ph type="title"/>
          </p:nvPr>
        </p:nvSpPr>
        <p:spPr/>
        <p:txBody>
          <a:bodyPr/>
          <a:lstStyle/>
          <a:p>
            <a:r>
              <a:rPr lang="en-GB" dirty="0"/>
              <a:t>Jersey’s Children First </a:t>
            </a:r>
          </a:p>
        </p:txBody>
      </p:sp>
      <p:sp>
        <p:nvSpPr>
          <p:cNvPr id="4" name="Content Placeholder 2">
            <a:extLst>
              <a:ext uri="{FF2B5EF4-FFF2-40B4-BE49-F238E27FC236}">
                <a16:creationId xmlns:a16="http://schemas.microsoft.com/office/drawing/2014/main" id="{EF44A93E-D9D5-4B15-A2D0-06B5A5849361}"/>
              </a:ext>
            </a:extLst>
          </p:cNvPr>
          <p:cNvSpPr txBox="1">
            <a:spLocks noGrp="1"/>
          </p:cNvSpPr>
          <p:nvPr>
            <p:ph idx="1"/>
          </p:nvPr>
        </p:nvSpPr>
        <p:spPr>
          <a:xfrm>
            <a:off x="837670" y="1418742"/>
            <a:ext cx="10202863" cy="20102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highlight>
                  <a:srgbClr val="FFFFFF"/>
                </a:highlight>
                <a:ea typeface="Times New Roman" panose="02020603050405020304" pitchFamily="18" charset="0"/>
                <a:cs typeface="Times New Roman" panose="02020603050405020304" pitchFamily="18" charset="0"/>
              </a:rPr>
              <a:t>Informed by the</a:t>
            </a:r>
            <a:r>
              <a:rPr lang="en-GB" sz="2200" dirty="0">
                <a:highlight>
                  <a:srgbClr val="FFFFFF"/>
                </a:highlight>
                <a:ea typeface="Times New Roman" panose="02020603050405020304" pitchFamily="18" charset="0"/>
                <a:cs typeface="Arial" panose="020B0604020202020204" pitchFamily="34" charset="0"/>
              </a:rPr>
              <a:t> Children (Jersey) Law 2002 and Children and Young People (Jersey) Law 2022 Statutory Guidance, t</a:t>
            </a:r>
            <a:r>
              <a:rPr lang="en-GB" sz="2200" dirty="0">
                <a:highlight>
                  <a:srgbClr val="FFFFFF"/>
                </a:highlight>
                <a:ea typeface="Times New Roman" panose="02020603050405020304" pitchFamily="18" charset="0"/>
                <a:cs typeface="Times New Roman" panose="02020603050405020304" pitchFamily="18" charset="0"/>
              </a:rPr>
              <a:t>he Continuum of Need tool identifies four levels of vulnerability, risk and need to assist practitioners to identify the more appropriate service response for children and their families. These are: </a:t>
            </a:r>
          </a:p>
        </p:txBody>
      </p:sp>
      <p:pic>
        <p:nvPicPr>
          <p:cNvPr id="3" name="Picture 2">
            <a:extLst>
              <a:ext uri="{FF2B5EF4-FFF2-40B4-BE49-F238E27FC236}">
                <a16:creationId xmlns:a16="http://schemas.microsoft.com/office/drawing/2014/main" id="{AE0F7015-093F-E354-9282-3FE685A7F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24" y="2731674"/>
            <a:ext cx="699135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61E7A51-E919-757F-3D08-FCBA8823C9A5}"/>
              </a:ext>
            </a:extLst>
          </p:cNvPr>
          <p:cNvSpPr txBox="1">
            <a:spLocks noChangeArrowheads="1"/>
          </p:cNvSpPr>
          <p:nvPr/>
        </p:nvSpPr>
        <p:spPr bwMode="auto">
          <a:xfrm>
            <a:off x="8592724" y="2710209"/>
            <a:ext cx="251936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dirty="0"/>
          </a:p>
          <a:p>
            <a:pPr>
              <a:spcBef>
                <a:spcPct val="0"/>
              </a:spcBef>
              <a:buFontTx/>
              <a:buNone/>
            </a:pPr>
            <a:r>
              <a:rPr lang="en-GB" altLang="en-US" sz="1800" dirty="0"/>
              <a:t>       </a:t>
            </a:r>
          </a:p>
          <a:p>
            <a:pPr>
              <a:spcBef>
                <a:spcPct val="0"/>
              </a:spcBef>
              <a:buFontTx/>
              <a:buNone/>
            </a:pPr>
            <a:r>
              <a:rPr lang="en-GB" altLang="en-US" sz="1800" dirty="0"/>
              <a:t>       Child Protection</a:t>
            </a:r>
          </a:p>
          <a:p>
            <a:pPr>
              <a:spcBef>
                <a:spcPct val="0"/>
              </a:spcBef>
              <a:buFontTx/>
              <a:buNone/>
            </a:pPr>
            <a:endParaRPr lang="en-GB" altLang="en-US" sz="1800" dirty="0"/>
          </a:p>
          <a:p>
            <a:pPr>
              <a:spcBef>
                <a:spcPct val="0"/>
              </a:spcBef>
              <a:buFontTx/>
              <a:buNone/>
            </a:pPr>
            <a:r>
              <a:rPr lang="en-GB" altLang="en-US" sz="1800" dirty="0"/>
              <a:t>        </a:t>
            </a:r>
          </a:p>
          <a:p>
            <a:pPr>
              <a:spcBef>
                <a:spcPct val="0"/>
              </a:spcBef>
              <a:buFontTx/>
              <a:buNone/>
            </a:pPr>
            <a:r>
              <a:rPr lang="en-GB" altLang="en-US" sz="1800" dirty="0"/>
              <a:t>       Child in Need </a:t>
            </a:r>
          </a:p>
          <a:p>
            <a:pPr>
              <a:spcBef>
                <a:spcPct val="0"/>
              </a:spcBef>
              <a:buFontTx/>
              <a:buNone/>
            </a:pPr>
            <a:endParaRPr lang="en-GB" altLang="en-US" sz="1800" dirty="0"/>
          </a:p>
          <a:p>
            <a:pPr>
              <a:spcBef>
                <a:spcPct val="0"/>
              </a:spcBef>
              <a:buFontTx/>
              <a:buNone/>
            </a:pPr>
            <a:r>
              <a:rPr lang="en-GB" altLang="en-US" sz="1800" dirty="0"/>
              <a:t>       </a:t>
            </a:r>
          </a:p>
          <a:p>
            <a:pPr>
              <a:spcBef>
                <a:spcPct val="0"/>
              </a:spcBef>
              <a:buFontTx/>
              <a:buNone/>
            </a:pPr>
            <a:r>
              <a:rPr lang="en-GB" altLang="en-US" sz="1800" dirty="0"/>
              <a:t>        Early Help</a:t>
            </a:r>
          </a:p>
          <a:p>
            <a:pPr>
              <a:spcBef>
                <a:spcPct val="0"/>
              </a:spcBef>
              <a:buFontTx/>
              <a:buNone/>
            </a:pPr>
            <a:endParaRPr lang="en-GB" altLang="en-US" sz="1800" dirty="0"/>
          </a:p>
          <a:p>
            <a:pPr>
              <a:spcBef>
                <a:spcPct val="0"/>
              </a:spcBef>
              <a:buFontTx/>
              <a:buNone/>
            </a:pPr>
            <a:r>
              <a:rPr lang="en-GB" altLang="en-US" sz="1800" dirty="0"/>
              <a:t>       Universal Need </a:t>
            </a:r>
          </a:p>
          <a:p>
            <a:pPr>
              <a:spcBef>
                <a:spcPct val="0"/>
              </a:spcBef>
              <a:buFontTx/>
              <a:buNone/>
            </a:pPr>
            <a:endParaRPr lang="en-GB" altLang="en-US" sz="1800" dirty="0"/>
          </a:p>
          <a:p>
            <a:pPr>
              <a:spcBef>
                <a:spcPct val="0"/>
              </a:spcBef>
              <a:buFontTx/>
              <a:buNone/>
            </a:pPr>
            <a:endParaRPr lang="en-GB" altLang="en-US" sz="1800" dirty="0"/>
          </a:p>
          <a:p>
            <a:pPr>
              <a:spcBef>
                <a:spcPct val="0"/>
              </a:spcBef>
              <a:buFontTx/>
              <a:buNone/>
            </a:pPr>
            <a:endParaRPr lang="en-GB" altLang="en-US" sz="1800" dirty="0"/>
          </a:p>
          <a:p>
            <a:pPr>
              <a:spcBef>
                <a:spcPct val="0"/>
              </a:spcBef>
              <a:buFontTx/>
              <a:buNone/>
            </a:pPr>
            <a:endParaRPr lang="en-GB" altLang="en-US" sz="1800" dirty="0"/>
          </a:p>
        </p:txBody>
      </p:sp>
      <p:sp>
        <p:nvSpPr>
          <p:cNvPr id="7" name="Arrow: Left 6">
            <a:extLst>
              <a:ext uri="{FF2B5EF4-FFF2-40B4-BE49-F238E27FC236}">
                <a16:creationId xmlns:a16="http://schemas.microsoft.com/office/drawing/2014/main" id="{A1AD6D37-5FFB-1677-056A-4C96EDEF3D0C}"/>
              </a:ext>
            </a:extLst>
          </p:cNvPr>
          <p:cNvSpPr/>
          <p:nvPr/>
        </p:nvSpPr>
        <p:spPr>
          <a:xfrm>
            <a:off x="8329899" y="3429000"/>
            <a:ext cx="360362" cy="1444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Arrow: Left 8">
            <a:extLst>
              <a:ext uri="{FF2B5EF4-FFF2-40B4-BE49-F238E27FC236}">
                <a16:creationId xmlns:a16="http://schemas.microsoft.com/office/drawing/2014/main" id="{E26A0DC7-8CDB-611B-DFA8-469B82D7DE45}"/>
              </a:ext>
            </a:extLst>
          </p:cNvPr>
          <p:cNvSpPr/>
          <p:nvPr/>
        </p:nvSpPr>
        <p:spPr>
          <a:xfrm>
            <a:off x="8353980" y="4907252"/>
            <a:ext cx="360362" cy="1444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Arrow: Left 9">
            <a:extLst>
              <a:ext uri="{FF2B5EF4-FFF2-40B4-BE49-F238E27FC236}">
                <a16:creationId xmlns:a16="http://schemas.microsoft.com/office/drawing/2014/main" id="{F795A145-C096-98B7-EFA9-F947380CA67F}"/>
              </a:ext>
            </a:extLst>
          </p:cNvPr>
          <p:cNvSpPr/>
          <p:nvPr/>
        </p:nvSpPr>
        <p:spPr>
          <a:xfrm>
            <a:off x="8412543" y="5588275"/>
            <a:ext cx="360362" cy="1444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Arrow: Left 10">
            <a:extLst>
              <a:ext uri="{FF2B5EF4-FFF2-40B4-BE49-F238E27FC236}">
                <a16:creationId xmlns:a16="http://schemas.microsoft.com/office/drawing/2014/main" id="{A12C405C-A97C-B3DB-A75D-4A962497DC9B}"/>
              </a:ext>
            </a:extLst>
          </p:cNvPr>
          <p:cNvSpPr/>
          <p:nvPr/>
        </p:nvSpPr>
        <p:spPr>
          <a:xfrm>
            <a:off x="8329899" y="4168126"/>
            <a:ext cx="360362" cy="1444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800667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9C91E-7D0D-8176-DC80-A825397970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E2070-FBA4-7D7C-49A2-79D6A61127E0}"/>
              </a:ext>
            </a:extLst>
          </p:cNvPr>
          <p:cNvSpPr>
            <a:spLocks noGrp="1"/>
          </p:cNvSpPr>
          <p:nvPr>
            <p:ph type="title"/>
          </p:nvPr>
        </p:nvSpPr>
        <p:spPr>
          <a:xfrm>
            <a:off x="690731" y="2307824"/>
            <a:ext cx="4220817" cy="1015681"/>
          </a:xfrm>
        </p:spPr>
        <p:txBody>
          <a:bodyPr>
            <a:normAutofit fontScale="90000"/>
          </a:bodyPr>
          <a:lstStyle/>
          <a:p>
            <a:pPr algn="ctr"/>
            <a:r>
              <a:rPr lang="en-GB" dirty="0"/>
              <a:t>Children and Young People (Jersey) Law 2022 </a:t>
            </a:r>
          </a:p>
        </p:txBody>
      </p:sp>
      <p:pic>
        <p:nvPicPr>
          <p:cNvPr id="4" name="Picture 3">
            <a:extLst>
              <a:ext uri="{FF2B5EF4-FFF2-40B4-BE49-F238E27FC236}">
                <a16:creationId xmlns:a16="http://schemas.microsoft.com/office/drawing/2014/main" id="{A06BE477-4AB6-0E0D-5BA7-4F9ED5F68A1B}"/>
              </a:ext>
            </a:extLst>
          </p:cNvPr>
          <p:cNvPicPr>
            <a:picLocks noChangeAspect="1"/>
          </p:cNvPicPr>
          <p:nvPr/>
        </p:nvPicPr>
        <p:blipFill>
          <a:blip r:embed="rId3"/>
          <a:stretch>
            <a:fillRect/>
          </a:stretch>
        </p:blipFill>
        <p:spPr>
          <a:xfrm>
            <a:off x="5426765" y="0"/>
            <a:ext cx="6765235" cy="6957391"/>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Tree>
    <p:extLst>
      <p:ext uri="{BB962C8B-B14F-4D97-AF65-F5344CB8AC3E}">
        <p14:creationId xmlns:p14="http://schemas.microsoft.com/office/powerpoint/2010/main" val="1566777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E57F9-301B-04BB-7B93-76200F9C74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ED495-5408-A6E1-E73D-240211C53469}"/>
              </a:ext>
            </a:extLst>
          </p:cNvPr>
          <p:cNvSpPr>
            <a:spLocks noGrp="1"/>
          </p:cNvSpPr>
          <p:nvPr>
            <p:ph type="title"/>
          </p:nvPr>
        </p:nvSpPr>
        <p:spPr>
          <a:xfrm>
            <a:off x="728869" y="2154056"/>
            <a:ext cx="4797287" cy="1662570"/>
          </a:xfrm>
        </p:spPr>
        <p:txBody>
          <a:bodyPr>
            <a:normAutofit fontScale="90000"/>
          </a:bodyPr>
          <a:lstStyle/>
          <a:p>
            <a:pPr algn="ctr"/>
            <a:r>
              <a:rPr lang="en-GB"/>
              <a:t>Child Abuse: A timeline of changing beliefs, values and attitudes. </a:t>
            </a:r>
            <a:endParaRPr lang="en-GB" dirty="0"/>
          </a:p>
        </p:txBody>
      </p:sp>
      <p:pic>
        <p:nvPicPr>
          <p:cNvPr id="5" name="Picture 4" descr="walk through time2">
            <a:extLst>
              <a:ext uri="{FF2B5EF4-FFF2-40B4-BE49-F238E27FC236}">
                <a16:creationId xmlns:a16="http://schemas.microsoft.com/office/drawing/2014/main" id="{19C9FD54-A2AE-6BAD-E252-6D608BA6A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758" r="2" b="1205"/>
          <a:stretch>
            <a:fillRect/>
          </a:stretch>
        </p:blipFill>
        <p:spPr bwMode="auto">
          <a:xfrm>
            <a:off x="5724939" y="10"/>
            <a:ext cx="646553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055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4C760-4DC3-ED05-4DA2-B1A16D6F9B09}"/>
            </a:ext>
          </a:extLst>
        </p:cNvPr>
        <p:cNvGrpSpPr/>
        <p:nvPr/>
      </p:nvGrpSpPr>
      <p:grpSpPr>
        <a:xfrm>
          <a:off x="0" y="0"/>
          <a:ext cx="0" cy="0"/>
          <a:chOff x="0" y="0"/>
          <a:chExt cx="0" cy="0"/>
        </a:xfrm>
      </p:grpSpPr>
      <p:pic>
        <p:nvPicPr>
          <p:cNvPr id="4" name="Picture 1">
            <a:extLst>
              <a:ext uri="{FF2B5EF4-FFF2-40B4-BE49-F238E27FC236}">
                <a16:creationId xmlns:a16="http://schemas.microsoft.com/office/drawing/2014/main" id="{7B8240B2-B116-1DEB-29D3-D4907B0E8C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1" y="2244243"/>
            <a:ext cx="17287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C6B85113-17F3-3442-C37A-71D84DCA6D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551" y="4110177"/>
            <a:ext cx="21463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hild 1900s">
            <a:extLst>
              <a:ext uri="{FF2B5EF4-FFF2-40B4-BE49-F238E27FC236}">
                <a16:creationId xmlns:a16="http://schemas.microsoft.com/office/drawing/2014/main" id="{2070409A-6593-B6F5-7F29-1C80660318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013" y="188913"/>
            <a:ext cx="2041525" cy="191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D5D951C-CDE5-C7B8-696C-E70641212BD7}"/>
              </a:ext>
            </a:extLst>
          </p:cNvPr>
          <p:cNvSpPr txBox="1">
            <a:spLocks noChangeArrowheads="1"/>
          </p:cNvSpPr>
          <p:nvPr/>
        </p:nvSpPr>
        <p:spPr bwMode="auto">
          <a:xfrm>
            <a:off x="2941706" y="788219"/>
            <a:ext cx="80660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GB" altLang="en-US" sz="2200" dirty="0">
                <a:latin typeface="Aptos" panose="020B0004020202020204" pitchFamily="34" charset="0"/>
              </a:rPr>
              <a:t>1908 Juvenile courts introduced &amp; sexual abuse by a family member became a legal matter rather than a church matter. Registration of foster parents was introduced.</a:t>
            </a:r>
          </a:p>
        </p:txBody>
      </p:sp>
      <p:sp>
        <p:nvSpPr>
          <p:cNvPr id="8" name="TextBox 7">
            <a:extLst>
              <a:ext uri="{FF2B5EF4-FFF2-40B4-BE49-F238E27FC236}">
                <a16:creationId xmlns:a16="http://schemas.microsoft.com/office/drawing/2014/main" id="{071DD265-3EE9-A7BB-6BCD-0D666C3B4FCD}"/>
              </a:ext>
            </a:extLst>
          </p:cNvPr>
          <p:cNvSpPr txBox="1">
            <a:spLocks noChangeArrowheads="1"/>
          </p:cNvSpPr>
          <p:nvPr/>
        </p:nvSpPr>
        <p:spPr bwMode="auto">
          <a:xfrm>
            <a:off x="2941706" y="2606537"/>
            <a:ext cx="7561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GB" altLang="en-US" sz="2200" dirty="0">
                <a:latin typeface="Aptos" panose="020B0004020202020204" pitchFamily="34" charset="0"/>
              </a:rPr>
              <a:t>1978 Child “pornography” was outlawed.</a:t>
            </a:r>
          </a:p>
        </p:txBody>
      </p:sp>
      <p:sp>
        <p:nvSpPr>
          <p:cNvPr id="9" name="TextBox 8">
            <a:extLst>
              <a:ext uri="{FF2B5EF4-FFF2-40B4-BE49-F238E27FC236}">
                <a16:creationId xmlns:a16="http://schemas.microsoft.com/office/drawing/2014/main" id="{97CF6CE1-E8C7-38EA-D566-5D517800920D}"/>
              </a:ext>
            </a:extLst>
          </p:cNvPr>
          <p:cNvSpPr txBox="1">
            <a:spLocks noChangeArrowheads="1"/>
          </p:cNvSpPr>
          <p:nvPr/>
        </p:nvSpPr>
        <p:spPr bwMode="auto">
          <a:xfrm>
            <a:off x="2941706" y="3614846"/>
            <a:ext cx="756126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GB" altLang="en-US" sz="2200" dirty="0">
                <a:solidFill>
                  <a:srgbClr val="000000"/>
                </a:solidFill>
                <a:latin typeface="Aptos" panose="020B0004020202020204" pitchFamily="34" charset="0"/>
              </a:rPr>
              <a:t>1989 Children were given the right to protection from abuse and exploitation by the Children Act.  It also introduced the concept of parental responsibility.</a:t>
            </a:r>
          </a:p>
        </p:txBody>
      </p:sp>
      <p:sp>
        <p:nvSpPr>
          <p:cNvPr id="10" name="TextBox 9">
            <a:extLst>
              <a:ext uri="{FF2B5EF4-FFF2-40B4-BE49-F238E27FC236}">
                <a16:creationId xmlns:a16="http://schemas.microsoft.com/office/drawing/2014/main" id="{5CCE077B-2137-70E9-01AE-3A641F3FD79C}"/>
              </a:ext>
            </a:extLst>
          </p:cNvPr>
          <p:cNvSpPr txBox="1">
            <a:spLocks noChangeArrowheads="1"/>
          </p:cNvSpPr>
          <p:nvPr/>
        </p:nvSpPr>
        <p:spPr bwMode="auto">
          <a:xfrm>
            <a:off x="2941706" y="5054118"/>
            <a:ext cx="75612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GB" altLang="en-US" sz="2200" dirty="0">
                <a:latin typeface="Aptos" panose="020B0004020202020204" pitchFamily="34" charset="0"/>
              </a:rPr>
              <a:t>1991 UN Convention on the Rights of Child was ratified in UK.  Extended to Jersey in 2014.</a:t>
            </a:r>
          </a:p>
        </p:txBody>
      </p:sp>
    </p:spTree>
    <p:extLst>
      <p:ext uri="{BB962C8B-B14F-4D97-AF65-F5344CB8AC3E}">
        <p14:creationId xmlns:p14="http://schemas.microsoft.com/office/powerpoint/2010/main" val="225705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FE5B9-6452-3A57-581A-EC408E8ED590}"/>
            </a:ext>
          </a:extLst>
        </p:cNvPr>
        <p:cNvGrpSpPr/>
        <p:nvPr/>
      </p:nvGrpSpPr>
      <p:grpSpPr>
        <a:xfrm>
          <a:off x="0" y="0"/>
          <a:ext cx="0" cy="0"/>
          <a:chOff x="0" y="0"/>
          <a:chExt cx="0" cy="0"/>
        </a:xfrm>
      </p:grpSpPr>
      <p:pic>
        <p:nvPicPr>
          <p:cNvPr id="4" name="Picture 8">
            <a:extLst>
              <a:ext uri="{FF2B5EF4-FFF2-40B4-BE49-F238E27FC236}">
                <a16:creationId xmlns:a16="http://schemas.microsoft.com/office/drawing/2014/main" id="{0E0F39D7-B3CD-8B4A-E63C-1EA6DE80DC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6332" y="358775"/>
            <a:ext cx="1999531"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olly-Wells-and-Jessica-C-007">
            <a:extLst>
              <a:ext uri="{FF2B5EF4-FFF2-40B4-BE49-F238E27FC236}">
                <a16:creationId xmlns:a16="http://schemas.microsoft.com/office/drawing/2014/main" id="{88912EE5-BF10-B674-764D-969F15CC18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73499"/>
            <a:ext cx="274824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a:extLst>
              <a:ext uri="{FF2B5EF4-FFF2-40B4-BE49-F238E27FC236}">
                <a16:creationId xmlns:a16="http://schemas.microsoft.com/office/drawing/2014/main" id="{5354BC9F-2686-95C8-8958-768C3B29D04B}"/>
              </a:ext>
            </a:extLst>
          </p:cNvPr>
          <p:cNvSpPr txBox="1">
            <a:spLocks/>
          </p:cNvSpPr>
          <p:nvPr/>
        </p:nvSpPr>
        <p:spPr bwMode="auto">
          <a:xfrm>
            <a:off x="3935412" y="358775"/>
            <a:ext cx="751358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200" dirty="0">
                <a:latin typeface="Aptos" panose="020B0004020202020204" pitchFamily="34" charset="0"/>
              </a:rPr>
              <a:t>1999 Statutory Guidance ‘Working Together to Safeguard Children was released’ outlining the ways in which individuals and organisations should work together to promote the welfare of children and young people in accordance with the Children Act 2004.  This guidance was reviewed in 2018.</a:t>
            </a:r>
          </a:p>
        </p:txBody>
      </p:sp>
      <p:sp>
        <p:nvSpPr>
          <p:cNvPr id="7" name="Text Placeholder 2">
            <a:extLst>
              <a:ext uri="{FF2B5EF4-FFF2-40B4-BE49-F238E27FC236}">
                <a16:creationId xmlns:a16="http://schemas.microsoft.com/office/drawing/2014/main" id="{FCF4079F-E443-E6E5-8CFA-9E953EA44EF0}"/>
              </a:ext>
            </a:extLst>
          </p:cNvPr>
          <p:cNvSpPr txBox="1">
            <a:spLocks/>
          </p:cNvSpPr>
          <p:nvPr/>
        </p:nvSpPr>
        <p:spPr bwMode="auto">
          <a:xfrm>
            <a:off x="3924780" y="2784445"/>
            <a:ext cx="90159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200" dirty="0">
                <a:latin typeface="Aptos" panose="020B0004020202020204" pitchFamily="34" charset="0"/>
              </a:rPr>
              <a:t>2002 The Children (Jersey) Law. </a:t>
            </a:r>
          </a:p>
        </p:txBody>
      </p:sp>
      <p:sp>
        <p:nvSpPr>
          <p:cNvPr id="8" name="Text Placeholder 2">
            <a:extLst>
              <a:ext uri="{FF2B5EF4-FFF2-40B4-BE49-F238E27FC236}">
                <a16:creationId xmlns:a16="http://schemas.microsoft.com/office/drawing/2014/main" id="{6DA755A0-7F54-A50B-1B2E-2DE6C8935257}"/>
              </a:ext>
            </a:extLst>
          </p:cNvPr>
          <p:cNvSpPr txBox="1">
            <a:spLocks/>
          </p:cNvSpPr>
          <p:nvPr/>
        </p:nvSpPr>
        <p:spPr bwMode="auto">
          <a:xfrm>
            <a:off x="3935413" y="3873500"/>
            <a:ext cx="811486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200" dirty="0">
                <a:latin typeface="Aptos" panose="020B0004020202020204" pitchFamily="34" charset="0"/>
              </a:rPr>
              <a:t>2004 The </a:t>
            </a:r>
            <a:r>
              <a:rPr lang="en-GB" altLang="en-US" sz="2200" dirty="0" err="1">
                <a:latin typeface="Aptos" panose="020B0004020202020204" pitchFamily="34" charset="0"/>
              </a:rPr>
              <a:t>Bichard</a:t>
            </a:r>
            <a:r>
              <a:rPr lang="en-GB" altLang="en-US" sz="2200" dirty="0">
                <a:latin typeface="Aptos" panose="020B0004020202020204" pitchFamily="34" charset="0"/>
              </a:rPr>
              <a:t> Inquiry into the Soham murders (Holly Wells and Jessica Chapman) recommended a registration scheme for those working with children and vulnerable adults. This resulted in the Independent Safeguarding Authority responsible for the Vetting and Barring Scheme.</a:t>
            </a:r>
          </a:p>
        </p:txBody>
      </p:sp>
      <p:pic>
        <p:nvPicPr>
          <p:cNvPr id="1026" name="Picture 2" descr="Business Law - Right Suit">
            <a:extLst>
              <a:ext uri="{FF2B5EF4-FFF2-40B4-BE49-F238E27FC236}">
                <a16:creationId xmlns:a16="http://schemas.microsoft.com/office/drawing/2014/main" id="{35C1A026-2AAA-09B2-0814-956E6C197D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441" y="2707891"/>
            <a:ext cx="1627843" cy="95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8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6AF29-C2D4-8D65-A46F-D35B8EC0CF78}"/>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376533E9-1555-68A9-1ED7-6BB66753D338}"/>
              </a:ext>
            </a:extLst>
          </p:cNvPr>
          <p:cNvSpPr txBox="1">
            <a:spLocks/>
          </p:cNvSpPr>
          <p:nvPr/>
        </p:nvSpPr>
        <p:spPr bwMode="auto">
          <a:xfrm>
            <a:off x="3865839" y="386299"/>
            <a:ext cx="756126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200" dirty="0">
                <a:latin typeface="Aptos" panose="020B0004020202020204" pitchFamily="34" charset="0"/>
              </a:rPr>
              <a:t>2016 The Capacity and Self-Determination (Jersey) Law introduced that everyone over the age of 16 must be assumed to have capacity, unless shown otherwise.  The Law came into force in 2018.</a:t>
            </a:r>
          </a:p>
        </p:txBody>
      </p:sp>
      <p:sp>
        <p:nvSpPr>
          <p:cNvPr id="5" name="Text Placeholder 2">
            <a:extLst>
              <a:ext uri="{FF2B5EF4-FFF2-40B4-BE49-F238E27FC236}">
                <a16:creationId xmlns:a16="http://schemas.microsoft.com/office/drawing/2014/main" id="{EFE41B6F-66D0-CD11-E1F5-59C3D99151C3}"/>
              </a:ext>
            </a:extLst>
          </p:cNvPr>
          <p:cNvSpPr txBox="1">
            <a:spLocks/>
          </p:cNvSpPr>
          <p:nvPr/>
        </p:nvSpPr>
        <p:spPr bwMode="auto">
          <a:xfrm>
            <a:off x="3865839" y="2391396"/>
            <a:ext cx="8064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200" dirty="0">
                <a:latin typeface="Aptos" panose="020B0004020202020204" pitchFamily="34" charset="0"/>
              </a:rPr>
              <a:t>2017 Independent Care Inquiry published, and Jersey’s Children’s Commissioner appointed.</a:t>
            </a:r>
          </a:p>
        </p:txBody>
      </p:sp>
      <p:sp>
        <p:nvSpPr>
          <p:cNvPr id="6" name="Text Placeholder 2">
            <a:extLst>
              <a:ext uri="{FF2B5EF4-FFF2-40B4-BE49-F238E27FC236}">
                <a16:creationId xmlns:a16="http://schemas.microsoft.com/office/drawing/2014/main" id="{88C2C3BE-8A14-5F85-FCAD-54D3369618B8}"/>
              </a:ext>
            </a:extLst>
          </p:cNvPr>
          <p:cNvSpPr txBox="1">
            <a:spLocks/>
          </p:cNvSpPr>
          <p:nvPr/>
        </p:nvSpPr>
        <p:spPr bwMode="auto">
          <a:xfrm>
            <a:off x="3865839" y="4046277"/>
            <a:ext cx="777716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200" dirty="0">
                <a:latin typeface="Aptos" panose="020B0004020202020204" pitchFamily="34" charset="0"/>
              </a:rPr>
              <a:t>2018 Sexual Offences (Jersey) Law offers greater protection to victims including up skirting and FGM.  It also widens the definition of ‘positions of trust’ and clarifies issues around consent.  </a:t>
            </a:r>
          </a:p>
          <a:p>
            <a:pPr marL="0" indent="0" eaLnBrk="1" hangingPunct="1">
              <a:spcBef>
                <a:spcPct val="0"/>
              </a:spcBef>
              <a:buNone/>
            </a:pPr>
            <a:endParaRPr lang="en-GB" altLang="en-US" sz="2200" dirty="0">
              <a:latin typeface="Aptos" panose="020B0004020202020204" pitchFamily="34" charset="0"/>
            </a:endParaRPr>
          </a:p>
          <a:p>
            <a:pPr eaLnBrk="1" hangingPunct="1">
              <a:spcBef>
                <a:spcPct val="0"/>
              </a:spcBef>
            </a:pPr>
            <a:r>
              <a:rPr lang="en-GB" altLang="en-US" sz="2200" dirty="0">
                <a:latin typeface="Aptos" panose="020B0004020202020204" pitchFamily="34" charset="0"/>
              </a:rPr>
              <a:t>2018 also saw the launch of  a new standard practice model in Jersey – Jersey’s Children First.</a:t>
            </a:r>
          </a:p>
        </p:txBody>
      </p:sp>
      <p:pic>
        <p:nvPicPr>
          <p:cNvPr id="7" name="Picture 6">
            <a:extLst>
              <a:ext uri="{FF2B5EF4-FFF2-40B4-BE49-F238E27FC236}">
                <a16:creationId xmlns:a16="http://schemas.microsoft.com/office/drawing/2014/main" id="{53AFF866-9364-1BA9-0C63-9B5BBE422F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984375"/>
            <a:ext cx="30972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CE53DEF1-6E57-7F68-9463-A8DBFF55D8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963" y="4221163"/>
            <a:ext cx="32051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Law Photos, Download The BEST Free Law Stock Photos &amp; HD Images">
            <a:extLst>
              <a:ext uri="{FF2B5EF4-FFF2-40B4-BE49-F238E27FC236}">
                <a16:creationId xmlns:a16="http://schemas.microsoft.com/office/drawing/2014/main" id="{7A5A3E19-9EBF-4790-01B3-22FB425AE5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3" y="300038"/>
            <a:ext cx="309721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67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A85A5-024C-5A50-3965-5BB0E5791F1C}"/>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6C4A701D-CA22-2ACB-1585-F58A8CF78036}"/>
              </a:ext>
            </a:extLst>
          </p:cNvPr>
          <p:cNvSpPr txBox="1">
            <a:spLocks/>
          </p:cNvSpPr>
          <p:nvPr/>
        </p:nvSpPr>
        <p:spPr bwMode="auto">
          <a:xfrm>
            <a:off x="4277123" y="1497056"/>
            <a:ext cx="7559675" cy="118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pPr>
            <a:r>
              <a:rPr lang="en-GB" altLang="en-US" sz="2200" dirty="0">
                <a:latin typeface="Aptos" panose="020B0004020202020204" pitchFamily="34" charset="0"/>
              </a:rPr>
              <a:t>2024 the Children and Young People (Jersey) Law 2022 is enacted. Statutory guidance is published and online training provided alongside Safeguarding Arrangements documents.</a:t>
            </a:r>
          </a:p>
        </p:txBody>
      </p:sp>
      <p:pic>
        <p:nvPicPr>
          <p:cNvPr id="5" name="Picture 2">
            <a:extLst>
              <a:ext uri="{FF2B5EF4-FFF2-40B4-BE49-F238E27FC236}">
                <a16:creationId xmlns:a16="http://schemas.microsoft.com/office/drawing/2014/main" id="{E371F144-B6E9-37A3-EE79-695C45BE9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57" y="851293"/>
            <a:ext cx="3476625"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63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C9EA3A0-9851-8D73-8762-4741191BCC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4,000+ Free Emergency Exit &amp; Exit Images - Pixabay">
            <a:extLst>
              <a:ext uri="{FF2B5EF4-FFF2-40B4-BE49-F238E27FC236}">
                <a16:creationId xmlns:a16="http://schemas.microsoft.com/office/drawing/2014/main" id="{919ADA68-1A01-360C-BB4E-86323E9781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1296" r="2" b="24963"/>
          <a:stretch/>
        </p:blipFill>
        <p:spPr bwMode="auto">
          <a:xfrm>
            <a:off x="3943039" y="1310432"/>
            <a:ext cx="3802338" cy="2043469"/>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8">
            <a:extLst>
              <a:ext uri="{FF2B5EF4-FFF2-40B4-BE49-F238E27FC236}">
                <a16:creationId xmlns:a16="http://schemas.microsoft.com/office/drawing/2014/main" id="{D5691FF1-B17F-D626-35D7-991D4A1CC38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Title 1">
            <a:extLst>
              <a:ext uri="{FF2B5EF4-FFF2-40B4-BE49-F238E27FC236}">
                <a16:creationId xmlns:a16="http://schemas.microsoft.com/office/drawing/2014/main" id="{14ACC959-25DC-CB20-7688-E030F17A6AB6}"/>
              </a:ext>
            </a:extLst>
          </p:cNvPr>
          <p:cNvSpPr>
            <a:spLocks noGrp="1"/>
          </p:cNvSpPr>
          <p:nvPr>
            <p:ph type="title"/>
          </p:nvPr>
        </p:nvSpPr>
        <p:spPr>
          <a:xfrm>
            <a:off x="299957" y="640988"/>
            <a:ext cx="10202333" cy="1015681"/>
          </a:xfrm>
        </p:spPr>
        <p:txBody>
          <a:bodyPr>
            <a:normAutofit fontScale="90000"/>
          </a:bodyPr>
          <a:lstStyle/>
          <a:p>
            <a:r>
              <a:rPr lang="en-US" dirty="0"/>
              <a:t>Housekeeping</a:t>
            </a:r>
            <a:br>
              <a:rPr lang="en-US" dirty="0"/>
            </a:br>
            <a:endParaRPr lang="en-US" dirty="0"/>
          </a:p>
        </p:txBody>
      </p:sp>
      <p:pic>
        <p:nvPicPr>
          <p:cNvPr id="3074" name="Picture 2" descr="Time Change Pictures | Download Free ...">
            <a:extLst>
              <a:ext uri="{FF2B5EF4-FFF2-40B4-BE49-F238E27FC236}">
                <a16:creationId xmlns:a16="http://schemas.microsoft.com/office/drawing/2014/main" id="{06AC4710-0452-1C9D-6726-A70C752013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0654" y="1310432"/>
            <a:ext cx="3271923" cy="20434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arking Lots on Businesses ...">
            <a:extLst>
              <a:ext uri="{FF2B5EF4-FFF2-40B4-BE49-F238E27FC236}">
                <a16:creationId xmlns:a16="http://schemas.microsoft.com/office/drawing/2014/main" id="{5B757E0F-56F3-AA27-5609-11BC5A4FCC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7217" y="4070574"/>
            <a:ext cx="3323832" cy="175910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hop for Quality A Mobile Phones ...">
            <a:extLst>
              <a:ext uri="{FF2B5EF4-FFF2-40B4-BE49-F238E27FC236}">
                <a16:creationId xmlns:a16="http://schemas.microsoft.com/office/drawing/2014/main" id="{0BA1CFBF-81D4-7029-D26E-412115D06D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792" y="1385531"/>
            <a:ext cx="2576721"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Mugs - Cornishware® – Classic British ...">
            <a:extLst>
              <a:ext uri="{FF2B5EF4-FFF2-40B4-BE49-F238E27FC236}">
                <a16:creationId xmlns:a16="http://schemas.microsoft.com/office/drawing/2014/main" id="{DD9B7455-90DE-E17E-6209-8BD25654F5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4546" y="4070574"/>
            <a:ext cx="2459857" cy="175910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ow to Make Your Own Toilet Paper (and ...">
            <a:extLst>
              <a:ext uri="{FF2B5EF4-FFF2-40B4-BE49-F238E27FC236}">
                <a16:creationId xmlns:a16="http://schemas.microsoft.com/office/drawing/2014/main" id="{92C4C7FD-9DF5-4F04-7252-E66CB5A7D2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1792" y="4107968"/>
            <a:ext cx="3110639"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101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4B101-9875-4A4E-9A1F-A08EBC7C5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9D4511-6159-E078-6879-2FDF285884F6}"/>
              </a:ext>
            </a:extLst>
          </p:cNvPr>
          <p:cNvSpPr>
            <a:spLocks noGrp="1"/>
          </p:cNvSpPr>
          <p:nvPr>
            <p:ph type="title"/>
          </p:nvPr>
        </p:nvSpPr>
        <p:spPr/>
        <p:txBody>
          <a:bodyPr/>
          <a:lstStyle/>
          <a:p>
            <a:r>
              <a:rPr lang="en-GB" dirty="0"/>
              <a:t>In summary </a:t>
            </a:r>
          </a:p>
        </p:txBody>
      </p:sp>
      <p:sp>
        <p:nvSpPr>
          <p:cNvPr id="4" name="Rectangle 3">
            <a:extLst>
              <a:ext uri="{FF2B5EF4-FFF2-40B4-BE49-F238E27FC236}">
                <a16:creationId xmlns:a16="http://schemas.microsoft.com/office/drawing/2014/main" id="{6579C685-9B58-130C-4CD4-18796DFD101B}"/>
              </a:ext>
            </a:extLst>
          </p:cNvPr>
          <p:cNvSpPr>
            <a:spLocks noGrp="1" noChangeArrowheads="1"/>
          </p:cNvSpPr>
          <p:nvPr>
            <p:ph idx="1"/>
          </p:nvPr>
        </p:nvSpPr>
        <p:spPr>
          <a:xfrm>
            <a:off x="838200" y="1766612"/>
            <a:ext cx="10202863" cy="3786187"/>
          </a:xfrm>
        </p:spPr>
        <p:txBody>
          <a:bodyPr vert="horz" lIns="91440" tIns="45720" rIns="91440" bIns="45720" rtlCol="0">
            <a:normAutofit fontScale="92500"/>
          </a:bodyPr>
          <a:lstStyle/>
          <a:p>
            <a:pPr marL="0" indent="0">
              <a:spcBef>
                <a:spcPts val="600"/>
              </a:spcBef>
              <a:spcAft>
                <a:spcPts val="1200"/>
              </a:spcAft>
              <a:buNone/>
            </a:pPr>
            <a:r>
              <a:rPr lang="en-US" altLang="en-US" sz="2400" dirty="0"/>
              <a:t>Our values, beliefs and attitudes towards children have changed dramatically over the past few hundred years. We now have a duty to listen to children and put them first. Is this enough? What will future generations think of how we treat children now? </a:t>
            </a:r>
          </a:p>
          <a:p>
            <a:pPr marL="0" indent="0">
              <a:spcBef>
                <a:spcPts val="600"/>
              </a:spcBef>
              <a:spcAft>
                <a:spcPts val="1200"/>
              </a:spcAft>
              <a:buNone/>
            </a:pPr>
            <a:r>
              <a:rPr lang="en-US" altLang="en-US" sz="2400" dirty="0"/>
              <a:t>We still haven’t got it right - in all areas of practice.</a:t>
            </a:r>
          </a:p>
          <a:p>
            <a:pPr marL="0" indent="0">
              <a:spcBef>
                <a:spcPts val="600"/>
              </a:spcBef>
              <a:spcAft>
                <a:spcPts val="1200"/>
              </a:spcAft>
              <a:buNone/>
            </a:pPr>
            <a:r>
              <a:rPr lang="en-US" altLang="en-US" sz="2400" dirty="0"/>
              <a:t>Access to online-facilitated abuse and the sexual and criminal exploitation of children and young people are just two of many new issues for safeguarding.</a:t>
            </a:r>
          </a:p>
          <a:p>
            <a:pPr marL="0" indent="0">
              <a:spcBef>
                <a:spcPts val="600"/>
              </a:spcBef>
              <a:spcAft>
                <a:spcPts val="1200"/>
              </a:spcAft>
              <a:buNone/>
            </a:pPr>
            <a:r>
              <a:rPr lang="en-US" altLang="en-US" sz="2400" dirty="0"/>
              <a:t>We must adapt our practice and laws to change with the times to ensure children are protected from harm.</a:t>
            </a:r>
          </a:p>
          <a:p>
            <a:pPr>
              <a:spcBef>
                <a:spcPts val="600"/>
              </a:spcBef>
              <a:spcAft>
                <a:spcPts val="1200"/>
              </a:spcAft>
            </a:pPr>
            <a:r>
              <a:rPr lang="en-US" altLang="en-US" sz="2400" dirty="0"/>
              <a:t>AND……continue to listen to children and put them first. </a:t>
            </a:r>
          </a:p>
        </p:txBody>
      </p:sp>
    </p:spTree>
    <p:extLst>
      <p:ext uri="{BB962C8B-B14F-4D97-AF65-F5344CB8AC3E}">
        <p14:creationId xmlns:p14="http://schemas.microsoft.com/office/powerpoint/2010/main" val="3388574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343EF-8566-0FA6-94CD-36B65F6158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BB500B-7BE3-7D66-8239-596457CF2B30}"/>
              </a:ext>
            </a:extLst>
          </p:cNvPr>
          <p:cNvSpPr>
            <a:spLocks noGrp="1"/>
          </p:cNvSpPr>
          <p:nvPr>
            <p:ph type="title"/>
          </p:nvPr>
        </p:nvSpPr>
        <p:spPr>
          <a:xfrm>
            <a:off x="1065487" y="1848678"/>
            <a:ext cx="5186917" cy="3165612"/>
          </a:xfrm>
        </p:spPr>
        <p:txBody>
          <a:bodyPr>
            <a:normAutofit/>
          </a:bodyPr>
          <a:lstStyle/>
          <a:p>
            <a:pPr algn="ctr"/>
            <a:r>
              <a:rPr lang="en-GB" dirty="0"/>
              <a:t>Categories of Abuse.</a:t>
            </a:r>
            <a:br>
              <a:rPr lang="en-GB" dirty="0"/>
            </a:br>
            <a:br>
              <a:rPr lang="en-GB" dirty="0"/>
            </a:br>
            <a:r>
              <a:rPr lang="en-GB" dirty="0"/>
              <a:t>Activity </a:t>
            </a:r>
          </a:p>
        </p:txBody>
      </p:sp>
      <p:pic>
        <p:nvPicPr>
          <p:cNvPr id="2050" name="Picture 2" descr="Stick Man Thinking Question | Great PowerPoint ClipArt for Presentations -  PresenterMedia.com">
            <a:extLst>
              <a:ext uri="{FF2B5EF4-FFF2-40B4-BE49-F238E27FC236}">
                <a16:creationId xmlns:a16="http://schemas.microsoft.com/office/drawing/2014/main" id="{B2CCCCB0-F6F7-7355-3454-1C463DD79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638" y="203752"/>
            <a:ext cx="5349875" cy="645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66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94C70-E408-4E4A-9ED1-F3B95F4EC2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1B5A20-FDAE-36A8-990E-FBF3CAC56D79}"/>
              </a:ext>
            </a:extLst>
          </p:cNvPr>
          <p:cNvSpPr>
            <a:spLocks noGrp="1"/>
          </p:cNvSpPr>
          <p:nvPr>
            <p:ph type="title"/>
          </p:nvPr>
        </p:nvSpPr>
        <p:spPr>
          <a:xfrm>
            <a:off x="838201" y="641285"/>
            <a:ext cx="3415748" cy="1015681"/>
          </a:xfrm>
        </p:spPr>
        <p:txBody>
          <a:bodyPr/>
          <a:lstStyle/>
          <a:p>
            <a:r>
              <a:rPr lang="en-GB" dirty="0"/>
              <a:t>Physical Abuse </a:t>
            </a:r>
          </a:p>
        </p:txBody>
      </p:sp>
      <p:sp>
        <p:nvSpPr>
          <p:cNvPr id="3" name="Content Placeholder 2">
            <a:extLst>
              <a:ext uri="{FF2B5EF4-FFF2-40B4-BE49-F238E27FC236}">
                <a16:creationId xmlns:a16="http://schemas.microsoft.com/office/drawing/2014/main" id="{C30585B7-CCCB-1D8F-860D-B155CA3905BC}"/>
              </a:ext>
            </a:extLst>
          </p:cNvPr>
          <p:cNvSpPr>
            <a:spLocks noGrp="1"/>
          </p:cNvSpPr>
          <p:nvPr>
            <p:ph idx="1"/>
          </p:nvPr>
        </p:nvSpPr>
        <p:spPr>
          <a:xfrm>
            <a:off x="944217" y="1535921"/>
            <a:ext cx="4619855" cy="3786157"/>
          </a:xfrm>
        </p:spPr>
        <p:txBody>
          <a:bodyPr/>
          <a:lstStyle/>
          <a:p>
            <a:pPr marL="0" lvl="0" indent="0">
              <a:buNone/>
            </a:pPr>
            <a:r>
              <a:rPr lang="en-GB" dirty="0"/>
              <a:t>Physical abuse happens when a child is deliberately hurt, causing physical harm. It can involve hitting, kicking, shaking, throwing, poisoning, burning or suffocating. </a:t>
            </a:r>
          </a:p>
          <a:p>
            <a:pPr marL="0" lvl="0" indent="0">
              <a:buNone/>
            </a:pPr>
            <a:r>
              <a:rPr lang="en-GB" dirty="0"/>
              <a:t>It’s also physical abuse if a parent or carer makes up or causes the symptoms of illness in children. For example, they may give them medicine they don’t need, making them unwell. This is known as fabricated or induced illness (FII).</a:t>
            </a:r>
            <a:endParaRPr lang="en-US" dirty="0"/>
          </a:p>
          <a:p>
            <a:pPr marL="0" indent="0">
              <a:buNone/>
            </a:pPr>
            <a:endParaRPr lang="en-GB" dirty="0"/>
          </a:p>
        </p:txBody>
      </p:sp>
      <p:graphicFrame>
        <p:nvGraphicFramePr>
          <p:cNvPr id="4" name="Content Placeholder 3">
            <a:extLst>
              <a:ext uri="{FF2B5EF4-FFF2-40B4-BE49-F238E27FC236}">
                <a16:creationId xmlns:a16="http://schemas.microsoft.com/office/drawing/2014/main" id="{268D8941-ECF2-D512-0084-2D07EC376FC7}"/>
              </a:ext>
            </a:extLst>
          </p:cNvPr>
          <p:cNvGraphicFramePr>
            <a:graphicFrameLocks/>
          </p:cNvGraphicFramePr>
          <p:nvPr>
            <p:extLst>
              <p:ext uri="{D42A27DB-BD31-4B8C-83A1-F6EECF244321}">
                <p14:modId xmlns:p14="http://schemas.microsoft.com/office/powerpoint/2010/main" val="2846369714"/>
              </p:ext>
            </p:extLst>
          </p:nvPr>
        </p:nvGraphicFramePr>
        <p:xfrm>
          <a:off x="6441790" y="1585870"/>
          <a:ext cx="5097780" cy="4582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7C0FC3A-24CE-B876-861C-8BE1EF9A1357}"/>
              </a:ext>
            </a:extLst>
          </p:cNvPr>
          <p:cNvSpPr txBox="1"/>
          <p:nvPr/>
        </p:nvSpPr>
        <p:spPr>
          <a:xfrm>
            <a:off x="944217" y="5408682"/>
            <a:ext cx="6096000" cy="646331"/>
          </a:xfrm>
          <a:prstGeom prst="rect">
            <a:avLst/>
          </a:prstGeom>
          <a:noFill/>
        </p:spPr>
        <p:txBody>
          <a:bodyPr wrap="square">
            <a:spAutoFit/>
          </a:bodyPr>
          <a:lstStyle/>
          <a:p>
            <a:r>
              <a:rPr lang="en-GB" dirty="0">
                <a:hlinkClick r:id="rId8"/>
              </a:rPr>
              <a:t>Definitions and signs of child abuse |</a:t>
            </a:r>
          </a:p>
          <a:p>
            <a:r>
              <a:rPr lang="en-GB" dirty="0">
                <a:hlinkClick r:id="rId8"/>
              </a:rPr>
              <a:t> NSPCC Learning</a:t>
            </a:r>
            <a:endParaRPr lang="en-GB" dirty="0"/>
          </a:p>
        </p:txBody>
      </p:sp>
    </p:spTree>
    <p:extLst>
      <p:ext uri="{BB962C8B-B14F-4D97-AF65-F5344CB8AC3E}">
        <p14:creationId xmlns:p14="http://schemas.microsoft.com/office/powerpoint/2010/main" val="1865933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DB768-399C-6C41-A8D2-7B1F5D560A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7EE47-1C0D-9714-1046-50755B17F246}"/>
              </a:ext>
            </a:extLst>
          </p:cNvPr>
          <p:cNvSpPr>
            <a:spLocks noGrp="1"/>
          </p:cNvSpPr>
          <p:nvPr>
            <p:ph type="title"/>
          </p:nvPr>
        </p:nvSpPr>
        <p:spPr>
          <a:xfrm>
            <a:off x="838201" y="641285"/>
            <a:ext cx="3415748" cy="1015681"/>
          </a:xfrm>
        </p:spPr>
        <p:txBody>
          <a:bodyPr/>
          <a:lstStyle/>
          <a:p>
            <a:r>
              <a:rPr lang="en-GB" dirty="0"/>
              <a:t>Sexual Abuse </a:t>
            </a:r>
          </a:p>
        </p:txBody>
      </p:sp>
      <p:sp>
        <p:nvSpPr>
          <p:cNvPr id="5" name="TextBox 4">
            <a:extLst>
              <a:ext uri="{FF2B5EF4-FFF2-40B4-BE49-F238E27FC236}">
                <a16:creationId xmlns:a16="http://schemas.microsoft.com/office/drawing/2014/main" id="{AFBB3211-E42B-B727-2F6F-3BB2F021C74F}"/>
              </a:ext>
            </a:extLst>
          </p:cNvPr>
          <p:cNvSpPr txBox="1"/>
          <p:nvPr/>
        </p:nvSpPr>
        <p:spPr>
          <a:xfrm>
            <a:off x="838201" y="5173173"/>
            <a:ext cx="4707834" cy="646331"/>
          </a:xfrm>
          <a:prstGeom prst="rect">
            <a:avLst/>
          </a:prstGeom>
          <a:noFill/>
        </p:spPr>
        <p:txBody>
          <a:bodyPr wrap="square">
            <a:spAutoFit/>
          </a:bodyPr>
          <a:lstStyle/>
          <a:p>
            <a:r>
              <a:rPr lang="en-GB" dirty="0">
                <a:hlinkClick r:id="rId3"/>
              </a:rPr>
              <a:t>Definitions and signs of child abuse | NSPCC Learning</a:t>
            </a:r>
            <a:endParaRPr lang="en-GB" dirty="0"/>
          </a:p>
        </p:txBody>
      </p:sp>
      <p:graphicFrame>
        <p:nvGraphicFramePr>
          <p:cNvPr id="8" name="Text Placeholder 2">
            <a:extLst>
              <a:ext uri="{FF2B5EF4-FFF2-40B4-BE49-F238E27FC236}">
                <a16:creationId xmlns:a16="http://schemas.microsoft.com/office/drawing/2014/main" id="{B1B16B3D-3FA7-8CD5-BAEC-4887D3100BCB}"/>
              </a:ext>
            </a:extLst>
          </p:cNvPr>
          <p:cNvGraphicFramePr>
            <a:graphicFrameLocks noGrp="1"/>
          </p:cNvGraphicFramePr>
          <p:nvPr>
            <p:ph idx="1"/>
            <p:extLst>
              <p:ext uri="{D42A27DB-BD31-4B8C-83A1-F6EECF244321}">
                <p14:modId xmlns:p14="http://schemas.microsoft.com/office/powerpoint/2010/main" val="1276577542"/>
              </p:ext>
            </p:extLst>
          </p:nvPr>
        </p:nvGraphicFramePr>
        <p:xfrm>
          <a:off x="838201" y="1535891"/>
          <a:ext cx="4707834" cy="37861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Content Placeholder 4">
            <a:extLst>
              <a:ext uri="{FF2B5EF4-FFF2-40B4-BE49-F238E27FC236}">
                <a16:creationId xmlns:a16="http://schemas.microsoft.com/office/drawing/2014/main" id="{35CC36F6-3BC3-7A26-3CD2-946CB7AF8F8E}"/>
              </a:ext>
            </a:extLst>
          </p:cNvPr>
          <p:cNvGraphicFramePr>
            <a:graphicFrameLocks/>
          </p:cNvGraphicFramePr>
          <p:nvPr>
            <p:extLst>
              <p:ext uri="{D42A27DB-BD31-4B8C-83A1-F6EECF244321}">
                <p14:modId xmlns:p14="http://schemas.microsoft.com/office/powerpoint/2010/main" val="3320151445"/>
              </p:ext>
            </p:extLst>
          </p:nvPr>
        </p:nvGraphicFramePr>
        <p:xfrm>
          <a:off x="6339177" y="1361660"/>
          <a:ext cx="5359179" cy="485505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Straight Connector 11">
            <a:extLst>
              <a:ext uri="{FF2B5EF4-FFF2-40B4-BE49-F238E27FC236}">
                <a16:creationId xmlns:a16="http://schemas.microsoft.com/office/drawing/2014/main" id="{560E02DA-3C6B-33D4-CDD7-96619078418D}"/>
              </a:ext>
            </a:extLst>
          </p:cNvPr>
          <p:cNvSpPr/>
          <p:nvPr/>
        </p:nvSpPr>
        <p:spPr>
          <a:xfrm>
            <a:off x="6339177" y="5496339"/>
            <a:ext cx="5359179"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1446930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1C32E-A6A5-4927-E0BE-156C5623C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124D5-6044-7227-19E1-CD7D572E2671}"/>
              </a:ext>
            </a:extLst>
          </p:cNvPr>
          <p:cNvSpPr>
            <a:spLocks noGrp="1"/>
          </p:cNvSpPr>
          <p:nvPr>
            <p:ph type="title"/>
          </p:nvPr>
        </p:nvSpPr>
        <p:spPr>
          <a:xfrm>
            <a:off x="335280" y="562611"/>
            <a:ext cx="3415748" cy="1015681"/>
          </a:xfrm>
        </p:spPr>
        <p:txBody>
          <a:bodyPr/>
          <a:lstStyle/>
          <a:p>
            <a:r>
              <a:rPr lang="en-GB" dirty="0"/>
              <a:t>Neglect</a:t>
            </a:r>
          </a:p>
        </p:txBody>
      </p:sp>
      <p:sp>
        <p:nvSpPr>
          <p:cNvPr id="5" name="TextBox 4">
            <a:extLst>
              <a:ext uri="{FF2B5EF4-FFF2-40B4-BE49-F238E27FC236}">
                <a16:creationId xmlns:a16="http://schemas.microsoft.com/office/drawing/2014/main" id="{4C1269DD-7EA6-C730-7CED-81AAA23F2C99}"/>
              </a:ext>
            </a:extLst>
          </p:cNvPr>
          <p:cNvSpPr txBox="1"/>
          <p:nvPr/>
        </p:nvSpPr>
        <p:spPr>
          <a:xfrm>
            <a:off x="838200" y="5278807"/>
            <a:ext cx="3955774" cy="646331"/>
          </a:xfrm>
          <a:prstGeom prst="rect">
            <a:avLst/>
          </a:prstGeom>
          <a:noFill/>
        </p:spPr>
        <p:txBody>
          <a:bodyPr wrap="square">
            <a:spAutoFit/>
          </a:bodyPr>
          <a:lstStyle/>
          <a:p>
            <a:r>
              <a:rPr lang="en-GB" dirty="0">
                <a:hlinkClick r:id="rId3"/>
              </a:rPr>
              <a:t>Definitions and signs of child abuse | NSPCC Learning</a:t>
            </a:r>
            <a:endParaRPr lang="en-GB" dirty="0"/>
          </a:p>
        </p:txBody>
      </p:sp>
      <p:graphicFrame>
        <p:nvGraphicFramePr>
          <p:cNvPr id="9" name="Content Placeholder 3">
            <a:extLst>
              <a:ext uri="{FF2B5EF4-FFF2-40B4-BE49-F238E27FC236}">
                <a16:creationId xmlns:a16="http://schemas.microsoft.com/office/drawing/2014/main" id="{6417D87F-1576-9284-2698-F9D20DB0DE20}"/>
              </a:ext>
            </a:extLst>
          </p:cNvPr>
          <p:cNvGraphicFramePr>
            <a:graphicFrameLocks/>
          </p:cNvGraphicFramePr>
          <p:nvPr>
            <p:extLst>
              <p:ext uri="{D42A27DB-BD31-4B8C-83A1-F6EECF244321}">
                <p14:modId xmlns:p14="http://schemas.microsoft.com/office/powerpoint/2010/main" val="2778200653"/>
              </p:ext>
            </p:extLst>
          </p:nvPr>
        </p:nvGraphicFramePr>
        <p:xfrm>
          <a:off x="6096000" y="1149125"/>
          <a:ext cx="5384800" cy="50257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Text Placeholder 2">
            <a:extLst>
              <a:ext uri="{FF2B5EF4-FFF2-40B4-BE49-F238E27FC236}">
                <a16:creationId xmlns:a16="http://schemas.microsoft.com/office/drawing/2014/main" id="{378D4F7B-ADDF-0714-DE6E-4B58F02AC486}"/>
              </a:ext>
            </a:extLst>
          </p:cNvPr>
          <p:cNvGraphicFramePr/>
          <p:nvPr>
            <p:extLst>
              <p:ext uri="{D42A27DB-BD31-4B8C-83A1-F6EECF244321}">
                <p14:modId xmlns:p14="http://schemas.microsoft.com/office/powerpoint/2010/main" val="2201056004"/>
              </p:ext>
            </p:extLst>
          </p:nvPr>
        </p:nvGraphicFramePr>
        <p:xfrm>
          <a:off x="335280" y="1291590"/>
          <a:ext cx="4591050" cy="27806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246406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9B13C-09E8-1E7D-A17E-C78EF2DE1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092BC-D305-8F51-935C-E19C898FA9D7}"/>
              </a:ext>
            </a:extLst>
          </p:cNvPr>
          <p:cNvSpPr>
            <a:spLocks noGrp="1"/>
          </p:cNvSpPr>
          <p:nvPr>
            <p:ph type="title"/>
          </p:nvPr>
        </p:nvSpPr>
        <p:spPr>
          <a:xfrm>
            <a:off x="838201" y="641285"/>
            <a:ext cx="3415748" cy="1015681"/>
          </a:xfrm>
        </p:spPr>
        <p:txBody>
          <a:bodyPr>
            <a:noAutofit/>
          </a:bodyPr>
          <a:lstStyle/>
          <a:p>
            <a:r>
              <a:rPr lang="en-GB" dirty="0"/>
              <a:t>Emotional Abuse </a:t>
            </a:r>
          </a:p>
        </p:txBody>
      </p:sp>
      <p:sp>
        <p:nvSpPr>
          <p:cNvPr id="5" name="TextBox 4">
            <a:extLst>
              <a:ext uri="{FF2B5EF4-FFF2-40B4-BE49-F238E27FC236}">
                <a16:creationId xmlns:a16="http://schemas.microsoft.com/office/drawing/2014/main" id="{23AB6207-1315-ED6D-A443-3CD81C68B114}"/>
              </a:ext>
            </a:extLst>
          </p:cNvPr>
          <p:cNvSpPr txBox="1"/>
          <p:nvPr/>
        </p:nvSpPr>
        <p:spPr>
          <a:xfrm>
            <a:off x="838200" y="5278807"/>
            <a:ext cx="3955774" cy="646331"/>
          </a:xfrm>
          <a:prstGeom prst="rect">
            <a:avLst/>
          </a:prstGeom>
          <a:noFill/>
        </p:spPr>
        <p:txBody>
          <a:bodyPr wrap="square">
            <a:spAutoFit/>
          </a:bodyPr>
          <a:lstStyle/>
          <a:p>
            <a:r>
              <a:rPr lang="en-GB" dirty="0">
                <a:hlinkClick r:id="rId3"/>
              </a:rPr>
              <a:t>Definitions and signs of child abuse | NSPCC Learning</a:t>
            </a:r>
            <a:endParaRPr lang="en-GB" dirty="0"/>
          </a:p>
        </p:txBody>
      </p:sp>
      <p:graphicFrame>
        <p:nvGraphicFramePr>
          <p:cNvPr id="6" name="Text Placeholder 2">
            <a:extLst>
              <a:ext uri="{FF2B5EF4-FFF2-40B4-BE49-F238E27FC236}">
                <a16:creationId xmlns:a16="http://schemas.microsoft.com/office/drawing/2014/main" id="{CEF24D9A-8739-E4F0-8181-DD735F9F7453}"/>
              </a:ext>
            </a:extLst>
          </p:cNvPr>
          <p:cNvGraphicFramePr/>
          <p:nvPr>
            <p:extLst>
              <p:ext uri="{D42A27DB-BD31-4B8C-83A1-F6EECF244321}">
                <p14:modId xmlns:p14="http://schemas.microsoft.com/office/powerpoint/2010/main" val="3567412120"/>
              </p:ext>
            </p:extLst>
          </p:nvPr>
        </p:nvGraphicFramePr>
        <p:xfrm>
          <a:off x="773596" y="2043729"/>
          <a:ext cx="3544957" cy="33895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3">
            <a:extLst>
              <a:ext uri="{FF2B5EF4-FFF2-40B4-BE49-F238E27FC236}">
                <a16:creationId xmlns:a16="http://schemas.microsoft.com/office/drawing/2014/main" id="{90708587-4AF8-8904-C681-4A2E04AB272B}"/>
              </a:ext>
            </a:extLst>
          </p:cNvPr>
          <p:cNvGraphicFramePr>
            <a:graphicFrameLocks/>
          </p:cNvGraphicFramePr>
          <p:nvPr>
            <p:extLst>
              <p:ext uri="{D42A27DB-BD31-4B8C-83A1-F6EECF244321}">
                <p14:modId xmlns:p14="http://schemas.microsoft.com/office/powerpoint/2010/main" val="3881644446"/>
              </p:ext>
            </p:extLst>
          </p:nvPr>
        </p:nvGraphicFramePr>
        <p:xfrm>
          <a:off x="5091236" y="462171"/>
          <a:ext cx="6833235" cy="57392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621447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CAB3C-AF80-D1EC-F193-6CB0D7258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C36A1-AAD6-7CBD-64C7-9EEE70EEED99}"/>
              </a:ext>
            </a:extLst>
          </p:cNvPr>
          <p:cNvSpPr>
            <a:spLocks noGrp="1"/>
          </p:cNvSpPr>
          <p:nvPr>
            <p:ph type="title"/>
          </p:nvPr>
        </p:nvSpPr>
        <p:spPr/>
        <p:txBody>
          <a:bodyPr/>
          <a:lstStyle/>
          <a:p>
            <a:r>
              <a:rPr lang="en-GB" dirty="0"/>
              <a:t>In Summary </a:t>
            </a:r>
          </a:p>
        </p:txBody>
      </p:sp>
      <p:sp>
        <p:nvSpPr>
          <p:cNvPr id="4" name="Rectangle 3">
            <a:extLst>
              <a:ext uri="{FF2B5EF4-FFF2-40B4-BE49-F238E27FC236}">
                <a16:creationId xmlns:a16="http://schemas.microsoft.com/office/drawing/2014/main" id="{80588E37-844E-A98A-53EB-0CDFDCFD46E0}"/>
              </a:ext>
            </a:extLst>
          </p:cNvPr>
          <p:cNvSpPr txBox="1">
            <a:spLocks noChangeArrowheads="1"/>
          </p:cNvSpPr>
          <p:nvPr/>
        </p:nvSpPr>
        <p:spPr>
          <a:xfrm>
            <a:off x="914865" y="1510366"/>
            <a:ext cx="10515600" cy="4706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spc="-3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pPr>
            <a:r>
              <a:rPr lang="en-GB" sz="2200" dirty="0"/>
              <a:t>Recognising signs of abuse in children can be challenging, as they may be behavioural, emotional or physical. </a:t>
            </a:r>
            <a:endParaRPr lang="en-US" altLang="en-US" sz="2200" dirty="0"/>
          </a:p>
          <a:p>
            <a:pPr>
              <a:spcBef>
                <a:spcPct val="0"/>
              </a:spcBef>
              <a:spcAft>
                <a:spcPts val="600"/>
              </a:spcAft>
            </a:pPr>
            <a:r>
              <a:rPr lang="en-GB" sz="2200" dirty="0"/>
              <a:t>Understanding child development helps in spotting subtle signs and early detection improves outcomes</a:t>
            </a:r>
            <a:r>
              <a:rPr lang="en-US" altLang="en-US" sz="2200" dirty="0"/>
              <a:t>. </a:t>
            </a:r>
          </a:p>
          <a:p>
            <a:pPr>
              <a:spcBef>
                <a:spcPct val="0"/>
              </a:spcBef>
              <a:spcAft>
                <a:spcPts val="600"/>
              </a:spcAft>
            </a:pPr>
            <a:r>
              <a:rPr lang="en-GB" sz="2200" dirty="0"/>
              <a:t>Building strong relationships allows for identifying when a child’s behaviour changes, prompting curiosity about underlying causes. </a:t>
            </a:r>
            <a:endParaRPr lang="en-US" altLang="en-US" sz="2200" dirty="0"/>
          </a:p>
          <a:p>
            <a:pPr>
              <a:spcBef>
                <a:spcPct val="0"/>
              </a:spcBef>
              <a:spcAft>
                <a:spcPts val="600"/>
              </a:spcAft>
            </a:pPr>
            <a:r>
              <a:rPr lang="en-GB" sz="2200" dirty="0"/>
              <a:t>Providing space and tools for communication is essential, especially for babies, young children, those with disabilities or those with language barriers.</a:t>
            </a:r>
          </a:p>
          <a:p>
            <a:pPr>
              <a:spcBef>
                <a:spcPct val="0"/>
              </a:spcBef>
              <a:spcAft>
                <a:spcPts val="600"/>
              </a:spcAft>
            </a:pPr>
            <a:r>
              <a:rPr lang="en-GB" sz="2200" dirty="0"/>
              <a:t>Adolescence is a time of experimentation, but curiosity is necessary to determine if there are deeper issues.</a:t>
            </a:r>
          </a:p>
          <a:p>
            <a:pPr>
              <a:spcBef>
                <a:spcPct val="0"/>
              </a:spcBef>
              <a:spcAft>
                <a:spcPts val="600"/>
              </a:spcAft>
            </a:pPr>
            <a:r>
              <a:rPr lang="en-GB" sz="2200" dirty="0"/>
              <a:t>It's also important to consider the child's cultural and family background when identifying signs of abuse.</a:t>
            </a:r>
            <a:endParaRPr lang="en-US" altLang="en-US" sz="2200" dirty="0"/>
          </a:p>
        </p:txBody>
      </p:sp>
    </p:spTree>
    <p:extLst>
      <p:ext uri="{BB962C8B-B14F-4D97-AF65-F5344CB8AC3E}">
        <p14:creationId xmlns:p14="http://schemas.microsoft.com/office/powerpoint/2010/main" val="592425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7D3D9-902E-D06B-B46D-84917D74B9FB}"/>
              </a:ext>
            </a:extLst>
          </p:cNvPr>
          <p:cNvSpPr>
            <a:spLocks noGrp="1"/>
          </p:cNvSpPr>
          <p:nvPr>
            <p:ph type="ctrTitle"/>
          </p:nvPr>
        </p:nvSpPr>
        <p:spPr/>
        <p:txBody>
          <a:bodyPr/>
          <a:lstStyle/>
          <a:p>
            <a:pPr algn="ctr"/>
            <a:r>
              <a:rPr lang="en-US" dirty="0"/>
              <a:t>Current and Emerging Risks </a:t>
            </a:r>
            <a:br>
              <a:rPr lang="en-US" dirty="0"/>
            </a:br>
            <a:endParaRPr lang="en-US" dirty="0"/>
          </a:p>
        </p:txBody>
      </p:sp>
    </p:spTree>
    <p:extLst>
      <p:ext uri="{BB962C8B-B14F-4D97-AF65-F5344CB8AC3E}">
        <p14:creationId xmlns:p14="http://schemas.microsoft.com/office/powerpoint/2010/main" val="3682573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C5C08-141B-A3B3-D9A7-CAC4CD5205E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9C087C9-C3D2-7C08-8855-F58AB9C598B9}"/>
              </a:ext>
            </a:extLst>
          </p:cNvPr>
          <p:cNvSpPr txBox="1">
            <a:spLocks/>
          </p:cNvSpPr>
          <p:nvPr/>
        </p:nvSpPr>
        <p:spPr>
          <a:xfrm>
            <a:off x="763110" y="924338"/>
            <a:ext cx="10665780" cy="502731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400" dirty="0"/>
              <a:t>Child exploitation 		-	Sexual and Criminal.</a:t>
            </a:r>
          </a:p>
          <a:p>
            <a:r>
              <a:rPr lang="en-GB" sz="8400" dirty="0"/>
              <a:t>Online &amp; Digital risks 		-	Cyber bullying, online harassment &amp; AI.</a:t>
            </a:r>
          </a:p>
          <a:p>
            <a:r>
              <a:rPr lang="en-GB" sz="8400" dirty="0"/>
              <a:t>Vulnerabilities in families 	-	Domestic Abuse, Controlling Coercive Behaviour, 					substance misuse, parent/child mental health.</a:t>
            </a:r>
          </a:p>
          <a:p>
            <a:r>
              <a:rPr lang="en-GB" sz="8400" dirty="0"/>
              <a:t>Radicalisation 		- 	Political, far right/left, ideologies, incels 						(involuntary celibates).</a:t>
            </a:r>
          </a:p>
          <a:p>
            <a:r>
              <a:rPr lang="en-GB" sz="8400" dirty="0"/>
              <a:t>Modern Day Slavery 		-	Domestic servitude. </a:t>
            </a:r>
          </a:p>
          <a:p>
            <a:r>
              <a:rPr lang="en-GB" sz="8400" dirty="0"/>
              <a:t>Trafficking 			- 	County lines, Child Criminal Exploitation, Child 						Sexual Exploitation, forced labour. </a:t>
            </a:r>
          </a:p>
          <a:p>
            <a:r>
              <a:rPr lang="en-GB" sz="8400" dirty="0"/>
              <a:t>Forced Marriage		-	Forced marriage by coercion/threat and without  					free will. </a:t>
            </a:r>
          </a:p>
          <a:p>
            <a:r>
              <a:rPr lang="en-GB" sz="8400" dirty="0"/>
              <a:t>Female Genital Mutilation 	-	Nonmedical procedure against women and girls.</a:t>
            </a:r>
          </a:p>
          <a:p>
            <a:pPr marL="0" indent="0">
              <a:buFont typeface="Arial" panose="020B0604020202020204" pitchFamily="34" charset="0"/>
              <a:buNone/>
            </a:pPr>
            <a:endParaRPr lang="en-GB" sz="8400" dirty="0"/>
          </a:p>
          <a:p>
            <a:pPr marL="0" indent="0">
              <a:buFont typeface="Arial" panose="020B0604020202020204" pitchFamily="34" charset="0"/>
              <a:buNone/>
            </a:pPr>
            <a:r>
              <a:rPr lang="en-GB" sz="8400" dirty="0"/>
              <a:t>And Covid…</a:t>
            </a:r>
          </a:p>
          <a:p>
            <a:pPr marL="0" indent="0">
              <a:buFont typeface="Arial" panose="020B0604020202020204" pitchFamily="34" charset="0"/>
              <a:buNone/>
            </a:pPr>
            <a:r>
              <a:rPr lang="en-GB" sz="8400" dirty="0"/>
              <a:t>	…mental Health, social wellbeing affecting health and development. </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039320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23A07-F273-82A6-A652-F9E55ECD4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2B56D9-686C-C70E-FA9F-DD5CB498AA0B}"/>
              </a:ext>
            </a:extLst>
          </p:cNvPr>
          <p:cNvSpPr>
            <a:spLocks noGrp="1"/>
          </p:cNvSpPr>
          <p:nvPr>
            <p:ph type="ctrTitle"/>
          </p:nvPr>
        </p:nvSpPr>
        <p:spPr/>
        <p:txBody>
          <a:bodyPr/>
          <a:lstStyle/>
          <a:p>
            <a:pPr algn="ctr"/>
            <a:r>
              <a:rPr lang="en-US" dirty="0"/>
              <a:t>Addressing Current and Emerging Risks </a:t>
            </a:r>
            <a:br>
              <a:rPr lang="en-US" dirty="0"/>
            </a:br>
            <a:endParaRPr lang="en-US" dirty="0"/>
          </a:p>
        </p:txBody>
      </p:sp>
    </p:spTree>
    <p:extLst>
      <p:ext uri="{BB962C8B-B14F-4D97-AF65-F5344CB8AC3E}">
        <p14:creationId xmlns:p14="http://schemas.microsoft.com/office/powerpoint/2010/main" val="562353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A0CA-96A6-9B3A-4556-FBBCFF73F47B}"/>
              </a:ext>
            </a:extLst>
          </p:cNvPr>
          <p:cNvSpPr>
            <a:spLocks noGrp="1"/>
          </p:cNvSpPr>
          <p:nvPr>
            <p:ph type="title"/>
          </p:nvPr>
        </p:nvSpPr>
        <p:spPr/>
        <p:txBody>
          <a:bodyPr/>
          <a:lstStyle/>
          <a:p>
            <a:r>
              <a:rPr lang="en-US" dirty="0"/>
              <a:t>Today’s learning outcomes: </a:t>
            </a:r>
          </a:p>
        </p:txBody>
      </p:sp>
      <p:sp>
        <p:nvSpPr>
          <p:cNvPr id="3" name="Content Placeholder 2">
            <a:extLst>
              <a:ext uri="{FF2B5EF4-FFF2-40B4-BE49-F238E27FC236}">
                <a16:creationId xmlns:a16="http://schemas.microsoft.com/office/drawing/2014/main" id="{95D3758D-DB81-92CC-20D6-3F8020E5A5F6}"/>
              </a:ext>
            </a:extLst>
          </p:cNvPr>
          <p:cNvSpPr>
            <a:spLocks noGrp="1"/>
          </p:cNvSpPr>
          <p:nvPr>
            <p:ph idx="1"/>
          </p:nvPr>
        </p:nvSpPr>
        <p:spPr>
          <a:xfrm>
            <a:off x="838200" y="1381540"/>
            <a:ext cx="10202333" cy="4558674"/>
          </a:xfrm>
        </p:spPr>
        <p:txBody>
          <a:bodyPr>
            <a:normAutofit lnSpcReduction="10000"/>
          </a:bodyPr>
          <a:lstStyle/>
          <a:p>
            <a:pPr marL="0" indent="0">
              <a:buNone/>
            </a:pPr>
            <a:r>
              <a:rPr lang="en-US" altLang="en-US" sz="2200" dirty="0"/>
              <a:t>By the end of this course, you will be able to:</a:t>
            </a:r>
          </a:p>
          <a:p>
            <a:endParaRPr lang="en-US" altLang="en-US" sz="2200" dirty="0"/>
          </a:p>
          <a:p>
            <a:pPr>
              <a:spcBef>
                <a:spcPts val="600"/>
              </a:spcBef>
              <a:spcAft>
                <a:spcPts val="600"/>
              </a:spcAft>
            </a:pPr>
            <a:r>
              <a:rPr lang="en-US" altLang="en-US" sz="2200" dirty="0"/>
              <a:t>Define what is meant by the terms ‘Safeguarding’ in relation to children</a:t>
            </a:r>
          </a:p>
          <a:p>
            <a:pPr>
              <a:spcBef>
                <a:spcPts val="600"/>
              </a:spcBef>
              <a:spcAft>
                <a:spcPts val="600"/>
              </a:spcAft>
            </a:pPr>
            <a:r>
              <a:rPr lang="en-US" altLang="en-US" sz="2200" dirty="0" err="1"/>
              <a:t>Recognise</a:t>
            </a:r>
            <a:r>
              <a:rPr lang="en-US" altLang="en-US" sz="2200" dirty="0"/>
              <a:t> how society’s beliefs, values and attitudes, procedures and laws about children and child abuse have changed over time to put children first in all aspects of practice</a:t>
            </a:r>
          </a:p>
          <a:p>
            <a:pPr>
              <a:spcBef>
                <a:spcPts val="600"/>
              </a:spcBef>
              <a:spcAft>
                <a:spcPts val="600"/>
              </a:spcAft>
            </a:pPr>
            <a:r>
              <a:rPr lang="en-US" altLang="en-US" sz="2200" dirty="0"/>
              <a:t>List the four main categories of abuse, as well as their signs and indicators, and identify current and emerging risk</a:t>
            </a:r>
          </a:p>
          <a:p>
            <a:pPr>
              <a:spcBef>
                <a:spcPts val="600"/>
              </a:spcBef>
              <a:spcAft>
                <a:spcPts val="600"/>
              </a:spcAft>
            </a:pPr>
            <a:r>
              <a:rPr lang="en-US" altLang="en-US" sz="2200" dirty="0"/>
              <a:t>Identify at least 5 barriers/enablers that prevent/support children and young people from being effectively safeguarded  </a:t>
            </a:r>
          </a:p>
          <a:p>
            <a:pPr>
              <a:spcBef>
                <a:spcPts val="600"/>
              </a:spcBef>
              <a:spcAft>
                <a:spcPts val="600"/>
              </a:spcAft>
            </a:pPr>
            <a:r>
              <a:rPr lang="en-US" altLang="en-US" sz="2200" dirty="0"/>
              <a:t>Respond effectively to concerns about the safety and welfare of a child/young person following their organisation and Safeguarding Partnership Jersey (SPJ) Policy and Procedures</a:t>
            </a:r>
          </a:p>
          <a:p>
            <a:endParaRPr lang="en-US" dirty="0"/>
          </a:p>
        </p:txBody>
      </p:sp>
    </p:spTree>
    <p:extLst>
      <p:ext uri="{BB962C8B-B14F-4D97-AF65-F5344CB8AC3E}">
        <p14:creationId xmlns:p14="http://schemas.microsoft.com/office/powerpoint/2010/main" val="4139503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6E57E-ED5D-A292-EB4E-FA8143ED99A4}"/>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CD04A64-7746-71D2-938F-5B611515C217}"/>
              </a:ext>
            </a:extLst>
          </p:cNvPr>
          <p:cNvSpPr>
            <a:spLocks noGrp="1"/>
          </p:cNvSpPr>
          <p:nvPr>
            <p:ph sz="half" idx="1"/>
          </p:nvPr>
        </p:nvSpPr>
        <p:spPr>
          <a:xfrm>
            <a:off x="669446" y="765685"/>
            <a:ext cx="10853107" cy="2216512"/>
          </a:xfrm>
        </p:spPr>
        <p:txBody>
          <a:bodyPr vert="horz" lIns="91440" tIns="45720" rIns="91440" bIns="45720" rtlCol="0">
            <a:normAutofit/>
          </a:bodyPr>
          <a:lstStyle/>
          <a:p>
            <a:pPr marL="0" indent="0" algn="ctr">
              <a:buNone/>
            </a:pPr>
            <a:r>
              <a:rPr lang="en-US" sz="3200" b="1" dirty="0"/>
              <a:t>Building A Safer Community (BASC) </a:t>
            </a:r>
          </a:p>
          <a:p>
            <a:pPr marL="0" indent="0">
              <a:buNone/>
            </a:pPr>
            <a:r>
              <a:rPr lang="en-GB" dirty="0"/>
              <a:t>The purpose of BASC is to provide a framework that enhances the collective impact of partner agencies in protecting the community from crime.</a:t>
            </a:r>
            <a:endParaRPr lang="en-US" dirty="0"/>
          </a:p>
        </p:txBody>
      </p:sp>
      <p:pic>
        <p:nvPicPr>
          <p:cNvPr id="6" name="Picture 5" descr="A close-up of a sign">
            <a:extLst>
              <a:ext uri="{FF2B5EF4-FFF2-40B4-BE49-F238E27FC236}">
                <a16:creationId xmlns:a16="http://schemas.microsoft.com/office/drawing/2014/main" id="{27B1FF43-1616-066E-FAF1-7B11B7F9FA0E}"/>
              </a:ext>
            </a:extLst>
          </p:cNvPr>
          <p:cNvPicPr>
            <a:picLocks noChangeAspect="1"/>
          </p:cNvPicPr>
          <p:nvPr/>
        </p:nvPicPr>
        <p:blipFill>
          <a:blip r:embed="rId3"/>
          <a:stretch>
            <a:fillRect/>
          </a:stretch>
        </p:blipFill>
        <p:spPr>
          <a:xfrm>
            <a:off x="412144" y="2912623"/>
            <a:ext cx="10853107"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Tree>
    <p:extLst>
      <p:ext uri="{BB962C8B-B14F-4D97-AF65-F5344CB8AC3E}">
        <p14:creationId xmlns:p14="http://schemas.microsoft.com/office/powerpoint/2010/main" val="91871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8AAC6-827B-ADD2-780C-151616402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17213-A91A-2CCF-3951-552A8AA8268F}"/>
              </a:ext>
            </a:extLst>
          </p:cNvPr>
          <p:cNvSpPr>
            <a:spLocks noGrp="1"/>
          </p:cNvSpPr>
          <p:nvPr>
            <p:ph type="title"/>
          </p:nvPr>
        </p:nvSpPr>
        <p:spPr>
          <a:xfrm>
            <a:off x="914343" y="631345"/>
            <a:ext cx="10202333" cy="1015681"/>
          </a:xfrm>
        </p:spPr>
        <p:txBody>
          <a:bodyPr/>
          <a:lstStyle/>
          <a:p>
            <a:r>
              <a:rPr lang="en-GB" dirty="0"/>
              <a:t>Violence Against Women &amp; Girls (VAWG)</a:t>
            </a:r>
          </a:p>
        </p:txBody>
      </p:sp>
      <p:graphicFrame>
        <p:nvGraphicFramePr>
          <p:cNvPr id="4" name="Content Placeholder 2">
            <a:extLst>
              <a:ext uri="{FF2B5EF4-FFF2-40B4-BE49-F238E27FC236}">
                <a16:creationId xmlns:a16="http://schemas.microsoft.com/office/drawing/2014/main" id="{13304896-636F-FC3E-B702-6C28B78C23A6}"/>
              </a:ext>
            </a:extLst>
          </p:cNvPr>
          <p:cNvGraphicFramePr>
            <a:graphicFrameLocks/>
          </p:cNvGraphicFramePr>
          <p:nvPr>
            <p:extLst>
              <p:ext uri="{D42A27DB-BD31-4B8C-83A1-F6EECF244321}">
                <p14:modId xmlns:p14="http://schemas.microsoft.com/office/powerpoint/2010/main" val="632757430"/>
              </p:ext>
            </p:extLst>
          </p:nvPr>
        </p:nvGraphicFramePr>
        <p:xfrm>
          <a:off x="1075324" y="1441174"/>
          <a:ext cx="10354676" cy="4590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1C76551-0EC5-AA32-893D-B8E5CAE8FB67}"/>
              </a:ext>
            </a:extLst>
          </p:cNvPr>
          <p:cNvSpPr txBox="1"/>
          <p:nvPr/>
        </p:nvSpPr>
        <p:spPr>
          <a:xfrm>
            <a:off x="553334" y="5549209"/>
            <a:ext cx="3853121" cy="369332"/>
          </a:xfrm>
          <a:prstGeom prst="rect">
            <a:avLst/>
          </a:prstGeom>
          <a:noFill/>
        </p:spPr>
        <p:txBody>
          <a:bodyPr wrap="square">
            <a:spAutoFit/>
          </a:bodyPr>
          <a:lstStyle/>
          <a:p>
            <a:pPr algn="ctr"/>
            <a:r>
              <a:rPr lang="en-GB" dirty="0">
                <a:hlinkClick r:id="rId8"/>
              </a:rPr>
              <a:t>VAWG Taskforce Report.pdf</a:t>
            </a:r>
            <a:endParaRPr lang="en-GB" dirty="0"/>
          </a:p>
        </p:txBody>
      </p:sp>
    </p:spTree>
    <p:extLst>
      <p:ext uri="{BB962C8B-B14F-4D97-AF65-F5344CB8AC3E}">
        <p14:creationId xmlns:p14="http://schemas.microsoft.com/office/powerpoint/2010/main" val="3162669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8F49-0E1D-589B-22D3-B2D2FA038CE7}"/>
              </a:ext>
            </a:extLst>
          </p:cNvPr>
          <p:cNvSpPr>
            <a:spLocks noGrp="1"/>
          </p:cNvSpPr>
          <p:nvPr>
            <p:ph type="title"/>
          </p:nvPr>
        </p:nvSpPr>
        <p:spPr/>
        <p:txBody>
          <a:bodyPr/>
          <a:lstStyle/>
          <a:p>
            <a:r>
              <a:rPr lang="en-GB" dirty="0"/>
              <a:t>Child Exploitation </a:t>
            </a:r>
          </a:p>
        </p:txBody>
      </p:sp>
      <p:graphicFrame>
        <p:nvGraphicFramePr>
          <p:cNvPr id="4" name="Content Placeholder 2">
            <a:extLst>
              <a:ext uri="{FF2B5EF4-FFF2-40B4-BE49-F238E27FC236}">
                <a16:creationId xmlns:a16="http://schemas.microsoft.com/office/drawing/2014/main" id="{496C84F7-2111-CB2E-B352-B0E574B5EB39}"/>
              </a:ext>
            </a:extLst>
          </p:cNvPr>
          <p:cNvGraphicFramePr>
            <a:graphicFrameLocks noGrp="1"/>
          </p:cNvGraphicFramePr>
          <p:nvPr>
            <p:ph sz="half" idx="1"/>
            <p:extLst>
              <p:ext uri="{D42A27DB-BD31-4B8C-83A1-F6EECF244321}">
                <p14:modId xmlns:p14="http://schemas.microsoft.com/office/powerpoint/2010/main" val="1099459737"/>
              </p:ext>
            </p:extLst>
          </p:nvPr>
        </p:nvGraphicFramePr>
        <p:xfrm>
          <a:off x="838200" y="1547371"/>
          <a:ext cx="9880491" cy="4507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852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B9B6-08D7-B659-E3FB-E73390631575}"/>
              </a:ext>
            </a:extLst>
          </p:cNvPr>
          <p:cNvSpPr>
            <a:spLocks noGrp="1"/>
          </p:cNvSpPr>
          <p:nvPr>
            <p:ph type="title"/>
          </p:nvPr>
        </p:nvSpPr>
        <p:spPr>
          <a:xfrm>
            <a:off x="907774" y="2678806"/>
            <a:ext cx="4618383" cy="1015681"/>
          </a:xfrm>
        </p:spPr>
        <p:txBody>
          <a:bodyPr>
            <a:normAutofit fontScale="90000"/>
          </a:bodyPr>
          <a:lstStyle/>
          <a:p>
            <a:r>
              <a:rPr lang="en-GB" dirty="0"/>
              <a:t>Barriers to Safeguarding </a:t>
            </a:r>
            <a:br>
              <a:rPr lang="en-GB" dirty="0"/>
            </a:br>
            <a:endParaRPr lang="en-GB" dirty="0"/>
          </a:p>
        </p:txBody>
      </p:sp>
      <p:pic>
        <p:nvPicPr>
          <p:cNvPr id="4" name="Picture 6" descr="MC900237951[1]">
            <a:extLst>
              <a:ext uri="{FF2B5EF4-FFF2-40B4-BE49-F238E27FC236}">
                <a16:creationId xmlns:a16="http://schemas.microsoft.com/office/drawing/2014/main" id="{4C82F463-EBA7-D392-0B1B-6F8CBDB366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513182" y="1187024"/>
            <a:ext cx="4428381" cy="3999244"/>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p:spPr>
      </p:pic>
    </p:spTree>
    <p:extLst>
      <p:ext uri="{BB962C8B-B14F-4D97-AF65-F5344CB8AC3E}">
        <p14:creationId xmlns:p14="http://schemas.microsoft.com/office/powerpoint/2010/main" val="2251435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E3FE2-1292-85C1-8A15-C7B9770688C0}"/>
              </a:ext>
            </a:extLst>
          </p:cNvPr>
          <p:cNvSpPr>
            <a:spLocks noGrp="1"/>
          </p:cNvSpPr>
          <p:nvPr>
            <p:ph type="title"/>
          </p:nvPr>
        </p:nvSpPr>
        <p:spPr>
          <a:xfrm>
            <a:off x="5986670" y="2090297"/>
            <a:ext cx="4548809" cy="1015681"/>
          </a:xfrm>
        </p:spPr>
        <p:txBody>
          <a:bodyPr>
            <a:normAutofit fontScale="90000"/>
          </a:bodyPr>
          <a:lstStyle/>
          <a:p>
            <a:pPr algn="ctr"/>
            <a:r>
              <a:rPr lang="en-GB" dirty="0"/>
              <a:t>Enablers to Safeguarding </a:t>
            </a:r>
            <a:br>
              <a:rPr lang="en-GB" dirty="0"/>
            </a:br>
            <a:endParaRPr lang="en-GB" dirty="0"/>
          </a:p>
        </p:txBody>
      </p:sp>
      <p:pic>
        <p:nvPicPr>
          <p:cNvPr id="5" name="Content Placeholder 3" descr="A picture containing building, window, white, table&#10;&#10;Description automatically generated">
            <a:extLst>
              <a:ext uri="{FF2B5EF4-FFF2-40B4-BE49-F238E27FC236}">
                <a16:creationId xmlns:a16="http://schemas.microsoft.com/office/drawing/2014/main" id="{4B7A8150-2905-C5A8-9128-A23767D34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31"/>
          <a:stretch>
            <a:fillRect/>
          </a:stretch>
        </p:blipFill>
        <p:spPr>
          <a:xfrm>
            <a:off x="0" y="0"/>
            <a:ext cx="4657344" cy="6211957"/>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902270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09ED-7507-4291-D8E0-C39FC29C48A0}"/>
              </a:ext>
            </a:extLst>
          </p:cNvPr>
          <p:cNvSpPr>
            <a:spLocks noGrp="1"/>
          </p:cNvSpPr>
          <p:nvPr>
            <p:ph type="title"/>
          </p:nvPr>
        </p:nvSpPr>
        <p:spPr/>
        <p:txBody>
          <a:bodyPr/>
          <a:lstStyle/>
          <a:p>
            <a:r>
              <a:rPr lang="en-GB" dirty="0"/>
              <a:t>In Summary </a:t>
            </a:r>
          </a:p>
        </p:txBody>
      </p:sp>
      <p:sp>
        <p:nvSpPr>
          <p:cNvPr id="4" name="Rectangle 3">
            <a:extLst>
              <a:ext uri="{FF2B5EF4-FFF2-40B4-BE49-F238E27FC236}">
                <a16:creationId xmlns:a16="http://schemas.microsoft.com/office/drawing/2014/main" id="{1F48F114-E39F-AD47-CAE8-E0AD0DA4A60F}"/>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spc="-3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pPr>
            <a:r>
              <a:rPr lang="en-US" altLang="en-US" sz="2200" dirty="0"/>
              <a:t>Need to focus on what helps children tell.</a:t>
            </a:r>
          </a:p>
          <a:p>
            <a:pPr>
              <a:spcBef>
                <a:spcPts val="600"/>
              </a:spcBef>
              <a:spcAft>
                <a:spcPts val="1200"/>
              </a:spcAft>
            </a:pPr>
            <a:r>
              <a:rPr lang="en-US" altLang="en-US" sz="2200" dirty="0"/>
              <a:t>Children need those around them to notice when they need to talk about themselves and what is happening in their lives. </a:t>
            </a:r>
          </a:p>
          <a:p>
            <a:pPr>
              <a:spcBef>
                <a:spcPts val="600"/>
              </a:spcBef>
              <a:spcAft>
                <a:spcPts val="1200"/>
              </a:spcAft>
            </a:pPr>
            <a:r>
              <a:rPr lang="en-US" altLang="en-US" sz="2200" dirty="0"/>
              <a:t>Professionals and adults need to: </a:t>
            </a:r>
          </a:p>
          <a:p>
            <a:pPr lvl="1">
              <a:spcBef>
                <a:spcPts val="600"/>
              </a:spcBef>
              <a:spcAft>
                <a:spcPts val="1200"/>
              </a:spcAft>
            </a:pPr>
            <a:r>
              <a:rPr lang="en-US" altLang="en-US" sz="2200" dirty="0"/>
              <a:t>ask children about their lives and wellbeing</a:t>
            </a:r>
          </a:p>
          <a:p>
            <a:pPr lvl="1">
              <a:spcBef>
                <a:spcPts val="600"/>
              </a:spcBef>
              <a:spcAft>
                <a:spcPts val="1200"/>
              </a:spcAft>
            </a:pPr>
            <a:r>
              <a:rPr lang="en-US" altLang="en-US" sz="2200" dirty="0"/>
              <a:t>help them access someone they can trust</a:t>
            </a:r>
          </a:p>
          <a:p>
            <a:pPr lvl="1">
              <a:spcBef>
                <a:spcPts val="600"/>
              </a:spcBef>
              <a:spcAft>
                <a:spcPts val="1200"/>
              </a:spcAft>
            </a:pPr>
            <a:r>
              <a:rPr lang="en-US" altLang="en-US" sz="2200" dirty="0"/>
              <a:t>let them know they will be taken seriously and help them understand that abuse is wrong.</a:t>
            </a:r>
          </a:p>
        </p:txBody>
      </p:sp>
    </p:spTree>
    <p:extLst>
      <p:ext uri="{BB962C8B-B14F-4D97-AF65-F5344CB8AC3E}">
        <p14:creationId xmlns:p14="http://schemas.microsoft.com/office/powerpoint/2010/main" val="2733912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CF4C-919A-84F3-40B2-38236690D074}"/>
              </a:ext>
            </a:extLst>
          </p:cNvPr>
          <p:cNvSpPr>
            <a:spLocks noGrp="1"/>
          </p:cNvSpPr>
          <p:nvPr>
            <p:ph type="title"/>
          </p:nvPr>
        </p:nvSpPr>
        <p:spPr>
          <a:xfrm>
            <a:off x="192391" y="2921159"/>
            <a:ext cx="4837043" cy="1015681"/>
          </a:xfrm>
        </p:spPr>
        <p:txBody>
          <a:bodyPr>
            <a:normAutofit fontScale="90000"/>
          </a:bodyPr>
          <a:lstStyle/>
          <a:p>
            <a:pPr algn="ctr"/>
            <a:r>
              <a:rPr lang="en-GB" dirty="0"/>
              <a:t>Activity </a:t>
            </a:r>
            <a:br>
              <a:rPr lang="en-GB" dirty="0"/>
            </a:br>
            <a:endParaRPr lang="en-GB" dirty="0"/>
          </a:p>
        </p:txBody>
      </p:sp>
      <p:pic>
        <p:nvPicPr>
          <p:cNvPr id="4" name="Content Placeholder 4" descr="Person with idea concept">
            <a:extLst>
              <a:ext uri="{FF2B5EF4-FFF2-40B4-BE49-F238E27FC236}">
                <a16:creationId xmlns:a16="http://schemas.microsoft.com/office/drawing/2014/main" id="{8D3E5FDB-A8B0-765E-4FFF-12F2C03B3011}"/>
              </a:ext>
            </a:extLst>
          </p:cNvPr>
          <p:cNvPicPr>
            <a:picLocks noGrp="1" noChangeAspect="1"/>
          </p:cNvPicPr>
          <p:nvPr>
            <p:ph idx="1"/>
          </p:nvPr>
        </p:nvPicPr>
        <p:blipFill>
          <a:blip r:embed="rId3"/>
          <a:stretch/>
        </p:blipFill>
        <p:spPr>
          <a:xfrm>
            <a:off x="5228216" y="70362"/>
            <a:ext cx="6890809" cy="678763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29978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D0E2E-DA8A-2D6F-DB0B-8546101ACEF0}"/>
              </a:ext>
            </a:extLst>
          </p:cNvPr>
          <p:cNvSpPr>
            <a:spLocks noGrp="1"/>
          </p:cNvSpPr>
          <p:nvPr>
            <p:ph type="title"/>
          </p:nvPr>
        </p:nvSpPr>
        <p:spPr/>
        <p:txBody>
          <a:bodyPr/>
          <a:lstStyle/>
          <a:p>
            <a:r>
              <a:rPr lang="en-GB" dirty="0"/>
              <a:t>Child Scenarios </a:t>
            </a:r>
          </a:p>
        </p:txBody>
      </p:sp>
      <p:pic>
        <p:nvPicPr>
          <p:cNvPr id="4" name="Picture 5" descr="analyse">
            <a:extLst>
              <a:ext uri="{FF2B5EF4-FFF2-40B4-BE49-F238E27FC236}">
                <a16:creationId xmlns:a16="http://schemas.microsoft.com/office/drawing/2014/main" id="{65C9D396-AD0F-5A90-B9B6-F6C589A2C8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6617" y="2132175"/>
            <a:ext cx="3415551" cy="3172047"/>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71E37F83-83F2-42DD-CBAD-7D728D955465}"/>
              </a:ext>
            </a:extLst>
          </p:cNvPr>
          <p:cNvSpPr>
            <a:spLocks noGrp="1" noChangeArrowheads="1"/>
          </p:cNvSpPr>
          <p:nvPr>
            <p:ph idx="1"/>
          </p:nvPr>
        </p:nvSpPr>
        <p:spPr>
          <a:xfrm>
            <a:off x="5235397" y="1656966"/>
            <a:ext cx="6118403" cy="4351338"/>
          </a:xfrm>
        </p:spPr>
        <p:txBody>
          <a:bodyPr>
            <a:normAutofit/>
          </a:bodyPr>
          <a:lstStyle/>
          <a:p>
            <a:pPr eaLnBrk="1" hangingPunct="1"/>
            <a:r>
              <a:rPr lang="en-GB" altLang="en-US" sz="2200" dirty="0"/>
              <a:t>What is getting in the way of this child’s wellbeing?</a:t>
            </a:r>
          </a:p>
          <a:p>
            <a:pPr eaLnBrk="1" hangingPunct="1"/>
            <a:r>
              <a:rPr lang="en-GB" altLang="en-US" sz="2200" dirty="0"/>
              <a:t>How might these issues be impacting on the child right now?</a:t>
            </a:r>
          </a:p>
          <a:p>
            <a:pPr eaLnBrk="1" hangingPunct="1"/>
            <a:r>
              <a:rPr lang="en-GB" altLang="en-US" sz="2200" dirty="0"/>
              <a:t>How might these issues impact on the child in future?</a:t>
            </a:r>
          </a:p>
          <a:p>
            <a:pPr eaLnBrk="1" hangingPunct="1"/>
            <a:r>
              <a:rPr lang="en-GB" altLang="en-US" sz="2200" dirty="0"/>
              <a:t>Are there additional needs that you should consider?</a:t>
            </a:r>
          </a:p>
          <a:p>
            <a:pPr eaLnBrk="1" hangingPunct="1"/>
            <a:r>
              <a:rPr lang="en-GB" altLang="en-US" sz="2200" dirty="0"/>
              <a:t>What will you do with this information?</a:t>
            </a:r>
          </a:p>
          <a:p>
            <a:endParaRPr lang="en-GB" altLang="en-US" sz="2600" dirty="0"/>
          </a:p>
        </p:txBody>
      </p:sp>
    </p:spTree>
    <p:extLst>
      <p:ext uri="{BB962C8B-B14F-4D97-AF65-F5344CB8AC3E}">
        <p14:creationId xmlns:p14="http://schemas.microsoft.com/office/powerpoint/2010/main" val="3164733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2D57-862C-F5FC-09D3-1573F7BDB151}"/>
              </a:ext>
            </a:extLst>
          </p:cNvPr>
          <p:cNvSpPr>
            <a:spLocks noGrp="1"/>
          </p:cNvSpPr>
          <p:nvPr>
            <p:ph type="ctrTitle"/>
          </p:nvPr>
        </p:nvSpPr>
        <p:spPr/>
        <p:txBody>
          <a:bodyPr/>
          <a:lstStyle/>
          <a:p>
            <a:r>
              <a:rPr lang="en-US" dirty="0"/>
              <a:t>Reporting Concerns </a:t>
            </a:r>
            <a:br>
              <a:rPr lang="en-US" dirty="0"/>
            </a:br>
            <a:endParaRPr lang="en-US" dirty="0"/>
          </a:p>
        </p:txBody>
      </p:sp>
    </p:spTree>
    <p:extLst>
      <p:ext uri="{BB962C8B-B14F-4D97-AF65-F5344CB8AC3E}">
        <p14:creationId xmlns:p14="http://schemas.microsoft.com/office/powerpoint/2010/main" val="1413301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33D5B5-3CBF-C879-738F-A713F26A3C18}"/>
              </a:ext>
            </a:extLst>
          </p:cNvPr>
          <p:cNvSpPr txBox="1">
            <a:spLocks noChangeArrowheads="1"/>
          </p:cNvSpPr>
          <p:nvPr/>
        </p:nvSpPr>
        <p:spPr>
          <a:xfrm>
            <a:off x="838200" y="751906"/>
            <a:ext cx="10515600" cy="4883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spc="-3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 typeface="Arial" panose="020B0604020202020204" pitchFamily="34" charset="0"/>
              <a:buNone/>
            </a:pPr>
            <a:r>
              <a:rPr lang="en-US" altLang="en-US" sz="2200" b="1" dirty="0"/>
              <a:t>Who do I tell?  </a:t>
            </a:r>
            <a:r>
              <a:rPr lang="en-US" altLang="en-US" sz="2200" dirty="0"/>
              <a:t>Your line manager and/or DSL. In cases where the child is at immediate risk of harm (such as physical or sexual abuse) you should inform the Police. If you have a serious concern about the welfare of a child, you have a duty to contact the Children and Families Hub (see next slide).</a:t>
            </a:r>
          </a:p>
          <a:p>
            <a:pPr marL="0" indent="0">
              <a:spcBef>
                <a:spcPts val="600"/>
              </a:spcBef>
              <a:spcAft>
                <a:spcPts val="600"/>
              </a:spcAft>
              <a:buFont typeface="Arial" panose="020B0604020202020204" pitchFamily="34" charset="0"/>
              <a:buNone/>
            </a:pPr>
            <a:r>
              <a:rPr lang="en-US" altLang="en-US" sz="2200" b="1" dirty="0"/>
              <a:t>When do I tell?  </a:t>
            </a:r>
            <a:r>
              <a:rPr lang="en-US" altLang="en-US" sz="2200" dirty="0"/>
              <a:t>As soon as possible but do not leave the child or young person in this process. If the child is at risk of immediate significant harm, contact the Police. </a:t>
            </a:r>
          </a:p>
          <a:p>
            <a:pPr marL="0" indent="0">
              <a:spcBef>
                <a:spcPts val="600"/>
              </a:spcBef>
              <a:spcAft>
                <a:spcPts val="600"/>
              </a:spcAft>
              <a:buFont typeface="Arial" panose="020B0604020202020204" pitchFamily="34" charset="0"/>
              <a:buNone/>
            </a:pPr>
            <a:r>
              <a:rPr lang="en-US" altLang="en-US" sz="2200" b="1" dirty="0"/>
              <a:t>What do I need to do?  </a:t>
            </a:r>
            <a:r>
              <a:rPr lang="en-US" altLang="en-US" sz="2200" dirty="0"/>
              <a:t>Record information - what you’ve been told, seen, heard. Be sure to include dates, times and any other relevant information. Your DSL or Manager will support you and help decide whether or not  to make a referral. If you are not happy with that decision you can refer directly to the Children and Families Hub.</a:t>
            </a:r>
          </a:p>
          <a:p>
            <a:pPr marL="0" indent="0">
              <a:spcBef>
                <a:spcPts val="600"/>
              </a:spcBef>
              <a:spcAft>
                <a:spcPts val="600"/>
              </a:spcAft>
              <a:buFont typeface="Arial" panose="020B0604020202020204" pitchFamily="34" charset="0"/>
              <a:buNone/>
            </a:pPr>
            <a:r>
              <a:rPr lang="en-US" altLang="en-US" sz="2200" b="1" dirty="0"/>
              <a:t>What happens next?  </a:t>
            </a:r>
            <a:r>
              <a:rPr lang="en-US" altLang="en-US" sz="2200" dirty="0"/>
              <a:t>Depending on concerns the police and/or Children and Families Hub may need to take immediate action. Enquires are ‘RAG’ rated. Outcomes may include information kept on file, an initial assessment conducted by a social worker, integrated service involvement to support the child/family or no further action. The Children and Families Hub aim to get back to all referrals.</a:t>
            </a:r>
          </a:p>
        </p:txBody>
      </p:sp>
    </p:spTree>
    <p:extLst>
      <p:ext uri="{BB962C8B-B14F-4D97-AF65-F5344CB8AC3E}">
        <p14:creationId xmlns:p14="http://schemas.microsoft.com/office/powerpoint/2010/main" val="3366525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ECBF-4ECB-F52D-DDD6-0F3904F55783}"/>
              </a:ext>
            </a:extLst>
          </p:cNvPr>
          <p:cNvSpPr>
            <a:spLocks noGrp="1"/>
          </p:cNvSpPr>
          <p:nvPr>
            <p:ph type="title"/>
          </p:nvPr>
        </p:nvSpPr>
        <p:spPr/>
        <p:txBody>
          <a:bodyPr/>
          <a:lstStyle/>
          <a:p>
            <a:r>
              <a:rPr lang="en-GB" dirty="0"/>
              <a:t>Our Learning Agreement. </a:t>
            </a:r>
          </a:p>
        </p:txBody>
      </p:sp>
      <p:sp>
        <p:nvSpPr>
          <p:cNvPr id="3" name="Content Placeholder 2">
            <a:extLst>
              <a:ext uri="{FF2B5EF4-FFF2-40B4-BE49-F238E27FC236}">
                <a16:creationId xmlns:a16="http://schemas.microsoft.com/office/drawing/2014/main" id="{91C0915C-2C30-1C90-60B0-CC93308726F0}"/>
              </a:ext>
            </a:extLst>
          </p:cNvPr>
          <p:cNvSpPr>
            <a:spLocks noGrp="1"/>
          </p:cNvSpPr>
          <p:nvPr>
            <p:ph idx="1"/>
          </p:nvPr>
        </p:nvSpPr>
        <p:spPr/>
        <p:txBody>
          <a:bodyPr/>
          <a:lstStyle/>
          <a:p>
            <a:pPr>
              <a:spcBef>
                <a:spcPts val="600"/>
              </a:spcBef>
              <a:spcAft>
                <a:spcPts val="600"/>
              </a:spcAft>
            </a:pPr>
            <a:r>
              <a:rPr lang="en-US" altLang="en-US" sz="2200" dirty="0"/>
              <a:t>Offer criticism constructively</a:t>
            </a:r>
          </a:p>
          <a:p>
            <a:pPr>
              <a:spcBef>
                <a:spcPts val="600"/>
              </a:spcBef>
              <a:spcAft>
                <a:spcPts val="600"/>
              </a:spcAft>
            </a:pPr>
            <a:r>
              <a:rPr lang="en-US" altLang="en-US" sz="2200" dirty="0"/>
              <a:t>Have respect for the feelings, experiences and perspectives of others</a:t>
            </a:r>
          </a:p>
          <a:p>
            <a:pPr>
              <a:spcBef>
                <a:spcPts val="600"/>
              </a:spcBef>
              <a:spcAft>
                <a:spcPts val="600"/>
              </a:spcAft>
            </a:pPr>
            <a:r>
              <a:rPr lang="en-US" altLang="en-US" sz="2200" dirty="0"/>
              <a:t>Be aware of diversity issues and promote anti-oppressive practice</a:t>
            </a:r>
          </a:p>
          <a:p>
            <a:pPr>
              <a:spcBef>
                <a:spcPts val="600"/>
              </a:spcBef>
              <a:spcAft>
                <a:spcPts val="600"/>
              </a:spcAft>
            </a:pPr>
            <a:r>
              <a:rPr lang="en-US" altLang="en-US" sz="2200" dirty="0"/>
              <a:t>Respect confidentiality (excluding risk)</a:t>
            </a:r>
          </a:p>
          <a:p>
            <a:pPr>
              <a:spcBef>
                <a:spcPts val="600"/>
              </a:spcBef>
              <a:spcAft>
                <a:spcPts val="600"/>
              </a:spcAft>
            </a:pPr>
            <a:r>
              <a:rPr lang="en-US" altLang="en-US" sz="2200" dirty="0"/>
              <a:t>Participants to take responsibility for their learning</a:t>
            </a:r>
          </a:p>
          <a:p>
            <a:endParaRPr lang="en-GB" dirty="0"/>
          </a:p>
        </p:txBody>
      </p:sp>
    </p:spTree>
    <p:extLst>
      <p:ext uri="{BB962C8B-B14F-4D97-AF65-F5344CB8AC3E}">
        <p14:creationId xmlns:p14="http://schemas.microsoft.com/office/powerpoint/2010/main" val="2786484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6D0F-59C3-3512-714D-B6EBFE210F24}"/>
              </a:ext>
            </a:extLst>
          </p:cNvPr>
          <p:cNvSpPr>
            <a:spLocks noGrp="1"/>
          </p:cNvSpPr>
          <p:nvPr>
            <p:ph type="title"/>
          </p:nvPr>
        </p:nvSpPr>
        <p:spPr/>
        <p:txBody>
          <a:bodyPr/>
          <a:lstStyle/>
          <a:p>
            <a:r>
              <a:rPr lang="en-GB" dirty="0"/>
              <a:t>Children and Families Hub</a:t>
            </a:r>
          </a:p>
        </p:txBody>
      </p:sp>
      <p:sp>
        <p:nvSpPr>
          <p:cNvPr id="4" name="Content Placeholder 2">
            <a:extLst>
              <a:ext uri="{FF2B5EF4-FFF2-40B4-BE49-F238E27FC236}">
                <a16:creationId xmlns:a16="http://schemas.microsoft.com/office/drawing/2014/main" id="{07E0C904-6D78-26E5-8A12-3D1BB87196C9}"/>
              </a:ext>
            </a:extLst>
          </p:cNvPr>
          <p:cNvSpPr>
            <a:spLocks noGrp="1" noChangeArrowheads="1"/>
          </p:cNvSpPr>
          <p:nvPr>
            <p:ph idx="1"/>
          </p:nvPr>
        </p:nvSpPr>
        <p:spPr>
          <a:xfrm>
            <a:off x="838200" y="1591878"/>
            <a:ext cx="10515600" cy="4351338"/>
          </a:xfrm>
        </p:spPr>
        <p:txBody>
          <a:bodyPr>
            <a:normAutofit/>
          </a:bodyPr>
          <a:lstStyle/>
          <a:p>
            <a:pPr>
              <a:spcBef>
                <a:spcPts val="600"/>
              </a:spcBef>
              <a:spcAft>
                <a:spcPts val="1200"/>
              </a:spcAft>
            </a:pPr>
            <a:r>
              <a:rPr lang="en-GB" altLang="en-US" sz="2200" dirty="0"/>
              <a:t>The Children and Families Hub provides a single point of contact for children, young people and families who require additional support to ensure they are safeguarded and protected.</a:t>
            </a:r>
          </a:p>
          <a:p>
            <a:pPr>
              <a:spcBef>
                <a:spcPts val="600"/>
              </a:spcBef>
              <a:spcAft>
                <a:spcPts val="1200"/>
              </a:spcAft>
            </a:pPr>
            <a:r>
              <a:rPr lang="en-GB" altLang="en-US" sz="2200" dirty="0"/>
              <a:t>Contact the Children and Families Hub on 01534 519000 or email </a:t>
            </a:r>
            <a:r>
              <a:rPr lang="en-GB" altLang="en-US" sz="2200" u="sng" dirty="0">
                <a:hlinkClick r:id="rId3"/>
              </a:rPr>
              <a:t>childrenandfamilieshub@gov.je</a:t>
            </a:r>
            <a:endParaRPr lang="en-GB" altLang="en-US" sz="2200" u="sng" dirty="0"/>
          </a:p>
          <a:p>
            <a:pPr>
              <a:spcBef>
                <a:spcPts val="600"/>
              </a:spcBef>
              <a:spcAft>
                <a:spcPts val="1200"/>
              </a:spcAft>
            </a:pPr>
            <a:r>
              <a:rPr lang="en-GB" altLang="en-US" sz="2200" dirty="0"/>
              <a:t>The Children and Families Hub electronic referral form (which replaces MASH Enquiry Form and Early Help Referral Forms) can be accessed at </a:t>
            </a:r>
            <a:r>
              <a:rPr lang="en-GB" altLang="en-US" sz="2200" dirty="0">
                <a:hlinkClick r:id="rId4"/>
              </a:rPr>
              <a:t>Children and Families Hub (gov.je)</a:t>
            </a:r>
            <a:endParaRPr lang="en-GB" altLang="en-US" sz="2200" dirty="0"/>
          </a:p>
          <a:p>
            <a:pPr>
              <a:spcBef>
                <a:spcPts val="600"/>
              </a:spcBef>
              <a:spcAft>
                <a:spcPts val="1200"/>
              </a:spcAft>
            </a:pPr>
            <a:r>
              <a:rPr lang="en-GB" altLang="en-US" sz="2200" dirty="0"/>
              <a:t>Out of hours service will operate at other times.  The Duty Social Worker can be reached by calling the Hub on 01534 519000 and selecting Option 4 or via the Hospital Switchboard on 442000.</a:t>
            </a:r>
          </a:p>
          <a:p>
            <a:endParaRPr lang="en-GB" altLang="en-US" sz="2200" dirty="0"/>
          </a:p>
        </p:txBody>
      </p:sp>
    </p:spTree>
    <p:extLst>
      <p:ext uri="{BB962C8B-B14F-4D97-AF65-F5344CB8AC3E}">
        <p14:creationId xmlns:p14="http://schemas.microsoft.com/office/powerpoint/2010/main" val="1881418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A1E6-536D-0414-B55B-53806272ADC8}"/>
              </a:ext>
            </a:extLst>
          </p:cNvPr>
          <p:cNvSpPr>
            <a:spLocks noGrp="1"/>
          </p:cNvSpPr>
          <p:nvPr>
            <p:ph type="title"/>
          </p:nvPr>
        </p:nvSpPr>
        <p:spPr/>
        <p:txBody>
          <a:bodyPr/>
          <a:lstStyle/>
          <a:p>
            <a:r>
              <a:rPr lang="en-GB" dirty="0"/>
              <a:t>Summary of Today’s learning </a:t>
            </a:r>
          </a:p>
        </p:txBody>
      </p:sp>
      <p:sp>
        <p:nvSpPr>
          <p:cNvPr id="4" name="Rectangle 3">
            <a:extLst>
              <a:ext uri="{FF2B5EF4-FFF2-40B4-BE49-F238E27FC236}">
                <a16:creationId xmlns:a16="http://schemas.microsoft.com/office/drawing/2014/main" id="{606E4508-EF1B-B304-6052-74B6EF4E493A}"/>
              </a:ext>
            </a:extLst>
          </p:cNvPr>
          <p:cNvSpPr>
            <a:spLocks noGrp="1" noChangeArrowheads="1"/>
          </p:cNvSpPr>
          <p:nvPr>
            <p:ph idx="1"/>
          </p:nvPr>
        </p:nvSpPr>
        <p:spPr>
          <a:xfrm>
            <a:off x="838200" y="1480930"/>
            <a:ext cx="10202863" cy="4459495"/>
          </a:xfrm>
        </p:spPr>
        <p:txBody>
          <a:bodyPr vert="horz" lIns="91440" tIns="45720" rIns="91440" bIns="45720" rtlCol="0">
            <a:normAutofit fontScale="92500" lnSpcReduction="20000"/>
          </a:bodyPr>
          <a:lstStyle/>
          <a:p>
            <a:pPr>
              <a:spcBef>
                <a:spcPts val="600"/>
              </a:spcBef>
              <a:spcAft>
                <a:spcPts val="600"/>
              </a:spcAft>
              <a:defRPr/>
            </a:pPr>
            <a:r>
              <a:rPr lang="en-US" altLang="en-US" sz="2400" dirty="0"/>
              <a:t>There are many common signs and indicators of abuse but above all you must base your concerns on your knowledge and understanding of that specific child and their circumstances and see what life is like for that child</a:t>
            </a:r>
          </a:p>
          <a:p>
            <a:pPr>
              <a:spcBef>
                <a:spcPts val="600"/>
              </a:spcBef>
              <a:spcAft>
                <a:spcPts val="600"/>
              </a:spcAft>
              <a:defRPr/>
            </a:pPr>
            <a:r>
              <a:rPr lang="en-US" altLang="en-US" sz="2400" dirty="0"/>
              <a:t>There are many barriers that stop us from effectively safeguarding children and young people - be mindful of these and remember to never lose sight of the child and listen to their voice</a:t>
            </a:r>
          </a:p>
          <a:p>
            <a:pPr>
              <a:spcBef>
                <a:spcPts val="600"/>
              </a:spcBef>
              <a:spcAft>
                <a:spcPts val="600"/>
              </a:spcAft>
              <a:defRPr/>
            </a:pPr>
            <a:r>
              <a:rPr lang="en-US" altLang="en-US" sz="2400" dirty="0"/>
              <a:t>It is important to share your concerns with your Line Manager or Designated Lead for any concerns you have. Remember your information may be a ‘vital part of the jigsaw.’ no matter how small.</a:t>
            </a:r>
          </a:p>
          <a:p>
            <a:pPr>
              <a:spcBef>
                <a:spcPts val="600"/>
              </a:spcBef>
              <a:spcAft>
                <a:spcPts val="600"/>
              </a:spcAft>
              <a:defRPr/>
            </a:pPr>
            <a:r>
              <a:rPr lang="en-US" altLang="en-US" sz="2400" dirty="0"/>
              <a:t>SPJ Multi Agency Child Procedures are online </a:t>
            </a:r>
            <a:r>
              <a:rPr lang="en-US" altLang="en-US" sz="2400" dirty="0">
                <a:hlinkClick r:id="rId3"/>
              </a:rPr>
              <a:t>www.safeguarding.je</a:t>
            </a:r>
            <a:r>
              <a:rPr lang="en-US" altLang="en-US" sz="2400" dirty="0"/>
              <a:t> </a:t>
            </a:r>
          </a:p>
          <a:p>
            <a:pPr>
              <a:spcBef>
                <a:spcPts val="600"/>
              </a:spcBef>
              <a:spcAft>
                <a:spcPts val="600"/>
              </a:spcAft>
              <a:defRPr/>
            </a:pPr>
            <a:r>
              <a:rPr lang="en-US" altLang="en-US" sz="2400" dirty="0"/>
              <a:t>Further training can be found on </a:t>
            </a:r>
            <a:r>
              <a:rPr lang="en-US" altLang="en-US" sz="2400" dirty="0">
                <a:hlinkClick r:id="rId3"/>
              </a:rPr>
              <a:t>www.safeguarding.je</a:t>
            </a:r>
            <a:r>
              <a:rPr lang="en-US" altLang="en-US" sz="2400" dirty="0"/>
              <a:t> </a:t>
            </a:r>
          </a:p>
          <a:p>
            <a:pPr>
              <a:spcBef>
                <a:spcPts val="600"/>
              </a:spcBef>
              <a:spcAft>
                <a:spcPts val="600"/>
              </a:spcAft>
              <a:defRPr/>
            </a:pPr>
            <a:r>
              <a:rPr lang="en-US" altLang="en-US" sz="2400" dirty="0"/>
              <a:t>Jersey Children’s First Training can be found at </a:t>
            </a:r>
            <a:r>
              <a:rPr lang="en-US" altLang="en-US" sz="2400" dirty="0">
                <a:hlinkClick r:id="rId4"/>
              </a:rPr>
              <a:t>www.gov.je/Caring/JerseysChildrenFirst/Pages/GuidancePractitioners.aspx</a:t>
            </a:r>
            <a:r>
              <a:rPr lang="en-US" altLang="en-US" sz="2400" dirty="0"/>
              <a:t> </a:t>
            </a:r>
          </a:p>
          <a:p>
            <a:pPr>
              <a:spcBef>
                <a:spcPts val="600"/>
              </a:spcBef>
              <a:spcAft>
                <a:spcPts val="600"/>
              </a:spcAft>
              <a:defRPr/>
            </a:pPr>
            <a:r>
              <a:rPr lang="en-US" altLang="en-US" sz="2400" dirty="0"/>
              <a:t>Island Plan can be found </a:t>
            </a:r>
            <a:r>
              <a:rPr lang="en-GB" sz="2400" dirty="0">
                <a:hlinkClick r:id="rId5"/>
              </a:rPr>
              <a:t>Children and Young People's Plan 2024 to 2027</a:t>
            </a:r>
            <a:endParaRPr lang="en-US" altLang="en-US" sz="2400" dirty="0"/>
          </a:p>
          <a:p>
            <a:pPr marL="0">
              <a:spcBef>
                <a:spcPts val="600"/>
              </a:spcBef>
              <a:spcAft>
                <a:spcPts val="600"/>
              </a:spcAft>
              <a:defRPr/>
            </a:pPr>
            <a:endParaRPr lang="en-US" altLang="en-US" sz="2000" dirty="0"/>
          </a:p>
          <a:p>
            <a:pPr>
              <a:defRPr/>
            </a:pPr>
            <a:endParaRPr lang="en-US" altLang="en-US" sz="2000" dirty="0"/>
          </a:p>
        </p:txBody>
      </p:sp>
    </p:spTree>
    <p:extLst>
      <p:ext uri="{BB962C8B-B14F-4D97-AF65-F5344CB8AC3E}">
        <p14:creationId xmlns:p14="http://schemas.microsoft.com/office/powerpoint/2010/main" val="1982104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38D6-FE89-01B0-C412-3586DD7CEA15}"/>
              </a:ext>
            </a:extLst>
          </p:cNvPr>
          <p:cNvSpPr>
            <a:spLocks noGrp="1"/>
          </p:cNvSpPr>
          <p:nvPr>
            <p:ph type="title"/>
          </p:nvPr>
        </p:nvSpPr>
        <p:spPr>
          <a:xfrm>
            <a:off x="1543835" y="2921159"/>
            <a:ext cx="4041913" cy="1015681"/>
          </a:xfrm>
        </p:spPr>
        <p:txBody>
          <a:bodyPr/>
          <a:lstStyle/>
          <a:p>
            <a:r>
              <a:rPr lang="en-GB" dirty="0"/>
              <a:t>Any Questions? </a:t>
            </a:r>
          </a:p>
        </p:txBody>
      </p:sp>
      <p:pic>
        <p:nvPicPr>
          <p:cNvPr id="4" name="Picture 7" descr="2,000+ Free Questions &amp; Question Mark Images - Pixabay">
            <a:extLst>
              <a:ext uri="{FF2B5EF4-FFF2-40B4-BE49-F238E27FC236}">
                <a16:creationId xmlns:a16="http://schemas.microsoft.com/office/drawing/2014/main" id="{DAF2EF98-3959-66AC-7F9B-0A4E72327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2"/>
          <a:stretch/>
        </p:blipFill>
        <p:spPr>
          <a:xfrm>
            <a:off x="6606253" y="957860"/>
            <a:ext cx="4942280" cy="4942280"/>
          </a:xfrm>
          <a:prstGeom prst="rect">
            <a:avLst/>
          </a:prstGeom>
          <a:noFill/>
        </p:spPr>
      </p:pic>
    </p:spTree>
    <p:extLst>
      <p:ext uri="{BB962C8B-B14F-4D97-AF65-F5344CB8AC3E}">
        <p14:creationId xmlns:p14="http://schemas.microsoft.com/office/powerpoint/2010/main" val="2955383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864BA-E6EC-4F90-06B4-B51C6746912B}"/>
              </a:ext>
            </a:extLst>
          </p:cNvPr>
          <p:cNvSpPr>
            <a:spLocks noGrp="1"/>
          </p:cNvSpPr>
          <p:nvPr>
            <p:ph type="title"/>
          </p:nvPr>
        </p:nvSpPr>
        <p:spPr/>
        <p:txBody>
          <a:bodyPr/>
          <a:lstStyle/>
          <a:p>
            <a:r>
              <a:rPr lang="en-GB" dirty="0"/>
              <a:t>Further Learning</a:t>
            </a:r>
          </a:p>
        </p:txBody>
      </p:sp>
      <p:sp>
        <p:nvSpPr>
          <p:cNvPr id="4" name="Rectangle: Rounded Corners 2">
            <a:extLst>
              <a:ext uri="{FF2B5EF4-FFF2-40B4-BE49-F238E27FC236}">
                <a16:creationId xmlns:a16="http://schemas.microsoft.com/office/drawing/2014/main" id="{6BC8DFD8-F830-C4FB-7E37-4EC2FD88844D}"/>
              </a:ext>
            </a:extLst>
          </p:cNvPr>
          <p:cNvSpPr>
            <a:spLocks noGrp="1" noChangeArrowheads="1"/>
          </p:cNvSpPr>
          <p:nvPr>
            <p:ph idx="1"/>
          </p:nvPr>
        </p:nvSpPr>
        <p:spPr bwMode="auto">
          <a:xfrm>
            <a:off x="838200" y="1756673"/>
            <a:ext cx="10591800" cy="3786187"/>
          </a:xfrm>
          <a:prstGeom prst="roundRect">
            <a:avLst>
              <a:gd name="adj" fmla="val 9301"/>
            </a:avLst>
          </a:prstGeom>
          <a:extLs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ormAutofit/>
          </a:bodyPr>
          <a:lstStyle>
            <a:lvl1pPr marL="14398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a:lnSpc>
                <a:spcPct val="90000"/>
              </a:lnSpc>
              <a:spcBef>
                <a:spcPct val="0"/>
              </a:spcBef>
              <a:spcAft>
                <a:spcPts val="600"/>
              </a:spcAft>
              <a:buNone/>
            </a:pPr>
            <a:r>
              <a:rPr lang="en-US" altLang="en-US" sz="2200" dirty="0">
                <a:latin typeface="+mn-lt"/>
              </a:rPr>
              <a:t>The SPJ website (</a:t>
            </a:r>
            <a:r>
              <a:rPr lang="en-US" altLang="en-US" sz="2200" dirty="0">
                <a:latin typeface="+mn-lt"/>
                <a:hlinkClick r:id="rId3"/>
              </a:rPr>
              <a:t>www.safeguarding.je</a:t>
            </a:r>
            <a:r>
              <a:rPr lang="en-US" altLang="en-US" sz="2200" dirty="0">
                <a:latin typeface="+mn-lt"/>
              </a:rPr>
              <a:t>) has a series of 7 Minute Briefings on a range of topics which you can use with your teams to prompt discussion and reflection on practice and systems.  You can find 7 Minute Briefings under the ‘Resources’ tab on the website – including an explanation of what they are.</a:t>
            </a:r>
          </a:p>
        </p:txBody>
      </p:sp>
      <p:pic>
        <p:nvPicPr>
          <p:cNvPr id="5122" name="Picture 2" descr="Adult Learning Principles And Theories for Effective Employee Training">
            <a:extLst>
              <a:ext uri="{FF2B5EF4-FFF2-40B4-BE49-F238E27FC236}">
                <a16:creationId xmlns:a16="http://schemas.microsoft.com/office/drawing/2014/main" id="{1748A868-4B2B-F7AC-0E53-B0ABAAB1B2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251" y="2973905"/>
            <a:ext cx="6516549"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46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4CF8-EC68-01A7-A576-6D8A733A899B}"/>
              </a:ext>
            </a:extLst>
          </p:cNvPr>
          <p:cNvSpPr>
            <a:spLocks noGrp="1"/>
          </p:cNvSpPr>
          <p:nvPr>
            <p:ph type="title"/>
          </p:nvPr>
        </p:nvSpPr>
        <p:spPr/>
        <p:txBody>
          <a:bodyPr>
            <a:normAutofit fontScale="90000"/>
          </a:bodyPr>
          <a:lstStyle/>
          <a:p>
            <a:r>
              <a:rPr lang="en-GB" dirty="0"/>
              <a:t>Further Learning </a:t>
            </a:r>
            <a:br>
              <a:rPr lang="en-GB" dirty="0"/>
            </a:br>
            <a:endParaRPr lang="en-GB" dirty="0"/>
          </a:p>
        </p:txBody>
      </p:sp>
      <p:pic>
        <p:nvPicPr>
          <p:cNvPr id="4" name="Content Placeholder 3" descr="A screenshot of a website">
            <a:extLst>
              <a:ext uri="{FF2B5EF4-FFF2-40B4-BE49-F238E27FC236}">
                <a16:creationId xmlns:a16="http://schemas.microsoft.com/office/drawing/2014/main" id="{CAFEB384-27D4-611F-4BDA-11E614B3A617}"/>
              </a:ext>
            </a:extLst>
          </p:cNvPr>
          <p:cNvPicPr>
            <a:picLocks noGrp="1" noChangeAspect="1"/>
          </p:cNvPicPr>
          <p:nvPr>
            <p:ph idx="1"/>
          </p:nvPr>
        </p:nvPicPr>
        <p:blipFill>
          <a:blip r:embed="rId3"/>
          <a:stretch>
            <a:fillRect/>
          </a:stretch>
        </p:blipFill>
        <p:spPr>
          <a:xfrm>
            <a:off x="838200" y="1535907"/>
            <a:ext cx="4562308" cy="2827372"/>
          </a:xfrm>
          <a:prstGeom prst="rect">
            <a:avLst/>
          </a:prstGeom>
        </p:spPr>
      </p:pic>
      <p:pic>
        <p:nvPicPr>
          <p:cNvPr id="7" name="Graphic 6" descr="Internet">
            <a:extLst>
              <a:ext uri="{FF2B5EF4-FFF2-40B4-BE49-F238E27FC236}">
                <a16:creationId xmlns:a16="http://schemas.microsoft.com/office/drawing/2014/main" id="{A0616B76-03C0-F7D9-A660-3AAEC1791B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p:blipFill>
        <p:spPr>
          <a:xfrm>
            <a:off x="6979920" y="1610385"/>
            <a:ext cx="3403600" cy="2621231"/>
          </a:xfrm>
          <a:prstGeom prst="rect">
            <a:avLst/>
          </a:prstGeom>
        </p:spPr>
      </p:pic>
      <p:sp>
        <p:nvSpPr>
          <p:cNvPr id="8" name="TextBox 7">
            <a:extLst>
              <a:ext uri="{FF2B5EF4-FFF2-40B4-BE49-F238E27FC236}">
                <a16:creationId xmlns:a16="http://schemas.microsoft.com/office/drawing/2014/main" id="{46B7BCAE-A669-A0E9-42FC-9B23CD295EA5}"/>
              </a:ext>
            </a:extLst>
          </p:cNvPr>
          <p:cNvSpPr txBox="1"/>
          <p:nvPr/>
        </p:nvSpPr>
        <p:spPr>
          <a:xfrm>
            <a:off x="657667" y="4673967"/>
            <a:ext cx="5062251" cy="648126"/>
          </a:xfrm>
          <a:prstGeom prst="rect">
            <a:avLst/>
          </a:prstGeom>
          <a:noFill/>
        </p:spPr>
        <p:txBody>
          <a:bodyPr wrap="square">
            <a:spAutoFit/>
          </a:bodyPr>
          <a:lstStyle/>
          <a:p>
            <a:pPr marL="92075" lvl="0">
              <a:lnSpc>
                <a:spcPct val="90000"/>
              </a:lnSpc>
              <a:spcAft>
                <a:spcPts val="600"/>
              </a:spcAft>
            </a:pPr>
            <a:r>
              <a:rPr lang="en-US" sz="2000" dirty="0"/>
              <a:t>Materials are also available on the Research in Practice website.</a:t>
            </a:r>
          </a:p>
        </p:txBody>
      </p:sp>
      <p:sp>
        <p:nvSpPr>
          <p:cNvPr id="9" name="Rectangle: Rounded Corners 8">
            <a:extLst>
              <a:ext uri="{FF2B5EF4-FFF2-40B4-BE49-F238E27FC236}">
                <a16:creationId xmlns:a16="http://schemas.microsoft.com/office/drawing/2014/main" id="{D601558B-E4F3-58EF-BAAA-EF54CAF8C2A8}"/>
              </a:ext>
            </a:extLst>
          </p:cNvPr>
          <p:cNvSpPr/>
          <p:nvPr/>
        </p:nvSpPr>
        <p:spPr>
          <a:xfrm>
            <a:off x="6979920" y="4673967"/>
            <a:ext cx="3972791" cy="1143000"/>
          </a:xfrm>
          <a:prstGeom prst="roundRect">
            <a:avLst>
              <a:gd name="adj" fmla="val 7895"/>
            </a:avLst>
          </a:prstGeom>
        </p:spPr>
        <p:txBody>
          <a:bodyPr vert="horz" lIns="91440" tIns="45720" rIns="91440" bIns="45720" rtlCol="0" anchor="ctr" anchorCtr="0">
            <a:normAutofit/>
          </a:bodyPr>
          <a:lstStyle/>
          <a:p>
            <a:pPr lvl="0">
              <a:lnSpc>
                <a:spcPct val="90000"/>
              </a:lnSpc>
              <a:spcAft>
                <a:spcPts val="600"/>
              </a:spcAft>
              <a:tabLst>
                <a:tab pos="92075" algn="l"/>
              </a:tabLst>
            </a:pPr>
            <a:r>
              <a:rPr lang="en-US" sz="2000" dirty="0"/>
              <a:t>Further training is available to book via the SPJ website. </a:t>
            </a:r>
          </a:p>
          <a:p>
            <a:pPr marL="1211263" lvl="0">
              <a:lnSpc>
                <a:spcPct val="90000"/>
              </a:lnSpc>
              <a:spcAft>
                <a:spcPts val="600"/>
              </a:spcAft>
            </a:pPr>
            <a:endParaRPr lang="en-US" sz="2000" dirty="0"/>
          </a:p>
        </p:txBody>
      </p:sp>
    </p:spTree>
    <p:extLst>
      <p:ext uri="{BB962C8B-B14F-4D97-AF65-F5344CB8AC3E}">
        <p14:creationId xmlns:p14="http://schemas.microsoft.com/office/powerpoint/2010/main" val="169379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AFD7-4056-D383-34D7-CC08908374AD}"/>
              </a:ext>
            </a:extLst>
          </p:cNvPr>
          <p:cNvSpPr>
            <a:spLocks noGrp="1"/>
          </p:cNvSpPr>
          <p:nvPr>
            <p:ph type="title"/>
          </p:nvPr>
        </p:nvSpPr>
        <p:spPr>
          <a:xfrm>
            <a:off x="927653" y="3031453"/>
            <a:ext cx="2869096" cy="1015681"/>
          </a:xfrm>
        </p:spPr>
        <p:txBody>
          <a:bodyPr/>
          <a:lstStyle/>
          <a:p>
            <a:r>
              <a:rPr lang="en-GB" dirty="0"/>
              <a:t>Wellbeing</a:t>
            </a:r>
          </a:p>
        </p:txBody>
      </p:sp>
      <p:pic>
        <p:nvPicPr>
          <p:cNvPr id="4" name="Picture 2" descr="Health and wellbeing - Derbyshire County Council">
            <a:extLst>
              <a:ext uri="{FF2B5EF4-FFF2-40B4-BE49-F238E27FC236}">
                <a16:creationId xmlns:a16="http://schemas.microsoft.com/office/drawing/2014/main" id="{C3958708-C489-8F9B-6169-7E112AA3387E}"/>
              </a:ext>
            </a:extLst>
          </p:cNvPr>
          <p:cNvPicPr>
            <a:picLocks noChangeAspect="1" noChangeArrowheads="1"/>
          </p:cNvPicPr>
          <p:nvPr/>
        </p:nvPicPr>
        <p:blipFill>
          <a:blip r:embed="rId3"/>
          <a:srcRect l="24928" r="3570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196876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B1292-8FBB-835B-5C30-5EC868F562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063EDD-D5D6-325E-F64C-200457AFCE86}"/>
              </a:ext>
            </a:extLst>
          </p:cNvPr>
          <p:cNvSpPr>
            <a:spLocks noGrp="1"/>
          </p:cNvSpPr>
          <p:nvPr>
            <p:ph type="title"/>
          </p:nvPr>
        </p:nvSpPr>
        <p:spPr>
          <a:xfrm>
            <a:off x="868017" y="2921159"/>
            <a:ext cx="3465443" cy="1015681"/>
          </a:xfrm>
        </p:spPr>
        <p:txBody>
          <a:bodyPr/>
          <a:lstStyle/>
          <a:p>
            <a:r>
              <a:rPr lang="en-US" dirty="0"/>
              <a:t>Introductions </a:t>
            </a:r>
          </a:p>
        </p:txBody>
      </p:sp>
      <p:pic>
        <p:nvPicPr>
          <p:cNvPr id="4" name="Picture 4" descr="cairo-hello">
            <a:extLst>
              <a:ext uri="{FF2B5EF4-FFF2-40B4-BE49-F238E27FC236}">
                <a16:creationId xmlns:a16="http://schemas.microsoft.com/office/drawing/2014/main" id="{A1078115-D363-16D6-8A39-5E5959D6F2E7}"/>
              </a:ext>
            </a:extLst>
          </p:cNvPr>
          <p:cNvPicPr>
            <a:picLocks noChangeAspect="1" noChangeArrowheads="1"/>
          </p:cNvPicPr>
          <p:nvPr/>
        </p:nvPicPr>
        <p:blipFill>
          <a:blip r:embed="rId3"/>
          <a:srcRect t="302"/>
          <a:stretch/>
        </p:blipFill>
        <p:spPr bwMode="auto">
          <a:xfrm>
            <a:off x="4931923" y="10"/>
            <a:ext cx="72600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56595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DE45A-905A-5982-549C-4B846C796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D06C1-D7DF-61A8-545D-4CD027988F70}"/>
              </a:ext>
            </a:extLst>
          </p:cNvPr>
          <p:cNvSpPr>
            <a:spLocks noGrp="1"/>
          </p:cNvSpPr>
          <p:nvPr>
            <p:ph type="title"/>
          </p:nvPr>
        </p:nvSpPr>
        <p:spPr>
          <a:xfrm>
            <a:off x="907775" y="2639050"/>
            <a:ext cx="4419600" cy="1015681"/>
          </a:xfrm>
        </p:spPr>
        <p:txBody>
          <a:bodyPr/>
          <a:lstStyle/>
          <a:p>
            <a:r>
              <a:rPr lang="en-GB" dirty="0"/>
              <a:t>Quiz – True or False </a:t>
            </a:r>
          </a:p>
        </p:txBody>
      </p:sp>
      <p:pic>
        <p:nvPicPr>
          <p:cNvPr id="4" name="Picture 7" descr="MC900441902[1]">
            <a:extLst>
              <a:ext uri="{FF2B5EF4-FFF2-40B4-BE49-F238E27FC236}">
                <a16:creationId xmlns:a16="http://schemas.microsoft.com/office/drawing/2014/main" id="{17F69FC3-688E-B6CF-1E07-E3EFBB4396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7451035" y="1055443"/>
            <a:ext cx="3148438" cy="4182894"/>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Tree>
    <p:extLst>
      <p:ext uri="{BB962C8B-B14F-4D97-AF65-F5344CB8AC3E}">
        <p14:creationId xmlns:p14="http://schemas.microsoft.com/office/powerpoint/2010/main" val="278007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FFCE6-FD31-5C13-CD9F-5236C8892D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9B1EBE-9D53-CE2C-332D-97298BDC1636}"/>
              </a:ext>
            </a:extLst>
          </p:cNvPr>
          <p:cNvSpPr>
            <a:spLocks noGrp="1"/>
          </p:cNvSpPr>
          <p:nvPr>
            <p:ph type="title"/>
          </p:nvPr>
        </p:nvSpPr>
        <p:spPr>
          <a:xfrm>
            <a:off x="695741" y="1231506"/>
            <a:ext cx="4757530" cy="1015681"/>
          </a:xfrm>
        </p:spPr>
        <p:txBody>
          <a:bodyPr>
            <a:normAutofit fontScale="90000"/>
          </a:bodyPr>
          <a:lstStyle/>
          <a:p>
            <a:pPr algn="ctr"/>
            <a:r>
              <a:rPr lang="en-US" dirty="0"/>
              <a:t>What do we mean by Safeguarding? </a:t>
            </a:r>
          </a:p>
        </p:txBody>
      </p:sp>
      <p:pic>
        <p:nvPicPr>
          <p:cNvPr id="4" name="Picture 5" descr="Business communication concept Business communication concept. Group of employees discussing idea at table. Brainstorming and company development, directors council or analytical department. Cartoon flat vector illustration group discussion stock illustrations">
            <a:extLst>
              <a:ext uri="{FF2B5EF4-FFF2-40B4-BE49-F238E27FC236}">
                <a16:creationId xmlns:a16="http://schemas.microsoft.com/office/drawing/2014/main" id="{4F50E24A-EF67-9910-E817-4FC3393274C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4773"/>
          <a:stretch/>
        </p:blipFill>
        <p:spPr bwMode="auto">
          <a:xfrm>
            <a:off x="5453271" y="536253"/>
            <a:ext cx="6620540" cy="578549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E6F960AC-7449-2DFA-21DF-CA231F60D66F}"/>
              </a:ext>
            </a:extLst>
          </p:cNvPr>
          <p:cNvSpPr txBox="1">
            <a:spLocks/>
          </p:cNvSpPr>
          <p:nvPr/>
        </p:nvSpPr>
        <p:spPr>
          <a:xfrm>
            <a:off x="695741" y="3302158"/>
            <a:ext cx="4757530" cy="101568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b="0" kern="1200" spc="-120" baseline="0">
                <a:solidFill>
                  <a:srgbClr val="64358C"/>
                </a:solidFill>
                <a:latin typeface="Constantia" panose="02030602050306030303" pitchFamily="18" charset="0"/>
                <a:ea typeface="+mj-ea"/>
                <a:cs typeface="+mj-cs"/>
              </a:defRPr>
            </a:lvl1pPr>
          </a:lstStyle>
          <a:p>
            <a:pPr algn="ctr"/>
            <a:r>
              <a:rPr lang="en-US" dirty="0"/>
              <a:t>Group discussion </a:t>
            </a:r>
          </a:p>
        </p:txBody>
      </p:sp>
    </p:spTree>
    <p:extLst>
      <p:ext uri="{BB962C8B-B14F-4D97-AF65-F5344CB8AC3E}">
        <p14:creationId xmlns:p14="http://schemas.microsoft.com/office/powerpoint/2010/main" val="1031527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F3B08-8746-FC49-B187-B11BD1C2E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737C0-0431-0F20-AE2F-726D31D8476E}"/>
              </a:ext>
            </a:extLst>
          </p:cNvPr>
          <p:cNvSpPr>
            <a:spLocks noGrp="1"/>
          </p:cNvSpPr>
          <p:nvPr>
            <p:ph type="title"/>
          </p:nvPr>
        </p:nvSpPr>
        <p:spPr/>
        <p:txBody>
          <a:bodyPr>
            <a:normAutofit fontScale="90000"/>
          </a:bodyPr>
          <a:lstStyle/>
          <a:p>
            <a:r>
              <a:rPr lang="en-GB" dirty="0"/>
              <a:t>Safeguarding</a:t>
            </a:r>
            <a:br>
              <a:rPr lang="en-GB" dirty="0"/>
            </a:br>
            <a:endParaRPr lang="en-GB" dirty="0"/>
          </a:p>
        </p:txBody>
      </p:sp>
      <p:sp>
        <p:nvSpPr>
          <p:cNvPr id="3" name="Content Placeholder 2">
            <a:extLst>
              <a:ext uri="{FF2B5EF4-FFF2-40B4-BE49-F238E27FC236}">
                <a16:creationId xmlns:a16="http://schemas.microsoft.com/office/drawing/2014/main" id="{8BD2BC5D-F421-3876-44B5-ED5DAD9E1F51}"/>
              </a:ext>
            </a:extLst>
          </p:cNvPr>
          <p:cNvSpPr>
            <a:spLocks noGrp="1"/>
          </p:cNvSpPr>
          <p:nvPr>
            <p:ph idx="1"/>
          </p:nvPr>
        </p:nvSpPr>
        <p:spPr>
          <a:xfrm>
            <a:off x="838201" y="1656966"/>
            <a:ext cx="5257800" cy="4283247"/>
          </a:xfrm>
        </p:spPr>
        <p:txBody>
          <a:bodyPr/>
          <a:lstStyle/>
          <a:p>
            <a:pPr marL="0" indent="0">
              <a:buNone/>
            </a:pPr>
            <a:r>
              <a:rPr lang="en-GB" sz="2200" dirty="0">
                <a:latin typeface="Aptos" panose="020B0004020202020204" pitchFamily="34" charset="0"/>
              </a:rPr>
              <a:t>Safeguarding means acting to protect children, young people and adult’s rights to live a life in safety, free from harm, abuse, neglect and exploitation. </a:t>
            </a:r>
          </a:p>
          <a:p>
            <a:pPr marL="0" indent="0">
              <a:buNone/>
            </a:pPr>
            <a:endParaRPr lang="en-GB" sz="2200" dirty="0">
              <a:latin typeface="Aptos" panose="020B0004020202020204" pitchFamily="34" charset="0"/>
            </a:endParaRPr>
          </a:p>
          <a:p>
            <a:pPr marL="0" indent="0">
              <a:buNone/>
            </a:pPr>
            <a:r>
              <a:rPr lang="en-GB" sz="2200" dirty="0">
                <a:latin typeface="Aptos" panose="020B0004020202020204" pitchFamily="34" charset="0"/>
              </a:rPr>
              <a:t>Promoting Wellbeing and Safeguarding children, young people and adults is a collective responsibility and is an integral part of providing high quality care.</a:t>
            </a:r>
          </a:p>
          <a:p>
            <a:pPr marL="0" indent="0">
              <a:buNone/>
            </a:pPr>
            <a:endParaRPr lang="en-GB" dirty="0"/>
          </a:p>
        </p:txBody>
      </p:sp>
      <p:pic>
        <p:nvPicPr>
          <p:cNvPr id="4" name="Picture 4" descr="Safeguarding children course in Lincolnshire and UK.">
            <a:extLst>
              <a:ext uri="{FF2B5EF4-FFF2-40B4-BE49-F238E27FC236}">
                <a16:creationId xmlns:a16="http://schemas.microsoft.com/office/drawing/2014/main" id="{D5EDBCAF-95FD-6338-7642-7ED3A6F00F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8974" y="641285"/>
            <a:ext cx="4859799" cy="48451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89BD6C-CF14-0D72-9241-1C108B4F22BB}"/>
              </a:ext>
            </a:extLst>
          </p:cNvPr>
          <p:cNvSpPr txBox="1"/>
          <p:nvPr/>
        </p:nvSpPr>
        <p:spPr>
          <a:xfrm>
            <a:off x="7419974" y="5363663"/>
            <a:ext cx="3933825" cy="646331"/>
          </a:xfrm>
          <a:prstGeom prst="rect">
            <a:avLst/>
          </a:prstGeom>
          <a:noFill/>
        </p:spPr>
        <p:txBody>
          <a:bodyPr wrap="square" rtlCol="0">
            <a:spAutoFit/>
          </a:bodyPr>
          <a:lstStyle/>
          <a:p>
            <a:pPr algn="ctr"/>
            <a:r>
              <a:rPr lang="en-GB" dirty="0"/>
              <a:t>Safeguarding Partnership Jersey </a:t>
            </a:r>
          </a:p>
          <a:p>
            <a:pPr algn="ctr"/>
            <a:r>
              <a:rPr lang="en-GB" dirty="0"/>
              <a:t> Child Protection Procedures. </a:t>
            </a:r>
          </a:p>
        </p:txBody>
      </p:sp>
    </p:spTree>
    <p:extLst>
      <p:ext uri="{BB962C8B-B14F-4D97-AF65-F5344CB8AC3E}">
        <p14:creationId xmlns:p14="http://schemas.microsoft.com/office/powerpoint/2010/main" val="282443507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741ff100-88e3-4c3b-8133-320b20b66409"/>
</file>

<file path=customXml/itemProps1.xml><?xml version="1.0" encoding="utf-8"?>
<ds:datastoreItem xmlns:ds="http://schemas.openxmlformats.org/officeDocument/2006/customXml" ds:itemID="{CDF36AAE-F548-4A55-835A-60EFAE2AD2A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943</TotalTime>
  <Words>4077</Words>
  <Application>Microsoft Office PowerPoint</Application>
  <PresentationFormat>Widescreen</PresentationFormat>
  <Paragraphs>350</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Aptos</vt:lpstr>
      <vt:lpstr>Aptos Display</vt:lpstr>
      <vt:lpstr>Arial</vt:lpstr>
      <vt:lpstr>Constantia</vt:lpstr>
      <vt:lpstr>Google Sans</vt:lpstr>
      <vt:lpstr>proxima-nova</vt:lpstr>
      <vt:lpstr>Times New Roman</vt:lpstr>
      <vt:lpstr>Custom Design</vt:lpstr>
      <vt:lpstr>Working Together to Safeguard Children </vt:lpstr>
      <vt:lpstr>Housekeeping </vt:lpstr>
      <vt:lpstr>Today’s learning outcomes: </vt:lpstr>
      <vt:lpstr>Our Learning Agreement. </vt:lpstr>
      <vt:lpstr>Wellbeing</vt:lpstr>
      <vt:lpstr>Introductions </vt:lpstr>
      <vt:lpstr>Quiz – True or False </vt:lpstr>
      <vt:lpstr>What do we mean by Safeguarding? </vt:lpstr>
      <vt:lpstr>Safeguarding </vt:lpstr>
      <vt:lpstr>Safeguarding Need</vt:lpstr>
      <vt:lpstr>Jersey’s  Children First</vt:lpstr>
      <vt:lpstr>Jersey’s Children First </vt:lpstr>
      <vt:lpstr>Jersey’s Children First </vt:lpstr>
      <vt:lpstr>Children and Young People (Jersey) Law 2022 </vt:lpstr>
      <vt:lpstr>Child Abuse: A timeline of changing beliefs, values and attitudes. </vt:lpstr>
      <vt:lpstr>PowerPoint Presentation</vt:lpstr>
      <vt:lpstr>PowerPoint Presentation</vt:lpstr>
      <vt:lpstr>PowerPoint Presentation</vt:lpstr>
      <vt:lpstr>PowerPoint Presentation</vt:lpstr>
      <vt:lpstr>In summary </vt:lpstr>
      <vt:lpstr>Categories of Abuse.  Activity </vt:lpstr>
      <vt:lpstr>Physical Abuse </vt:lpstr>
      <vt:lpstr>Sexual Abuse </vt:lpstr>
      <vt:lpstr>Neglect</vt:lpstr>
      <vt:lpstr>Emotional Abuse </vt:lpstr>
      <vt:lpstr>In Summary </vt:lpstr>
      <vt:lpstr>Current and Emerging Risks  </vt:lpstr>
      <vt:lpstr>PowerPoint Presentation</vt:lpstr>
      <vt:lpstr>Addressing Current and Emerging Risks  </vt:lpstr>
      <vt:lpstr>PowerPoint Presentation</vt:lpstr>
      <vt:lpstr>Violence Against Women &amp; Girls (VAWG)</vt:lpstr>
      <vt:lpstr>Child Exploitation </vt:lpstr>
      <vt:lpstr>Barriers to Safeguarding  </vt:lpstr>
      <vt:lpstr>Enablers to Safeguarding  </vt:lpstr>
      <vt:lpstr>In Summary </vt:lpstr>
      <vt:lpstr>Activity  </vt:lpstr>
      <vt:lpstr>Child Scenarios </vt:lpstr>
      <vt:lpstr>Reporting Concerns  </vt:lpstr>
      <vt:lpstr>PowerPoint Presentation</vt:lpstr>
      <vt:lpstr>Children and Families Hub</vt:lpstr>
      <vt:lpstr>Summary of Today’s learning </vt:lpstr>
      <vt:lpstr>Any Questions? </vt:lpstr>
      <vt:lpstr>Further Learning</vt:lpstr>
      <vt:lpstr>Further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Jason Loveless</cp:lastModifiedBy>
  <cp:revision>125</cp:revision>
  <dcterms:created xsi:type="dcterms:W3CDTF">2013-07-15T20:26:40Z</dcterms:created>
  <dcterms:modified xsi:type="dcterms:W3CDTF">2026-01-06T13:40:26Z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1b2aca3b-39ef-4228-9360-b76b8bb762b2</vt:lpwstr>
  </property>
  <property fmtid="{D5CDD505-2E9C-101B-9397-08002B2CF9AE}" pid="3" name="bjSaver">
    <vt:lpwstr>WQTckP1nIJ++8Mo/lCmnvoZj7HDtCXXa</vt:lpwstr>
  </property>
  <property fmtid="{D5CDD505-2E9C-101B-9397-08002B2CF9AE}" pid="4" name="bjDocumentSecurityLabel">
    <vt:lpwstr>This item has no classification</vt:lpwstr>
  </property>
</Properties>
</file>