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52"/>
  </p:notesMasterIdLst>
  <p:handoutMasterIdLst>
    <p:handoutMasterId r:id="rId53"/>
  </p:handoutMasterIdLst>
  <p:sldIdLst>
    <p:sldId id="268" r:id="rId3"/>
    <p:sldId id="269" r:id="rId4"/>
    <p:sldId id="270" r:id="rId5"/>
    <p:sldId id="272" r:id="rId6"/>
    <p:sldId id="273" r:id="rId7"/>
    <p:sldId id="277" r:id="rId8"/>
    <p:sldId id="274" r:id="rId9"/>
    <p:sldId id="275" r:id="rId10"/>
    <p:sldId id="276" r:id="rId11"/>
    <p:sldId id="278" r:id="rId12"/>
    <p:sldId id="279" r:id="rId13"/>
    <p:sldId id="281" r:id="rId14"/>
    <p:sldId id="318" r:id="rId15"/>
    <p:sldId id="271" r:id="rId16"/>
    <p:sldId id="282" r:id="rId17"/>
    <p:sldId id="283" r:id="rId18"/>
    <p:sldId id="264" r:id="rId19"/>
    <p:sldId id="284" r:id="rId20"/>
    <p:sldId id="286" r:id="rId21"/>
    <p:sldId id="290" r:id="rId22"/>
    <p:sldId id="288" r:id="rId23"/>
    <p:sldId id="289" r:id="rId24"/>
    <p:sldId id="287" r:id="rId25"/>
    <p:sldId id="285" r:id="rId26"/>
    <p:sldId id="291" r:id="rId27"/>
    <p:sldId id="293" r:id="rId28"/>
    <p:sldId id="292" r:id="rId29"/>
    <p:sldId id="296" r:id="rId30"/>
    <p:sldId id="295" r:id="rId31"/>
    <p:sldId id="297" r:id="rId32"/>
    <p:sldId id="298" r:id="rId33"/>
    <p:sldId id="294" r:id="rId34"/>
    <p:sldId id="302" r:id="rId35"/>
    <p:sldId id="305" r:id="rId36"/>
    <p:sldId id="304" r:id="rId37"/>
    <p:sldId id="303" r:id="rId38"/>
    <p:sldId id="301" r:id="rId39"/>
    <p:sldId id="300" r:id="rId40"/>
    <p:sldId id="307" r:id="rId41"/>
    <p:sldId id="306" r:id="rId42"/>
    <p:sldId id="299" r:id="rId43"/>
    <p:sldId id="309" r:id="rId44"/>
    <p:sldId id="311" r:id="rId45"/>
    <p:sldId id="310" r:id="rId46"/>
    <p:sldId id="313" r:id="rId47"/>
    <p:sldId id="314" r:id="rId48"/>
    <p:sldId id="319" r:id="rId49"/>
    <p:sldId id="316"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9"/>
    <a:srgbClr val="497B30"/>
    <a:srgbClr val="E9F6F8"/>
    <a:srgbClr val="006482"/>
    <a:srgbClr val="173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8" autoAdjust="0"/>
    <p:restoredTop sz="96287"/>
  </p:normalViewPr>
  <p:slideViewPr>
    <p:cSldViewPr snapToGrid="0">
      <p:cViewPr varScale="1">
        <p:scale>
          <a:sx n="96" d="100"/>
          <a:sy n="96" d="100"/>
        </p:scale>
        <p:origin x="148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A3DFD-7BC5-4D02-BBA8-AAE779BFCF9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93B42680-1FEE-46EB-B4C7-D63881165508}">
      <dgm:prSet phldrT="[Text]" custT="1"/>
      <dgm:spPr>
        <a:solidFill>
          <a:srgbClr val="497B30"/>
        </a:solidFill>
      </dgm:spPr>
      <dgm:t>
        <a:bodyPr/>
        <a:lstStyle/>
        <a:p>
          <a:r>
            <a:rPr lang="en-GB" sz="2000" b="1" dirty="0">
              <a:solidFill>
                <a:srgbClr val="EEF6E9"/>
              </a:solidFill>
              <a:latin typeface="+mn-lt"/>
            </a:rPr>
            <a:t>Has care and support needs (irrespective of whether such needs are being met)</a:t>
          </a:r>
        </a:p>
      </dgm:t>
    </dgm:pt>
    <dgm:pt modelId="{BFA01C96-B2A1-4F41-9E22-19A261BDBA32}" type="parTrans" cxnId="{CADA6696-3E0A-4280-A66D-9FA3A70C8D73}">
      <dgm:prSet/>
      <dgm:spPr/>
      <dgm:t>
        <a:bodyPr/>
        <a:lstStyle/>
        <a:p>
          <a:endParaRPr lang="en-GB"/>
        </a:p>
      </dgm:t>
    </dgm:pt>
    <dgm:pt modelId="{03606278-0A5B-4A93-91D4-DF8B8B989E05}" type="sibTrans" cxnId="{CADA6696-3E0A-4280-A66D-9FA3A70C8D73}">
      <dgm:prSet/>
      <dgm:spPr/>
      <dgm:t>
        <a:bodyPr/>
        <a:lstStyle/>
        <a:p>
          <a:endParaRPr lang="en-GB"/>
        </a:p>
      </dgm:t>
    </dgm:pt>
    <dgm:pt modelId="{9AEB19EB-FD2C-4AAA-9479-BFBBA4ED43B2}">
      <dgm:prSet phldrT="[Text]" custT="1"/>
      <dgm:spPr>
        <a:solidFill>
          <a:srgbClr val="497B30"/>
        </a:solidFill>
      </dgm:spPr>
      <dgm:t>
        <a:bodyPr/>
        <a:lstStyle/>
        <a:p>
          <a:r>
            <a:rPr lang="en-GB" sz="2000" b="1" dirty="0">
              <a:solidFill>
                <a:srgbClr val="EEF6E9"/>
              </a:solidFill>
              <a:latin typeface="+mn-lt"/>
            </a:rPr>
            <a:t>Is experiencing, or is at risk of, abuse or neglect </a:t>
          </a:r>
        </a:p>
      </dgm:t>
    </dgm:pt>
    <dgm:pt modelId="{6C635984-CF34-4518-835F-1FCD6942B1C1}" type="parTrans" cxnId="{9FECF138-3148-4EB4-8894-A120E080667D}">
      <dgm:prSet/>
      <dgm:spPr/>
      <dgm:t>
        <a:bodyPr/>
        <a:lstStyle/>
        <a:p>
          <a:endParaRPr lang="en-GB"/>
        </a:p>
      </dgm:t>
    </dgm:pt>
    <dgm:pt modelId="{AC728AE7-95AB-46D6-80BA-90FEB7367DFA}" type="sibTrans" cxnId="{9FECF138-3148-4EB4-8894-A120E080667D}">
      <dgm:prSet/>
      <dgm:spPr/>
      <dgm:t>
        <a:bodyPr/>
        <a:lstStyle/>
        <a:p>
          <a:endParaRPr lang="en-GB"/>
        </a:p>
      </dgm:t>
    </dgm:pt>
    <dgm:pt modelId="{5A0F3FE5-9FD5-4DDA-99AF-0C4D886F5024}">
      <dgm:prSet phldrT="[Text]" custT="1"/>
      <dgm:spPr>
        <a:solidFill>
          <a:srgbClr val="497B30"/>
        </a:solidFill>
      </dgm:spPr>
      <dgm:t>
        <a:bodyPr/>
        <a:lstStyle/>
        <a:p>
          <a:r>
            <a:rPr lang="en-GB" sz="2000" b="1" dirty="0">
              <a:solidFill>
                <a:srgbClr val="EEF6E9"/>
              </a:solidFill>
              <a:latin typeface="+mn-lt"/>
            </a:rPr>
            <a:t>Is unable to protect themselves because of their care and support needs </a:t>
          </a:r>
        </a:p>
      </dgm:t>
    </dgm:pt>
    <dgm:pt modelId="{5FBC25E9-B277-4FA6-AE5E-D748CD9A690E}" type="parTrans" cxnId="{D0AA6FAB-A0FC-47B1-9686-393B1E8259BB}">
      <dgm:prSet/>
      <dgm:spPr/>
      <dgm:t>
        <a:bodyPr/>
        <a:lstStyle/>
        <a:p>
          <a:endParaRPr lang="en-GB"/>
        </a:p>
      </dgm:t>
    </dgm:pt>
    <dgm:pt modelId="{0E470E08-EE35-4EA8-B5E1-D00AC18E9628}" type="sibTrans" cxnId="{D0AA6FAB-A0FC-47B1-9686-393B1E8259BB}">
      <dgm:prSet/>
      <dgm:spPr/>
      <dgm:t>
        <a:bodyPr/>
        <a:lstStyle/>
        <a:p>
          <a:endParaRPr lang="en-GB"/>
        </a:p>
      </dgm:t>
    </dgm:pt>
    <dgm:pt modelId="{8BB95192-CB23-4BFF-BD2E-D818D156DDF7}" type="pres">
      <dgm:prSet presAssocID="{A05A3DFD-7BC5-4D02-BBA8-AAE779BFCF92}" presName="Name0" presStyleCnt="0">
        <dgm:presLayoutVars>
          <dgm:dir/>
          <dgm:animLvl val="lvl"/>
          <dgm:resizeHandles val="exact"/>
        </dgm:presLayoutVars>
      </dgm:prSet>
      <dgm:spPr/>
    </dgm:pt>
    <dgm:pt modelId="{D2A6A191-CFDB-4407-B100-FDFBCCCA4AC2}" type="pres">
      <dgm:prSet presAssocID="{93B42680-1FEE-46EB-B4C7-D63881165508}" presName="parTxOnly" presStyleLbl="node1" presStyleIdx="0" presStyleCnt="3" custScaleY="120713" custLinFactNeighborX="7156" custLinFactNeighborY="1646">
        <dgm:presLayoutVars>
          <dgm:chMax val="0"/>
          <dgm:chPref val="0"/>
          <dgm:bulletEnabled val="1"/>
        </dgm:presLayoutVars>
      </dgm:prSet>
      <dgm:spPr/>
    </dgm:pt>
    <dgm:pt modelId="{0C3A58ED-D675-4BBE-8BFD-CB9FCF62B6CB}" type="pres">
      <dgm:prSet presAssocID="{03606278-0A5B-4A93-91D4-DF8B8B989E05}" presName="parTxOnlySpace" presStyleCnt="0"/>
      <dgm:spPr/>
    </dgm:pt>
    <dgm:pt modelId="{70FBF0BA-14BA-4E1E-8975-A3C28BED6133}" type="pres">
      <dgm:prSet presAssocID="{9AEB19EB-FD2C-4AAA-9479-BFBBA4ED43B2}" presName="parTxOnly" presStyleLbl="node1" presStyleIdx="1" presStyleCnt="3" custScaleY="123230" custLinFactNeighborY="-1789">
        <dgm:presLayoutVars>
          <dgm:chMax val="0"/>
          <dgm:chPref val="0"/>
          <dgm:bulletEnabled val="1"/>
        </dgm:presLayoutVars>
      </dgm:prSet>
      <dgm:spPr/>
    </dgm:pt>
    <dgm:pt modelId="{4BB56A84-0565-4079-BE70-C9B7D734C0CC}" type="pres">
      <dgm:prSet presAssocID="{AC728AE7-95AB-46D6-80BA-90FEB7367DFA}" presName="parTxOnlySpace" presStyleCnt="0"/>
      <dgm:spPr/>
    </dgm:pt>
    <dgm:pt modelId="{DDB763D4-93DD-4C65-8C64-B4DB4E918556}" type="pres">
      <dgm:prSet presAssocID="{5A0F3FE5-9FD5-4DDA-99AF-0C4D886F5024}" presName="parTxOnly" presStyleLbl="node1" presStyleIdx="2" presStyleCnt="3" custScaleY="120713">
        <dgm:presLayoutVars>
          <dgm:chMax val="0"/>
          <dgm:chPref val="0"/>
          <dgm:bulletEnabled val="1"/>
        </dgm:presLayoutVars>
      </dgm:prSet>
      <dgm:spPr/>
    </dgm:pt>
  </dgm:ptLst>
  <dgm:cxnLst>
    <dgm:cxn modelId="{41092F36-04B4-47B0-A53E-E73CE538E0D5}" type="presOf" srcId="{A05A3DFD-7BC5-4D02-BBA8-AAE779BFCF92}" destId="{8BB95192-CB23-4BFF-BD2E-D818D156DDF7}" srcOrd="0" destOrd="0" presId="urn:microsoft.com/office/officeart/2005/8/layout/chevron1"/>
    <dgm:cxn modelId="{9FECF138-3148-4EB4-8894-A120E080667D}" srcId="{A05A3DFD-7BC5-4D02-BBA8-AAE779BFCF92}" destId="{9AEB19EB-FD2C-4AAA-9479-BFBBA4ED43B2}" srcOrd="1" destOrd="0" parTransId="{6C635984-CF34-4518-835F-1FCD6942B1C1}" sibTransId="{AC728AE7-95AB-46D6-80BA-90FEB7367DFA}"/>
    <dgm:cxn modelId="{CADA6696-3E0A-4280-A66D-9FA3A70C8D73}" srcId="{A05A3DFD-7BC5-4D02-BBA8-AAE779BFCF92}" destId="{93B42680-1FEE-46EB-B4C7-D63881165508}" srcOrd="0" destOrd="0" parTransId="{BFA01C96-B2A1-4F41-9E22-19A261BDBA32}" sibTransId="{03606278-0A5B-4A93-91D4-DF8B8B989E05}"/>
    <dgm:cxn modelId="{D0AA6FAB-A0FC-47B1-9686-393B1E8259BB}" srcId="{A05A3DFD-7BC5-4D02-BBA8-AAE779BFCF92}" destId="{5A0F3FE5-9FD5-4DDA-99AF-0C4D886F5024}" srcOrd="2" destOrd="0" parTransId="{5FBC25E9-B277-4FA6-AE5E-D748CD9A690E}" sibTransId="{0E470E08-EE35-4EA8-B5E1-D00AC18E9628}"/>
    <dgm:cxn modelId="{FFEAE1AE-97CB-4B45-8E49-CD1363076D4D}" type="presOf" srcId="{9AEB19EB-FD2C-4AAA-9479-BFBBA4ED43B2}" destId="{70FBF0BA-14BA-4E1E-8975-A3C28BED6133}" srcOrd="0" destOrd="0" presId="urn:microsoft.com/office/officeart/2005/8/layout/chevron1"/>
    <dgm:cxn modelId="{92C421BB-985E-4DBC-9DA4-1FEA14A10D88}" type="presOf" srcId="{93B42680-1FEE-46EB-B4C7-D63881165508}" destId="{D2A6A191-CFDB-4407-B100-FDFBCCCA4AC2}" srcOrd="0" destOrd="0" presId="urn:microsoft.com/office/officeart/2005/8/layout/chevron1"/>
    <dgm:cxn modelId="{ECFCEFF6-D07D-4E22-ACDA-2ABBC99F2351}" type="presOf" srcId="{5A0F3FE5-9FD5-4DDA-99AF-0C4D886F5024}" destId="{DDB763D4-93DD-4C65-8C64-B4DB4E918556}" srcOrd="0" destOrd="0" presId="urn:microsoft.com/office/officeart/2005/8/layout/chevron1"/>
    <dgm:cxn modelId="{8CBD5814-F499-4385-B2C7-03497A96B74A}" type="presParOf" srcId="{8BB95192-CB23-4BFF-BD2E-D818D156DDF7}" destId="{D2A6A191-CFDB-4407-B100-FDFBCCCA4AC2}" srcOrd="0" destOrd="0" presId="urn:microsoft.com/office/officeart/2005/8/layout/chevron1"/>
    <dgm:cxn modelId="{3A06CE42-3A56-4627-9F49-75F25DCBF03F}" type="presParOf" srcId="{8BB95192-CB23-4BFF-BD2E-D818D156DDF7}" destId="{0C3A58ED-D675-4BBE-8BFD-CB9FCF62B6CB}" srcOrd="1" destOrd="0" presId="urn:microsoft.com/office/officeart/2005/8/layout/chevron1"/>
    <dgm:cxn modelId="{F3CA513D-84E8-4389-AB96-A6F079BF9270}" type="presParOf" srcId="{8BB95192-CB23-4BFF-BD2E-D818D156DDF7}" destId="{70FBF0BA-14BA-4E1E-8975-A3C28BED6133}" srcOrd="2" destOrd="0" presId="urn:microsoft.com/office/officeart/2005/8/layout/chevron1"/>
    <dgm:cxn modelId="{11A75EB9-B817-44B6-BDFE-FC394FDD125E}" type="presParOf" srcId="{8BB95192-CB23-4BFF-BD2E-D818D156DDF7}" destId="{4BB56A84-0565-4079-BE70-C9B7D734C0CC}" srcOrd="3" destOrd="0" presId="urn:microsoft.com/office/officeart/2005/8/layout/chevron1"/>
    <dgm:cxn modelId="{AA5C2F20-DF00-4515-A09E-672DA601A859}" type="presParOf" srcId="{8BB95192-CB23-4BFF-BD2E-D818D156DDF7}" destId="{DDB763D4-93DD-4C65-8C64-B4DB4E91855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2E3DF-DCAA-4B61-8534-67CD3F5B71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87D410-CE84-4C7C-85C4-83859C20A52E}">
      <dgm:prSet/>
      <dgm:spPr>
        <a:solidFill>
          <a:srgbClr val="497B30"/>
        </a:solidFill>
      </dgm:spPr>
      <dgm:t>
        <a:bodyPr/>
        <a:lstStyle/>
        <a:p>
          <a:r>
            <a:rPr lang="en-GB" dirty="0">
              <a:solidFill>
                <a:srgbClr val="EEF6E9"/>
              </a:solidFill>
            </a:rPr>
            <a:t>Human Rights are the basic rights and freedoms that belong to every person in the world from birth until death. </a:t>
          </a:r>
          <a:endParaRPr lang="en-US" dirty="0">
            <a:solidFill>
              <a:srgbClr val="EEF6E9"/>
            </a:solidFill>
          </a:endParaRPr>
        </a:p>
      </dgm:t>
    </dgm:pt>
    <dgm:pt modelId="{1CEF1844-0792-49E2-BC35-9AF34CA9DC50}" type="parTrans" cxnId="{34A9D9A7-A829-4C55-BBCC-B6BCA1E0CC28}">
      <dgm:prSet/>
      <dgm:spPr/>
      <dgm:t>
        <a:bodyPr/>
        <a:lstStyle/>
        <a:p>
          <a:endParaRPr lang="en-US"/>
        </a:p>
      </dgm:t>
    </dgm:pt>
    <dgm:pt modelId="{4C41C235-4F32-48D1-8D3B-5567DC375E77}" type="sibTrans" cxnId="{34A9D9A7-A829-4C55-BBCC-B6BCA1E0CC28}">
      <dgm:prSet/>
      <dgm:spPr/>
      <dgm:t>
        <a:bodyPr/>
        <a:lstStyle/>
        <a:p>
          <a:endParaRPr lang="en-US"/>
        </a:p>
      </dgm:t>
    </dgm:pt>
    <dgm:pt modelId="{C36EABEC-B372-4143-AB0D-F4280C128825}">
      <dgm:prSet/>
      <dgm:spPr>
        <a:solidFill>
          <a:srgbClr val="497B30"/>
        </a:solidFill>
      </dgm:spPr>
      <dgm:t>
        <a:bodyPr/>
        <a:lstStyle/>
        <a:p>
          <a:r>
            <a:rPr lang="en-GB" dirty="0">
              <a:solidFill>
                <a:srgbClr val="EEF6E9"/>
              </a:solidFill>
            </a:rPr>
            <a:t>They can never be taken away, although they can sometimes be restricted or limited e.g. right to liberty.</a:t>
          </a:r>
          <a:endParaRPr lang="en-US" dirty="0">
            <a:solidFill>
              <a:srgbClr val="EEF6E9"/>
            </a:solidFill>
          </a:endParaRPr>
        </a:p>
      </dgm:t>
    </dgm:pt>
    <dgm:pt modelId="{20E5E682-4210-4DB8-9ACF-064290D0D381}" type="parTrans" cxnId="{66D7CF23-3670-45E8-BA2A-7334B2DA785F}">
      <dgm:prSet/>
      <dgm:spPr/>
      <dgm:t>
        <a:bodyPr/>
        <a:lstStyle/>
        <a:p>
          <a:endParaRPr lang="en-US"/>
        </a:p>
      </dgm:t>
    </dgm:pt>
    <dgm:pt modelId="{B2D3AE7A-FEDC-49D1-B8AF-57FDCF7781C9}" type="sibTrans" cxnId="{66D7CF23-3670-45E8-BA2A-7334B2DA785F}">
      <dgm:prSet/>
      <dgm:spPr/>
      <dgm:t>
        <a:bodyPr/>
        <a:lstStyle/>
        <a:p>
          <a:endParaRPr lang="en-US"/>
        </a:p>
      </dgm:t>
    </dgm:pt>
    <dgm:pt modelId="{7AEE7BB9-14F0-49D6-8823-18BC765168B8}">
      <dgm:prSet/>
      <dgm:spPr>
        <a:solidFill>
          <a:srgbClr val="497B30"/>
        </a:solidFill>
      </dgm:spPr>
      <dgm:t>
        <a:bodyPr/>
        <a:lstStyle/>
        <a:p>
          <a:r>
            <a:rPr lang="en-GB" dirty="0">
              <a:solidFill>
                <a:srgbClr val="EEF6E9"/>
              </a:solidFill>
            </a:rPr>
            <a:t>These rights come from the European Convention on Human Rights which are written into the Human Rights (Jersey) Law 2000.</a:t>
          </a:r>
          <a:endParaRPr lang="en-US" dirty="0">
            <a:solidFill>
              <a:srgbClr val="EEF6E9"/>
            </a:solidFill>
          </a:endParaRPr>
        </a:p>
      </dgm:t>
    </dgm:pt>
    <dgm:pt modelId="{CFDB4413-CC6D-4484-B67B-543106CBFEC9}" type="parTrans" cxnId="{29C7ABF5-C1BA-45B8-8B47-C2402781B7E6}">
      <dgm:prSet/>
      <dgm:spPr/>
      <dgm:t>
        <a:bodyPr/>
        <a:lstStyle/>
        <a:p>
          <a:endParaRPr lang="en-US"/>
        </a:p>
      </dgm:t>
    </dgm:pt>
    <dgm:pt modelId="{9D8B6A94-7F86-41D7-A1C5-FC43DA875F52}" type="sibTrans" cxnId="{29C7ABF5-C1BA-45B8-8B47-C2402781B7E6}">
      <dgm:prSet/>
      <dgm:spPr/>
      <dgm:t>
        <a:bodyPr/>
        <a:lstStyle/>
        <a:p>
          <a:endParaRPr lang="en-US"/>
        </a:p>
      </dgm:t>
    </dgm:pt>
    <dgm:pt modelId="{D1D4CDD6-C4D8-491D-98EB-49CC267A34B2}">
      <dgm:prSet/>
      <dgm:spPr>
        <a:solidFill>
          <a:srgbClr val="497B30"/>
        </a:solidFill>
      </dgm:spPr>
      <dgm:t>
        <a:bodyPr/>
        <a:lstStyle/>
        <a:p>
          <a:r>
            <a:rPr lang="en-GB" dirty="0">
              <a:solidFill>
                <a:srgbClr val="EEF6E9"/>
              </a:solidFill>
            </a:rPr>
            <a:t>Human Rights should underpin all our work with people we are supporting.</a:t>
          </a:r>
          <a:endParaRPr lang="en-US" dirty="0">
            <a:solidFill>
              <a:srgbClr val="EEF6E9"/>
            </a:solidFill>
          </a:endParaRPr>
        </a:p>
      </dgm:t>
    </dgm:pt>
    <dgm:pt modelId="{59646203-A7DD-4414-82F1-748B851A6489}" type="parTrans" cxnId="{7D78227C-1D9E-4FE5-A57D-E57F0DDFE377}">
      <dgm:prSet/>
      <dgm:spPr/>
      <dgm:t>
        <a:bodyPr/>
        <a:lstStyle/>
        <a:p>
          <a:endParaRPr lang="en-US"/>
        </a:p>
      </dgm:t>
    </dgm:pt>
    <dgm:pt modelId="{08727215-4E19-4CE3-9510-AA66D932C204}" type="sibTrans" cxnId="{7D78227C-1D9E-4FE5-A57D-E57F0DDFE377}">
      <dgm:prSet/>
      <dgm:spPr/>
      <dgm:t>
        <a:bodyPr/>
        <a:lstStyle/>
        <a:p>
          <a:endParaRPr lang="en-US"/>
        </a:p>
      </dgm:t>
    </dgm:pt>
    <dgm:pt modelId="{0AECEBE6-AACC-49E4-A649-C99CD0A0FD91}" type="pres">
      <dgm:prSet presAssocID="{1CF2E3DF-DCAA-4B61-8534-67CD3F5B71BE}" presName="linear" presStyleCnt="0">
        <dgm:presLayoutVars>
          <dgm:animLvl val="lvl"/>
          <dgm:resizeHandles val="exact"/>
        </dgm:presLayoutVars>
      </dgm:prSet>
      <dgm:spPr/>
    </dgm:pt>
    <dgm:pt modelId="{9C15D222-B9F8-47CE-B97F-E337965499BF}" type="pres">
      <dgm:prSet presAssocID="{2687D410-CE84-4C7C-85C4-83859C20A52E}" presName="parentText" presStyleLbl="node1" presStyleIdx="0" presStyleCnt="4">
        <dgm:presLayoutVars>
          <dgm:chMax val="0"/>
          <dgm:bulletEnabled val="1"/>
        </dgm:presLayoutVars>
      </dgm:prSet>
      <dgm:spPr/>
    </dgm:pt>
    <dgm:pt modelId="{1E77FD5B-E21E-4D0C-BAED-8419E9F530F5}" type="pres">
      <dgm:prSet presAssocID="{4C41C235-4F32-48D1-8D3B-5567DC375E77}" presName="spacer" presStyleCnt="0"/>
      <dgm:spPr/>
    </dgm:pt>
    <dgm:pt modelId="{C89AFC5D-F6C5-4AB2-994B-F48B7C8CE25D}" type="pres">
      <dgm:prSet presAssocID="{C36EABEC-B372-4143-AB0D-F4280C128825}" presName="parentText" presStyleLbl="node1" presStyleIdx="1" presStyleCnt="4">
        <dgm:presLayoutVars>
          <dgm:chMax val="0"/>
          <dgm:bulletEnabled val="1"/>
        </dgm:presLayoutVars>
      </dgm:prSet>
      <dgm:spPr/>
    </dgm:pt>
    <dgm:pt modelId="{CEE4FE7A-12AE-4266-8873-66B888500A01}" type="pres">
      <dgm:prSet presAssocID="{B2D3AE7A-FEDC-49D1-B8AF-57FDCF7781C9}" presName="spacer" presStyleCnt="0"/>
      <dgm:spPr/>
    </dgm:pt>
    <dgm:pt modelId="{80FC7495-CC53-493F-8BC1-A4CE15F4A678}" type="pres">
      <dgm:prSet presAssocID="{7AEE7BB9-14F0-49D6-8823-18BC765168B8}" presName="parentText" presStyleLbl="node1" presStyleIdx="2" presStyleCnt="4">
        <dgm:presLayoutVars>
          <dgm:chMax val="0"/>
          <dgm:bulletEnabled val="1"/>
        </dgm:presLayoutVars>
      </dgm:prSet>
      <dgm:spPr/>
    </dgm:pt>
    <dgm:pt modelId="{2F5AD697-B433-4560-80EF-3FBE935935B3}" type="pres">
      <dgm:prSet presAssocID="{9D8B6A94-7F86-41D7-A1C5-FC43DA875F52}" presName="spacer" presStyleCnt="0"/>
      <dgm:spPr/>
    </dgm:pt>
    <dgm:pt modelId="{22C3EFDC-F5FE-4B36-8E90-1076799C8004}" type="pres">
      <dgm:prSet presAssocID="{D1D4CDD6-C4D8-491D-98EB-49CC267A34B2}" presName="parentText" presStyleLbl="node1" presStyleIdx="3" presStyleCnt="4">
        <dgm:presLayoutVars>
          <dgm:chMax val="0"/>
          <dgm:bulletEnabled val="1"/>
        </dgm:presLayoutVars>
      </dgm:prSet>
      <dgm:spPr/>
    </dgm:pt>
  </dgm:ptLst>
  <dgm:cxnLst>
    <dgm:cxn modelId="{66D7CF23-3670-45E8-BA2A-7334B2DA785F}" srcId="{1CF2E3DF-DCAA-4B61-8534-67CD3F5B71BE}" destId="{C36EABEC-B372-4143-AB0D-F4280C128825}" srcOrd="1" destOrd="0" parTransId="{20E5E682-4210-4DB8-9ACF-064290D0D381}" sibTransId="{B2D3AE7A-FEDC-49D1-B8AF-57FDCF7781C9}"/>
    <dgm:cxn modelId="{0821842C-0E55-43AE-9481-93A3E657A592}" type="presOf" srcId="{2687D410-CE84-4C7C-85C4-83859C20A52E}" destId="{9C15D222-B9F8-47CE-B97F-E337965499BF}" srcOrd="0" destOrd="0" presId="urn:microsoft.com/office/officeart/2005/8/layout/vList2"/>
    <dgm:cxn modelId="{E58F676C-EF5D-4973-A3B4-ED318A44A906}" type="presOf" srcId="{1CF2E3DF-DCAA-4B61-8534-67CD3F5B71BE}" destId="{0AECEBE6-AACC-49E4-A649-C99CD0A0FD91}" srcOrd="0" destOrd="0" presId="urn:microsoft.com/office/officeart/2005/8/layout/vList2"/>
    <dgm:cxn modelId="{A017757A-1514-48E9-9125-D27428900851}" type="presOf" srcId="{C36EABEC-B372-4143-AB0D-F4280C128825}" destId="{C89AFC5D-F6C5-4AB2-994B-F48B7C8CE25D}" srcOrd="0" destOrd="0" presId="urn:microsoft.com/office/officeart/2005/8/layout/vList2"/>
    <dgm:cxn modelId="{7D78227C-1D9E-4FE5-A57D-E57F0DDFE377}" srcId="{1CF2E3DF-DCAA-4B61-8534-67CD3F5B71BE}" destId="{D1D4CDD6-C4D8-491D-98EB-49CC267A34B2}" srcOrd="3" destOrd="0" parTransId="{59646203-A7DD-4414-82F1-748B851A6489}" sibTransId="{08727215-4E19-4CE3-9510-AA66D932C204}"/>
    <dgm:cxn modelId="{32C2E996-8342-4EB7-A8E8-8ADACACB0B3A}" type="presOf" srcId="{D1D4CDD6-C4D8-491D-98EB-49CC267A34B2}" destId="{22C3EFDC-F5FE-4B36-8E90-1076799C8004}" srcOrd="0" destOrd="0" presId="urn:microsoft.com/office/officeart/2005/8/layout/vList2"/>
    <dgm:cxn modelId="{2D6FA9A6-4DFF-4763-A0D6-14438CEB01CB}" type="presOf" srcId="{7AEE7BB9-14F0-49D6-8823-18BC765168B8}" destId="{80FC7495-CC53-493F-8BC1-A4CE15F4A678}" srcOrd="0" destOrd="0" presId="urn:microsoft.com/office/officeart/2005/8/layout/vList2"/>
    <dgm:cxn modelId="{34A9D9A7-A829-4C55-BBCC-B6BCA1E0CC28}" srcId="{1CF2E3DF-DCAA-4B61-8534-67CD3F5B71BE}" destId="{2687D410-CE84-4C7C-85C4-83859C20A52E}" srcOrd="0" destOrd="0" parTransId="{1CEF1844-0792-49E2-BC35-9AF34CA9DC50}" sibTransId="{4C41C235-4F32-48D1-8D3B-5567DC375E77}"/>
    <dgm:cxn modelId="{29C7ABF5-C1BA-45B8-8B47-C2402781B7E6}" srcId="{1CF2E3DF-DCAA-4B61-8534-67CD3F5B71BE}" destId="{7AEE7BB9-14F0-49D6-8823-18BC765168B8}" srcOrd="2" destOrd="0" parTransId="{CFDB4413-CC6D-4484-B67B-543106CBFEC9}" sibTransId="{9D8B6A94-7F86-41D7-A1C5-FC43DA875F52}"/>
    <dgm:cxn modelId="{3DC58B4B-E66B-40D8-B1EC-10545F48C390}" type="presParOf" srcId="{0AECEBE6-AACC-49E4-A649-C99CD0A0FD91}" destId="{9C15D222-B9F8-47CE-B97F-E337965499BF}" srcOrd="0" destOrd="0" presId="urn:microsoft.com/office/officeart/2005/8/layout/vList2"/>
    <dgm:cxn modelId="{74530535-6B35-4818-AB57-3BCB0B7D9553}" type="presParOf" srcId="{0AECEBE6-AACC-49E4-A649-C99CD0A0FD91}" destId="{1E77FD5B-E21E-4D0C-BAED-8419E9F530F5}" srcOrd="1" destOrd="0" presId="urn:microsoft.com/office/officeart/2005/8/layout/vList2"/>
    <dgm:cxn modelId="{37715AED-96BB-42FA-957D-B6445CEF4E18}" type="presParOf" srcId="{0AECEBE6-AACC-49E4-A649-C99CD0A0FD91}" destId="{C89AFC5D-F6C5-4AB2-994B-F48B7C8CE25D}" srcOrd="2" destOrd="0" presId="urn:microsoft.com/office/officeart/2005/8/layout/vList2"/>
    <dgm:cxn modelId="{9BEE8AFF-CEE2-4BC7-A3F1-F37B345EBE8F}" type="presParOf" srcId="{0AECEBE6-AACC-49E4-A649-C99CD0A0FD91}" destId="{CEE4FE7A-12AE-4266-8873-66B888500A01}" srcOrd="3" destOrd="0" presId="urn:microsoft.com/office/officeart/2005/8/layout/vList2"/>
    <dgm:cxn modelId="{70F3823F-BA9B-4800-85A4-604B7042D4B5}" type="presParOf" srcId="{0AECEBE6-AACC-49E4-A649-C99CD0A0FD91}" destId="{80FC7495-CC53-493F-8BC1-A4CE15F4A678}" srcOrd="4" destOrd="0" presId="urn:microsoft.com/office/officeart/2005/8/layout/vList2"/>
    <dgm:cxn modelId="{E3ABC272-6FB8-44BD-8D5A-EAF5A1A57FA3}" type="presParOf" srcId="{0AECEBE6-AACC-49E4-A649-C99CD0A0FD91}" destId="{2F5AD697-B433-4560-80EF-3FBE935935B3}" srcOrd="5" destOrd="0" presId="urn:microsoft.com/office/officeart/2005/8/layout/vList2"/>
    <dgm:cxn modelId="{AFA73E33-1B56-41E2-8D73-ED14DF9EE79F}" type="presParOf" srcId="{0AECEBE6-AACC-49E4-A649-C99CD0A0FD91}" destId="{22C3EFDC-F5FE-4B36-8E90-1076799C800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EF672-ABCE-4AF9-B5AE-DA9A4B2A62FB}"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GB"/>
        </a:p>
      </dgm:t>
    </dgm:pt>
    <dgm:pt modelId="{A2B67E21-A923-4AA6-92D9-7CC59F44118E}">
      <dgm:prSet phldrT="[Text]"/>
      <dgm:spPr/>
      <dgm:t>
        <a:bodyPr/>
        <a:lstStyle/>
        <a:p>
          <a:r>
            <a:rPr lang="en-GB" b="1" dirty="0">
              <a:latin typeface="+mn-lt"/>
            </a:rPr>
            <a:t>Is person </a:t>
          </a:r>
          <a:r>
            <a:rPr lang="en-GB" b="1" dirty="0">
              <a:solidFill>
                <a:srgbClr val="EEF6E9"/>
              </a:solidFill>
              <a:latin typeface="+mn-lt"/>
            </a:rPr>
            <a:t>led</a:t>
          </a:r>
        </a:p>
      </dgm:t>
    </dgm:pt>
    <dgm:pt modelId="{C387B64D-4F6C-4E7B-9FE9-1A3C037489E8}" type="parTrans" cxnId="{C14996FA-9489-429B-823B-CA274E7A8A4F}">
      <dgm:prSet/>
      <dgm:spPr/>
      <dgm:t>
        <a:bodyPr/>
        <a:lstStyle/>
        <a:p>
          <a:endParaRPr lang="en-GB"/>
        </a:p>
      </dgm:t>
    </dgm:pt>
    <dgm:pt modelId="{0A9D30CD-6438-4A83-8479-C474B62FEEA4}" type="sibTrans" cxnId="{C14996FA-9489-429B-823B-CA274E7A8A4F}">
      <dgm:prSet/>
      <dgm:spPr/>
      <dgm:t>
        <a:bodyPr/>
        <a:lstStyle/>
        <a:p>
          <a:endParaRPr lang="en-GB"/>
        </a:p>
      </dgm:t>
    </dgm:pt>
    <dgm:pt modelId="{680760DD-F751-4579-8399-5AB34E580939}">
      <dgm:prSet phldrT="[Text]"/>
      <dgm:spPr/>
      <dgm:t>
        <a:bodyPr spcFirstLastPara="0" vert="horz" wrap="square" lIns="64770" tIns="64770" rIns="64770" bIns="64770" numCol="1" spcCol="1270" anchor="ctr" anchorCtr="0"/>
        <a:lstStyle/>
        <a:p>
          <a:pPr marL="0" lvl="0" indent="0" defTabSz="755650">
            <a:spcBef>
              <a:spcPct val="0"/>
            </a:spcBef>
            <a:spcAft>
              <a:spcPct val="35000"/>
            </a:spcAft>
            <a:buNone/>
          </a:pPr>
          <a:r>
            <a:rPr lang="en-GB" b="1" kern="1200" dirty="0">
              <a:solidFill>
                <a:srgbClr val="EEF6E9"/>
              </a:solidFill>
              <a:latin typeface="+mn-lt"/>
              <a:ea typeface="+mn-ea"/>
              <a:cs typeface="+mn-cs"/>
            </a:rPr>
            <a:t>Enhances involvement, choice and control</a:t>
          </a:r>
        </a:p>
      </dgm:t>
    </dgm:pt>
    <dgm:pt modelId="{C31096A7-F0E0-484E-8224-39405CC0F818}" type="parTrans" cxnId="{E4599C67-AFA4-4EFD-BA76-EE3EFF31A983}">
      <dgm:prSet/>
      <dgm:spPr/>
      <dgm:t>
        <a:bodyPr/>
        <a:lstStyle/>
        <a:p>
          <a:endParaRPr lang="en-GB"/>
        </a:p>
      </dgm:t>
    </dgm:pt>
    <dgm:pt modelId="{A44864CA-E0A7-42ED-BD88-B757C97445B7}" type="sibTrans" cxnId="{E4599C67-AFA4-4EFD-BA76-EE3EFF31A983}">
      <dgm:prSet/>
      <dgm:spPr/>
      <dgm:t>
        <a:bodyPr/>
        <a:lstStyle/>
        <a:p>
          <a:endParaRPr lang="en-GB"/>
        </a:p>
      </dgm:t>
    </dgm:pt>
    <dgm:pt modelId="{A1CDBAC3-97AB-4716-8371-24BAB1EE9724}">
      <dgm:prSet phldrT="[Text]"/>
      <dgm:spPr/>
      <dgm:t>
        <a:bodyPr spcFirstLastPara="0" vert="horz" wrap="square" lIns="64770" tIns="64770" rIns="64770" bIns="64770" numCol="1" spcCol="1270" anchor="ctr" anchorCtr="0"/>
        <a:lstStyle/>
        <a:p>
          <a:pPr marL="0" lvl="0" indent="0" defTabSz="755650">
            <a:spcBef>
              <a:spcPct val="0"/>
            </a:spcBef>
            <a:spcAft>
              <a:spcPct val="35000"/>
            </a:spcAft>
            <a:buNone/>
          </a:pPr>
          <a:r>
            <a:rPr lang="en-GB" b="1" kern="1200" dirty="0">
              <a:solidFill>
                <a:srgbClr val="EEF6E9"/>
              </a:solidFill>
              <a:latin typeface="+mn-lt"/>
              <a:ea typeface="+mn-ea"/>
              <a:cs typeface="+mn-cs"/>
            </a:rPr>
            <a:t>Is outcome-focused</a:t>
          </a:r>
        </a:p>
      </dgm:t>
    </dgm:pt>
    <dgm:pt modelId="{15A26133-BA0F-4C05-A6F5-F75DF569DB69}" type="parTrans" cxnId="{A8B401C9-56F8-4964-97E8-CB91578BD8F8}">
      <dgm:prSet/>
      <dgm:spPr/>
      <dgm:t>
        <a:bodyPr/>
        <a:lstStyle/>
        <a:p>
          <a:endParaRPr lang="en-GB"/>
        </a:p>
      </dgm:t>
    </dgm:pt>
    <dgm:pt modelId="{7F608008-D352-4CDB-8F3D-26FEAF1800A2}" type="sibTrans" cxnId="{A8B401C9-56F8-4964-97E8-CB91578BD8F8}">
      <dgm:prSet/>
      <dgm:spPr/>
      <dgm:t>
        <a:bodyPr/>
        <a:lstStyle/>
        <a:p>
          <a:endParaRPr lang="en-GB"/>
        </a:p>
      </dgm:t>
    </dgm:pt>
    <dgm:pt modelId="{AC99263E-C9A1-4F69-802C-616DE5C85687}">
      <dgm:prSet phldrT="[Text]"/>
      <dgm:spPr/>
      <dgm:t>
        <a:bodyPr spcFirstLastPara="0" vert="horz" wrap="square" lIns="64770" tIns="64770" rIns="64770" bIns="64770" numCol="1" spcCol="1270" anchor="ctr" anchorCtr="0"/>
        <a:lstStyle/>
        <a:p>
          <a:r>
            <a:rPr lang="en-GB" b="1" dirty="0">
              <a:solidFill>
                <a:srgbClr val="EEF6E9"/>
              </a:solidFill>
              <a:latin typeface="+mn-lt"/>
            </a:rPr>
            <a:t>Improves quality of life, wellbeing &amp; safety</a:t>
          </a:r>
        </a:p>
      </dgm:t>
    </dgm:pt>
    <dgm:pt modelId="{BE262E87-A04A-4B42-9592-1900284CE1AF}" type="parTrans" cxnId="{54C790A6-46BD-4F9A-BE8B-936E4D838818}">
      <dgm:prSet/>
      <dgm:spPr/>
      <dgm:t>
        <a:bodyPr/>
        <a:lstStyle/>
        <a:p>
          <a:endParaRPr lang="en-GB"/>
        </a:p>
      </dgm:t>
    </dgm:pt>
    <dgm:pt modelId="{E1A8CA35-EA07-41D9-A45A-69E431C020C7}" type="sibTrans" cxnId="{54C790A6-46BD-4F9A-BE8B-936E4D838818}">
      <dgm:prSet/>
      <dgm:spPr/>
      <dgm:t>
        <a:bodyPr/>
        <a:lstStyle/>
        <a:p>
          <a:endParaRPr lang="en-GB"/>
        </a:p>
      </dgm:t>
    </dgm:pt>
    <dgm:pt modelId="{37A1DD88-D633-4BB3-910D-7DEA553B3DD2}" type="pres">
      <dgm:prSet presAssocID="{4FAEF672-ABCE-4AF9-B5AE-DA9A4B2A62FB}" presName="diagram" presStyleCnt="0">
        <dgm:presLayoutVars>
          <dgm:dir/>
          <dgm:resizeHandles val="exact"/>
        </dgm:presLayoutVars>
      </dgm:prSet>
      <dgm:spPr/>
    </dgm:pt>
    <dgm:pt modelId="{0479CAF2-26D8-42E9-ADD8-2E1504EB1A2E}" type="pres">
      <dgm:prSet presAssocID="{A2B67E21-A923-4AA6-92D9-7CC59F44118E}" presName="node" presStyleLbl="node1" presStyleIdx="0" presStyleCnt="4" custScaleX="91742" custLinFactNeighborX="6935" custLinFactNeighborY="-4718">
        <dgm:presLayoutVars>
          <dgm:bulletEnabled val="1"/>
        </dgm:presLayoutVars>
      </dgm:prSet>
      <dgm:spPr/>
    </dgm:pt>
    <dgm:pt modelId="{FA7FF75F-38DF-47D7-95F8-49D521B720F2}" type="pres">
      <dgm:prSet presAssocID="{0A9D30CD-6438-4A83-8479-C474B62FEEA4}" presName="sibTrans" presStyleCnt="0"/>
      <dgm:spPr/>
    </dgm:pt>
    <dgm:pt modelId="{E8A78609-D246-49E4-813E-A6601E089E8F}" type="pres">
      <dgm:prSet presAssocID="{680760DD-F751-4579-8399-5AB34E580939}" presName="node" presStyleLbl="node1" presStyleIdx="1" presStyleCnt="4" custScaleY="101711" custLinFactNeighborX="-1223" custLinFactNeighborY="-35999">
        <dgm:presLayoutVars>
          <dgm:bulletEnabled val="1"/>
        </dgm:presLayoutVars>
      </dgm:prSet>
      <dgm:spPr/>
    </dgm:pt>
    <dgm:pt modelId="{0016A58B-37A4-476F-A8D9-8BCC36C6E7CD}" type="pres">
      <dgm:prSet presAssocID="{A44864CA-E0A7-42ED-BD88-B757C97445B7}" presName="sibTrans" presStyleCnt="0"/>
      <dgm:spPr/>
    </dgm:pt>
    <dgm:pt modelId="{AA519A32-E19F-4189-9F88-0F6204F01EC3}" type="pres">
      <dgm:prSet presAssocID="{A1CDBAC3-97AB-4716-8371-24BAB1EE9724}" presName="node" presStyleLbl="node1" presStyleIdx="2" presStyleCnt="4" custLinFactNeighborX="1384" custLinFactNeighborY="-35999">
        <dgm:presLayoutVars>
          <dgm:bulletEnabled val="1"/>
        </dgm:presLayoutVars>
      </dgm:prSet>
      <dgm:spPr/>
    </dgm:pt>
    <dgm:pt modelId="{970D613E-EFF4-41E2-92D4-D5AB6C6EBFA9}" type="pres">
      <dgm:prSet presAssocID="{7F608008-D352-4CDB-8F3D-26FEAF1800A2}" presName="sibTrans" presStyleCnt="0"/>
      <dgm:spPr/>
    </dgm:pt>
    <dgm:pt modelId="{8FDB1C9F-C807-40C3-868B-8629ACF93A12}" type="pres">
      <dgm:prSet presAssocID="{AC99263E-C9A1-4F69-802C-616DE5C85687}" presName="node" presStyleLbl="node1" presStyleIdx="3" presStyleCnt="4" custLinFactNeighborX="-621" custLinFactNeighborY="-35999">
        <dgm:presLayoutVars>
          <dgm:bulletEnabled val="1"/>
        </dgm:presLayoutVars>
      </dgm:prSet>
      <dgm:spPr/>
    </dgm:pt>
  </dgm:ptLst>
  <dgm:cxnLst>
    <dgm:cxn modelId="{E4599C67-AFA4-4EFD-BA76-EE3EFF31A983}" srcId="{4FAEF672-ABCE-4AF9-B5AE-DA9A4B2A62FB}" destId="{680760DD-F751-4579-8399-5AB34E580939}" srcOrd="1" destOrd="0" parTransId="{C31096A7-F0E0-484E-8224-39405CC0F818}" sibTransId="{A44864CA-E0A7-42ED-BD88-B757C97445B7}"/>
    <dgm:cxn modelId="{9CAD3980-1E1F-45A2-B677-D6F634B6B5E2}" type="presOf" srcId="{A2B67E21-A923-4AA6-92D9-7CC59F44118E}" destId="{0479CAF2-26D8-42E9-ADD8-2E1504EB1A2E}" srcOrd="0" destOrd="0" presId="urn:microsoft.com/office/officeart/2005/8/layout/default"/>
    <dgm:cxn modelId="{DD1C8393-D892-4286-AF3A-2D094C41083F}" type="presOf" srcId="{A1CDBAC3-97AB-4716-8371-24BAB1EE9724}" destId="{AA519A32-E19F-4189-9F88-0F6204F01EC3}" srcOrd="0" destOrd="0" presId="urn:microsoft.com/office/officeart/2005/8/layout/default"/>
    <dgm:cxn modelId="{53D73AA3-CA5D-4794-81DF-A35516893730}" type="presOf" srcId="{680760DD-F751-4579-8399-5AB34E580939}" destId="{E8A78609-D246-49E4-813E-A6601E089E8F}" srcOrd="0" destOrd="0" presId="urn:microsoft.com/office/officeart/2005/8/layout/default"/>
    <dgm:cxn modelId="{54C790A6-46BD-4F9A-BE8B-936E4D838818}" srcId="{4FAEF672-ABCE-4AF9-B5AE-DA9A4B2A62FB}" destId="{AC99263E-C9A1-4F69-802C-616DE5C85687}" srcOrd="3" destOrd="0" parTransId="{BE262E87-A04A-4B42-9592-1900284CE1AF}" sibTransId="{E1A8CA35-EA07-41D9-A45A-69E431C020C7}"/>
    <dgm:cxn modelId="{A8B401C9-56F8-4964-97E8-CB91578BD8F8}" srcId="{4FAEF672-ABCE-4AF9-B5AE-DA9A4B2A62FB}" destId="{A1CDBAC3-97AB-4716-8371-24BAB1EE9724}" srcOrd="2" destOrd="0" parTransId="{15A26133-BA0F-4C05-A6F5-F75DF569DB69}" sibTransId="{7F608008-D352-4CDB-8F3D-26FEAF1800A2}"/>
    <dgm:cxn modelId="{CBAC8FC9-2E3F-49EB-B980-C271D92431D4}" type="presOf" srcId="{AC99263E-C9A1-4F69-802C-616DE5C85687}" destId="{8FDB1C9F-C807-40C3-868B-8629ACF93A12}" srcOrd="0" destOrd="0" presId="urn:microsoft.com/office/officeart/2005/8/layout/default"/>
    <dgm:cxn modelId="{921811DB-0B09-4889-B667-412E0B8CE992}" type="presOf" srcId="{4FAEF672-ABCE-4AF9-B5AE-DA9A4B2A62FB}" destId="{37A1DD88-D633-4BB3-910D-7DEA553B3DD2}" srcOrd="0" destOrd="0" presId="urn:microsoft.com/office/officeart/2005/8/layout/default"/>
    <dgm:cxn modelId="{C14996FA-9489-429B-823B-CA274E7A8A4F}" srcId="{4FAEF672-ABCE-4AF9-B5AE-DA9A4B2A62FB}" destId="{A2B67E21-A923-4AA6-92D9-7CC59F44118E}" srcOrd="0" destOrd="0" parTransId="{C387B64D-4F6C-4E7B-9FE9-1A3C037489E8}" sibTransId="{0A9D30CD-6438-4A83-8479-C474B62FEEA4}"/>
    <dgm:cxn modelId="{E55E8F50-14CE-41E1-BE74-83DB0ABA92FC}" type="presParOf" srcId="{37A1DD88-D633-4BB3-910D-7DEA553B3DD2}" destId="{0479CAF2-26D8-42E9-ADD8-2E1504EB1A2E}" srcOrd="0" destOrd="0" presId="urn:microsoft.com/office/officeart/2005/8/layout/default"/>
    <dgm:cxn modelId="{E5DC5928-3B42-4153-9DA3-0FBA5F6B491E}" type="presParOf" srcId="{37A1DD88-D633-4BB3-910D-7DEA553B3DD2}" destId="{FA7FF75F-38DF-47D7-95F8-49D521B720F2}" srcOrd="1" destOrd="0" presId="urn:microsoft.com/office/officeart/2005/8/layout/default"/>
    <dgm:cxn modelId="{8A8DF944-77BB-4E2D-B37B-235AB5874F3F}" type="presParOf" srcId="{37A1DD88-D633-4BB3-910D-7DEA553B3DD2}" destId="{E8A78609-D246-49E4-813E-A6601E089E8F}" srcOrd="2" destOrd="0" presId="urn:microsoft.com/office/officeart/2005/8/layout/default"/>
    <dgm:cxn modelId="{7CAB1EA1-26F8-40CC-A69A-B933A58D7043}" type="presParOf" srcId="{37A1DD88-D633-4BB3-910D-7DEA553B3DD2}" destId="{0016A58B-37A4-476F-A8D9-8BCC36C6E7CD}" srcOrd="3" destOrd="0" presId="urn:microsoft.com/office/officeart/2005/8/layout/default"/>
    <dgm:cxn modelId="{E8F85AEF-1763-4543-9363-11250CC8F1B5}" type="presParOf" srcId="{37A1DD88-D633-4BB3-910D-7DEA553B3DD2}" destId="{AA519A32-E19F-4189-9F88-0F6204F01EC3}" srcOrd="4" destOrd="0" presId="urn:microsoft.com/office/officeart/2005/8/layout/default"/>
    <dgm:cxn modelId="{D705EC1D-25D6-411B-8652-4A0D5CCCEF0A}" type="presParOf" srcId="{37A1DD88-D633-4BB3-910D-7DEA553B3DD2}" destId="{970D613E-EFF4-41E2-92D4-D5AB6C6EBFA9}" srcOrd="5" destOrd="0" presId="urn:microsoft.com/office/officeart/2005/8/layout/default"/>
    <dgm:cxn modelId="{2ECBD811-6CAD-4949-9412-61935513B30A}" type="presParOf" srcId="{37A1DD88-D633-4BB3-910D-7DEA553B3DD2}" destId="{8FDB1C9F-C807-40C3-868B-8629ACF93A12}"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6A191-CFDB-4407-B100-FDFBCCCA4AC2}">
      <dsp:nvSpPr>
        <dsp:cNvPr id="0" name=""/>
        <dsp:cNvSpPr/>
      </dsp:nvSpPr>
      <dsp:spPr>
        <a:xfrm>
          <a:off x="32188" y="250083"/>
          <a:ext cx="4035225" cy="1948416"/>
        </a:xfrm>
        <a:prstGeom prst="chevron">
          <a:avLst/>
        </a:prstGeom>
        <a:solidFill>
          <a:srgbClr val="497B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EEF6E9"/>
              </a:solidFill>
              <a:latin typeface="+mn-lt"/>
            </a:rPr>
            <a:t>Has care and support needs (irrespective of whether such needs are being met)</a:t>
          </a:r>
        </a:p>
      </dsp:txBody>
      <dsp:txXfrm>
        <a:off x="1006396" y="250083"/>
        <a:ext cx="2086809" cy="1948416"/>
      </dsp:txXfrm>
    </dsp:sp>
    <dsp:sp modelId="{70FBF0BA-14BA-4E1E-8975-A3C28BED6133}">
      <dsp:nvSpPr>
        <dsp:cNvPr id="0" name=""/>
        <dsp:cNvSpPr/>
      </dsp:nvSpPr>
      <dsp:spPr>
        <a:xfrm>
          <a:off x="3635015" y="174326"/>
          <a:ext cx="4035225" cy="1989043"/>
        </a:xfrm>
        <a:prstGeom prst="chevron">
          <a:avLst/>
        </a:prstGeom>
        <a:solidFill>
          <a:srgbClr val="497B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EEF6E9"/>
              </a:solidFill>
              <a:latin typeface="+mn-lt"/>
            </a:rPr>
            <a:t>Is experiencing, or is at risk of, abuse or neglect </a:t>
          </a:r>
        </a:p>
      </dsp:txBody>
      <dsp:txXfrm>
        <a:off x="4629537" y="174326"/>
        <a:ext cx="2046182" cy="1989043"/>
      </dsp:txXfrm>
    </dsp:sp>
    <dsp:sp modelId="{DDB763D4-93DD-4C65-8C64-B4DB4E918556}">
      <dsp:nvSpPr>
        <dsp:cNvPr id="0" name=""/>
        <dsp:cNvSpPr/>
      </dsp:nvSpPr>
      <dsp:spPr>
        <a:xfrm>
          <a:off x="7266718" y="223515"/>
          <a:ext cx="4035225" cy="1948416"/>
        </a:xfrm>
        <a:prstGeom prst="chevron">
          <a:avLst/>
        </a:prstGeom>
        <a:solidFill>
          <a:srgbClr val="497B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EEF6E9"/>
              </a:solidFill>
              <a:latin typeface="+mn-lt"/>
            </a:rPr>
            <a:t>Is unable to protect themselves because of their care and support needs </a:t>
          </a:r>
        </a:p>
      </dsp:txBody>
      <dsp:txXfrm>
        <a:off x="8240926" y="223515"/>
        <a:ext cx="2086809" cy="1948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D222-B9F8-47CE-B97F-E337965499BF}">
      <dsp:nvSpPr>
        <dsp:cNvPr id="0" name=""/>
        <dsp:cNvSpPr/>
      </dsp:nvSpPr>
      <dsp:spPr>
        <a:xfrm>
          <a:off x="0" y="21899"/>
          <a:ext cx="5257800" cy="1044809"/>
        </a:xfrm>
        <a:prstGeom prst="roundRect">
          <a:avLst/>
        </a:prstGeom>
        <a:solidFill>
          <a:srgbClr val="497B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EEF6E9"/>
              </a:solidFill>
            </a:rPr>
            <a:t>Human Rights are the basic rights and freedoms that belong to every person in the world from birth until death. </a:t>
          </a:r>
          <a:endParaRPr lang="en-US" sz="1900" kern="1200" dirty="0">
            <a:solidFill>
              <a:srgbClr val="EEF6E9"/>
            </a:solidFill>
          </a:endParaRPr>
        </a:p>
      </dsp:txBody>
      <dsp:txXfrm>
        <a:off x="51003" y="72902"/>
        <a:ext cx="5155794" cy="942803"/>
      </dsp:txXfrm>
    </dsp:sp>
    <dsp:sp modelId="{C89AFC5D-F6C5-4AB2-994B-F48B7C8CE25D}">
      <dsp:nvSpPr>
        <dsp:cNvPr id="0" name=""/>
        <dsp:cNvSpPr/>
      </dsp:nvSpPr>
      <dsp:spPr>
        <a:xfrm>
          <a:off x="0" y="1121429"/>
          <a:ext cx="5257800" cy="1044809"/>
        </a:xfrm>
        <a:prstGeom prst="roundRect">
          <a:avLst/>
        </a:prstGeom>
        <a:solidFill>
          <a:srgbClr val="497B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EEF6E9"/>
              </a:solidFill>
            </a:rPr>
            <a:t>They can never be taken away, although they can sometimes be restricted or limited e.g. right to liberty.</a:t>
          </a:r>
          <a:endParaRPr lang="en-US" sz="1900" kern="1200" dirty="0">
            <a:solidFill>
              <a:srgbClr val="EEF6E9"/>
            </a:solidFill>
          </a:endParaRPr>
        </a:p>
      </dsp:txBody>
      <dsp:txXfrm>
        <a:off x="51003" y="1172432"/>
        <a:ext cx="5155794" cy="942803"/>
      </dsp:txXfrm>
    </dsp:sp>
    <dsp:sp modelId="{80FC7495-CC53-493F-8BC1-A4CE15F4A678}">
      <dsp:nvSpPr>
        <dsp:cNvPr id="0" name=""/>
        <dsp:cNvSpPr/>
      </dsp:nvSpPr>
      <dsp:spPr>
        <a:xfrm>
          <a:off x="0" y="2220959"/>
          <a:ext cx="5257800" cy="1044809"/>
        </a:xfrm>
        <a:prstGeom prst="roundRect">
          <a:avLst/>
        </a:prstGeom>
        <a:solidFill>
          <a:srgbClr val="497B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EEF6E9"/>
              </a:solidFill>
            </a:rPr>
            <a:t>These rights come from the European Convention on Human Rights which are written into the Human Rights (Jersey) Law 2000.</a:t>
          </a:r>
          <a:endParaRPr lang="en-US" sz="1900" kern="1200" dirty="0">
            <a:solidFill>
              <a:srgbClr val="EEF6E9"/>
            </a:solidFill>
          </a:endParaRPr>
        </a:p>
      </dsp:txBody>
      <dsp:txXfrm>
        <a:off x="51003" y="2271962"/>
        <a:ext cx="5155794" cy="942803"/>
      </dsp:txXfrm>
    </dsp:sp>
    <dsp:sp modelId="{22C3EFDC-F5FE-4B36-8E90-1076799C8004}">
      <dsp:nvSpPr>
        <dsp:cNvPr id="0" name=""/>
        <dsp:cNvSpPr/>
      </dsp:nvSpPr>
      <dsp:spPr>
        <a:xfrm>
          <a:off x="0" y="3320489"/>
          <a:ext cx="5257800" cy="1044809"/>
        </a:xfrm>
        <a:prstGeom prst="roundRect">
          <a:avLst/>
        </a:prstGeom>
        <a:solidFill>
          <a:srgbClr val="497B3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EEF6E9"/>
              </a:solidFill>
            </a:rPr>
            <a:t>Human Rights should underpin all our work with people we are supporting.</a:t>
          </a:r>
          <a:endParaRPr lang="en-US" sz="1900" kern="1200" dirty="0">
            <a:solidFill>
              <a:srgbClr val="EEF6E9"/>
            </a:solidFill>
          </a:endParaRPr>
        </a:p>
      </dsp:txBody>
      <dsp:txXfrm>
        <a:off x="51003" y="3371492"/>
        <a:ext cx="5155794"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9CAF2-26D8-42E9-ADD8-2E1504EB1A2E}">
      <dsp:nvSpPr>
        <dsp:cNvPr id="0" name=""/>
        <dsp:cNvSpPr/>
      </dsp:nvSpPr>
      <dsp:spPr>
        <a:xfrm>
          <a:off x="518999" y="0"/>
          <a:ext cx="2177801" cy="142429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latin typeface="+mn-lt"/>
            </a:rPr>
            <a:t>Is person </a:t>
          </a:r>
          <a:r>
            <a:rPr lang="en-GB" sz="2300" b="1" kern="1200" dirty="0">
              <a:solidFill>
                <a:srgbClr val="EEF6E9"/>
              </a:solidFill>
              <a:latin typeface="+mn-lt"/>
            </a:rPr>
            <a:t>led</a:t>
          </a:r>
        </a:p>
      </dsp:txBody>
      <dsp:txXfrm>
        <a:off x="518999" y="0"/>
        <a:ext cx="2177801" cy="1424299"/>
      </dsp:txXfrm>
    </dsp:sp>
    <dsp:sp modelId="{E8A78609-D246-49E4-813E-A6601E089E8F}">
      <dsp:nvSpPr>
        <dsp:cNvPr id="0" name=""/>
        <dsp:cNvSpPr/>
      </dsp:nvSpPr>
      <dsp:spPr>
        <a:xfrm>
          <a:off x="2740526" y="0"/>
          <a:ext cx="2373832" cy="144866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300" b="1" kern="1200" dirty="0">
              <a:solidFill>
                <a:srgbClr val="EEF6E9"/>
              </a:solidFill>
              <a:latin typeface="+mn-lt"/>
              <a:ea typeface="+mn-ea"/>
              <a:cs typeface="+mn-cs"/>
            </a:rPr>
            <a:t>Enhances involvement, choice and control</a:t>
          </a:r>
        </a:p>
      </dsp:txBody>
      <dsp:txXfrm>
        <a:off x="2740526" y="0"/>
        <a:ext cx="2373832" cy="1448669"/>
      </dsp:txXfrm>
    </dsp:sp>
    <dsp:sp modelId="{AA519A32-E19F-4189-9F88-0F6204F01EC3}">
      <dsp:nvSpPr>
        <dsp:cNvPr id="0" name=""/>
        <dsp:cNvSpPr/>
      </dsp:nvSpPr>
      <dsp:spPr>
        <a:xfrm>
          <a:off x="5413627" y="0"/>
          <a:ext cx="2373832" cy="142429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300" b="1" kern="1200" dirty="0">
              <a:solidFill>
                <a:srgbClr val="EEF6E9"/>
              </a:solidFill>
              <a:latin typeface="+mn-lt"/>
              <a:ea typeface="+mn-ea"/>
              <a:cs typeface="+mn-cs"/>
            </a:rPr>
            <a:t>Is outcome-focused</a:t>
          </a:r>
        </a:p>
      </dsp:txBody>
      <dsp:txXfrm>
        <a:off x="5413627" y="0"/>
        <a:ext cx="2373832" cy="1424299"/>
      </dsp:txXfrm>
    </dsp:sp>
    <dsp:sp modelId="{8FDB1C9F-C807-40C3-868B-8629ACF93A12}">
      <dsp:nvSpPr>
        <dsp:cNvPr id="0" name=""/>
        <dsp:cNvSpPr/>
      </dsp:nvSpPr>
      <dsp:spPr>
        <a:xfrm>
          <a:off x="7977248" y="0"/>
          <a:ext cx="2373832" cy="142429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rgbClr val="EEF6E9"/>
              </a:solidFill>
              <a:latin typeface="+mn-lt"/>
            </a:rPr>
            <a:t>Improves quality of life, wellbeing &amp; safety</a:t>
          </a:r>
        </a:p>
      </dsp:txBody>
      <dsp:txXfrm>
        <a:off x="7977248" y="0"/>
        <a:ext cx="2373832" cy="1424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B3117F-93F2-31B7-B4D1-D81F623C78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236234-632C-A15E-C97B-6ECFE05606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B51FC-9947-437B-A7A9-5D6544849F35}" type="datetimeFigureOut">
              <a:rPr lang="en-GB" smtClean="0"/>
              <a:t>13/01/2026</a:t>
            </a:fld>
            <a:endParaRPr lang="en-GB"/>
          </a:p>
        </p:txBody>
      </p:sp>
      <p:sp>
        <p:nvSpPr>
          <p:cNvPr id="4" name="Footer Placeholder 3">
            <a:extLst>
              <a:ext uri="{FF2B5EF4-FFF2-40B4-BE49-F238E27FC236}">
                <a16:creationId xmlns:a16="http://schemas.microsoft.com/office/drawing/2014/main" id="{01B97AAF-4C11-AA7E-E8CB-9C5E17F42A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3FBFC98-D312-551A-B75A-2ACF494650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88FD09-FC22-4938-AA16-3C8AC2B05E5B}" type="slidenum">
              <a:rPr lang="en-GB" smtClean="0"/>
              <a:t>‹#›</a:t>
            </a:fld>
            <a:endParaRPr lang="en-GB"/>
          </a:p>
        </p:txBody>
      </p:sp>
    </p:spTree>
    <p:extLst>
      <p:ext uri="{BB962C8B-B14F-4D97-AF65-F5344CB8AC3E}">
        <p14:creationId xmlns:p14="http://schemas.microsoft.com/office/powerpoint/2010/main" val="3034594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5AC2A-9D0C-E245-8202-DC7AB34D0EFB}"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AFF21-4184-984E-9956-389BBB494A6E}" type="slidenum">
              <a:rPr lang="en-US" smtClean="0"/>
              <a:t>‹#›</a:t>
            </a:fld>
            <a:endParaRPr lang="en-US"/>
          </a:p>
        </p:txBody>
      </p:sp>
    </p:spTree>
    <p:extLst>
      <p:ext uri="{BB962C8B-B14F-4D97-AF65-F5344CB8AC3E}">
        <p14:creationId xmlns:p14="http://schemas.microsoft.com/office/powerpoint/2010/main" val="378907507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a:t>
            </a:fld>
            <a:endParaRPr lang="en-US"/>
          </a:p>
        </p:txBody>
      </p:sp>
    </p:spTree>
    <p:extLst>
      <p:ext uri="{BB962C8B-B14F-4D97-AF65-F5344CB8AC3E}">
        <p14:creationId xmlns:p14="http://schemas.microsoft.com/office/powerpoint/2010/main" val="335591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10</a:t>
            </a:fld>
            <a:endParaRPr lang="en-US"/>
          </a:p>
        </p:txBody>
      </p:sp>
    </p:spTree>
    <p:extLst>
      <p:ext uri="{BB962C8B-B14F-4D97-AF65-F5344CB8AC3E}">
        <p14:creationId xmlns:p14="http://schemas.microsoft.com/office/powerpoint/2010/main" val="45746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11</a:t>
            </a:fld>
            <a:endParaRPr lang="en-US"/>
          </a:p>
        </p:txBody>
      </p:sp>
    </p:spTree>
    <p:extLst>
      <p:ext uri="{BB962C8B-B14F-4D97-AF65-F5344CB8AC3E}">
        <p14:creationId xmlns:p14="http://schemas.microsoft.com/office/powerpoint/2010/main" val="79472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12</a:t>
            </a:fld>
            <a:endParaRPr lang="en-US"/>
          </a:p>
        </p:txBody>
      </p:sp>
    </p:spTree>
    <p:extLst>
      <p:ext uri="{BB962C8B-B14F-4D97-AF65-F5344CB8AC3E}">
        <p14:creationId xmlns:p14="http://schemas.microsoft.com/office/powerpoint/2010/main" val="188490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13</a:t>
            </a:fld>
            <a:endParaRPr lang="en-US"/>
          </a:p>
        </p:txBody>
      </p:sp>
    </p:spTree>
    <p:extLst>
      <p:ext uri="{BB962C8B-B14F-4D97-AF65-F5344CB8AC3E}">
        <p14:creationId xmlns:p14="http://schemas.microsoft.com/office/powerpoint/2010/main" val="206663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14</a:t>
            </a:fld>
            <a:endParaRPr lang="en-US"/>
          </a:p>
        </p:txBody>
      </p:sp>
    </p:spTree>
    <p:extLst>
      <p:ext uri="{BB962C8B-B14F-4D97-AF65-F5344CB8AC3E}">
        <p14:creationId xmlns:p14="http://schemas.microsoft.com/office/powerpoint/2010/main" val="3354265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15</a:t>
            </a:fld>
            <a:endParaRPr lang="en-US"/>
          </a:p>
        </p:txBody>
      </p:sp>
    </p:spTree>
    <p:extLst>
      <p:ext uri="{BB962C8B-B14F-4D97-AF65-F5344CB8AC3E}">
        <p14:creationId xmlns:p14="http://schemas.microsoft.com/office/powerpoint/2010/main" val="3297184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16</a:t>
            </a:fld>
            <a:endParaRPr lang="en-US"/>
          </a:p>
        </p:txBody>
      </p:sp>
    </p:spTree>
    <p:extLst>
      <p:ext uri="{BB962C8B-B14F-4D97-AF65-F5344CB8AC3E}">
        <p14:creationId xmlns:p14="http://schemas.microsoft.com/office/powerpoint/2010/main" val="3140856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17</a:t>
            </a:fld>
            <a:endParaRPr lang="en-US"/>
          </a:p>
        </p:txBody>
      </p:sp>
    </p:spTree>
    <p:extLst>
      <p:ext uri="{BB962C8B-B14F-4D97-AF65-F5344CB8AC3E}">
        <p14:creationId xmlns:p14="http://schemas.microsoft.com/office/powerpoint/2010/main" val="274012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18</a:t>
            </a:fld>
            <a:endParaRPr lang="en-US"/>
          </a:p>
        </p:txBody>
      </p:sp>
    </p:spTree>
    <p:extLst>
      <p:ext uri="{BB962C8B-B14F-4D97-AF65-F5344CB8AC3E}">
        <p14:creationId xmlns:p14="http://schemas.microsoft.com/office/powerpoint/2010/main" val="922665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19</a:t>
            </a:fld>
            <a:endParaRPr lang="en-US"/>
          </a:p>
        </p:txBody>
      </p:sp>
    </p:spTree>
    <p:extLst>
      <p:ext uri="{BB962C8B-B14F-4D97-AF65-F5344CB8AC3E}">
        <p14:creationId xmlns:p14="http://schemas.microsoft.com/office/powerpoint/2010/main" val="339592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a:t>
            </a:fld>
            <a:endParaRPr lang="en-US"/>
          </a:p>
        </p:txBody>
      </p:sp>
    </p:spTree>
    <p:extLst>
      <p:ext uri="{BB962C8B-B14F-4D97-AF65-F5344CB8AC3E}">
        <p14:creationId xmlns:p14="http://schemas.microsoft.com/office/powerpoint/2010/main" val="2623698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65C0-19EA-6590-074E-E3297C0E4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6553B-8C22-486F-480F-B85F6DB71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E7DA1-C18E-DC28-7E63-B899A4D0A137}"/>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EB00D3AE-13DC-FDCD-7332-F0A03579F456}"/>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2D10C53-D543-012F-F844-16A36992D3D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DAAE3FF-BF26-EB7A-3C94-55420B11D311}"/>
              </a:ext>
            </a:extLst>
          </p:cNvPr>
          <p:cNvSpPr>
            <a:spLocks noGrp="1"/>
          </p:cNvSpPr>
          <p:nvPr>
            <p:ph type="sldNum" sz="quarter" idx="5"/>
          </p:nvPr>
        </p:nvSpPr>
        <p:spPr/>
        <p:txBody>
          <a:bodyPr/>
          <a:lstStyle/>
          <a:p>
            <a:fld id="{243AFF21-4184-984E-9956-389BBB494A6E}" type="slidenum">
              <a:rPr lang="en-US" smtClean="0"/>
              <a:t>20</a:t>
            </a:fld>
            <a:endParaRPr lang="en-US"/>
          </a:p>
        </p:txBody>
      </p:sp>
    </p:spTree>
    <p:extLst>
      <p:ext uri="{BB962C8B-B14F-4D97-AF65-F5344CB8AC3E}">
        <p14:creationId xmlns:p14="http://schemas.microsoft.com/office/powerpoint/2010/main" val="312528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21</a:t>
            </a:fld>
            <a:endParaRPr lang="en-US"/>
          </a:p>
        </p:txBody>
      </p:sp>
    </p:spTree>
    <p:extLst>
      <p:ext uri="{BB962C8B-B14F-4D97-AF65-F5344CB8AC3E}">
        <p14:creationId xmlns:p14="http://schemas.microsoft.com/office/powerpoint/2010/main" val="1467453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22</a:t>
            </a:fld>
            <a:endParaRPr lang="en-US"/>
          </a:p>
        </p:txBody>
      </p:sp>
    </p:spTree>
    <p:extLst>
      <p:ext uri="{BB962C8B-B14F-4D97-AF65-F5344CB8AC3E}">
        <p14:creationId xmlns:p14="http://schemas.microsoft.com/office/powerpoint/2010/main" val="3292263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23</a:t>
            </a:fld>
            <a:endParaRPr lang="en-US"/>
          </a:p>
        </p:txBody>
      </p:sp>
    </p:spTree>
    <p:extLst>
      <p:ext uri="{BB962C8B-B14F-4D97-AF65-F5344CB8AC3E}">
        <p14:creationId xmlns:p14="http://schemas.microsoft.com/office/powerpoint/2010/main" val="69217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24</a:t>
            </a:fld>
            <a:endParaRPr lang="en-US"/>
          </a:p>
        </p:txBody>
      </p:sp>
    </p:spTree>
    <p:extLst>
      <p:ext uri="{BB962C8B-B14F-4D97-AF65-F5344CB8AC3E}">
        <p14:creationId xmlns:p14="http://schemas.microsoft.com/office/powerpoint/2010/main" val="1634383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25</a:t>
            </a:fld>
            <a:endParaRPr lang="en-US"/>
          </a:p>
        </p:txBody>
      </p:sp>
    </p:spTree>
    <p:extLst>
      <p:ext uri="{BB962C8B-B14F-4D97-AF65-F5344CB8AC3E}">
        <p14:creationId xmlns:p14="http://schemas.microsoft.com/office/powerpoint/2010/main" val="3495624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EBDC-D253-8FF1-06AF-030DF74FD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C11E3-0B27-0716-6618-2EFEF391A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0DCB3-056B-22E0-FAD2-EB5E40D8C310}"/>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25B0AF6-0CBD-5958-9EFA-521B40201EAF}"/>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544FACD-355F-432C-50BF-67556C0CC26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2AC644CC-EBE2-6E40-5F99-79317CF1BD9D}"/>
              </a:ext>
            </a:extLst>
          </p:cNvPr>
          <p:cNvSpPr>
            <a:spLocks noGrp="1"/>
          </p:cNvSpPr>
          <p:nvPr>
            <p:ph type="sldNum" sz="quarter" idx="5"/>
          </p:nvPr>
        </p:nvSpPr>
        <p:spPr/>
        <p:txBody>
          <a:bodyPr/>
          <a:lstStyle/>
          <a:p>
            <a:fld id="{243AFF21-4184-984E-9956-389BBB494A6E}" type="slidenum">
              <a:rPr lang="en-US" smtClean="0"/>
              <a:t>26</a:t>
            </a:fld>
            <a:endParaRPr lang="en-US"/>
          </a:p>
        </p:txBody>
      </p:sp>
    </p:spTree>
    <p:extLst>
      <p:ext uri="{BB962C8B-B14F-4D97-AF65-F5344CB8AC3E}">
        <p14:creationId xmlns:p14="http://schemas.microsoft.com/office/powerpoint/2010/main" val="1963656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27</a:t>
            </a:fld>
            <a:endParaRPr lang="en-US"/>
          </a:p>
        </p:txBody>
      </p:sp>
    </p:spTree>
    <p:extLst>
      <p:ext uri="{BB962C8B-B14F-4D97-AF65-F5344CB8AC3E}">
        <p14:creationId xmlns:p14="http://schemas.microsoft.com/office/powerpoint/2010/main" val="2575469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28</a:t>
            </a:fld>
            <a:endParaRPr lang="en-US"/>
          </a:p>
        </p:txBody>
      </p:sp>
    </p:spTree>
    <p:extLst>
      <p:ext uri="{BB962C8B-B14F-4D97-AF65-F5344CB8AC3E}">
        <p14:creationId xmlns:p14="http://schemas.microsoft.com/office/powerpoint/2010/main" val="2536255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29</a:t>
            </a:fld>
            <a:endParaRPr lang="en-US"/>
          </a:p>
        </p:txBody>
      </p:sp>
    </p:spTree>
    <p:extLst>
      <p:ext uri="{BB962C8B-B14F-4D97-AF65-F5344CB8AC3E}">
        <p14:creationId xmlns:p14="http://schemas.microsoft.com/office/powerpoint/2010/main" val="3801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a:t>
            </a:fld>
            <a:endParaRPr lang="en-US"/>
          </a:p>
        </p:txBody>
      </p:sp>
    </p:spTree>
    <p:extLst>
      <p:ext uri="{BB962C8B-B14F-4D97-AF65-F5344CB8AC3E}">
        <p14:creationId xmlns:p14="http://schemas.microsoft.com/office/powerpoint/2010/main" val="3988567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30</a:t>
            </a:fld>
            <a:endParaRPr lang="en-US"/>
          </a:p>
        </p:txBody>
      </p:sp>
    </p:spTree>
    <p:extLst>
      <p:ext uri="{BB962C8B-B14F-4D97-AF65-F5344CB8AC3E}">
        <p14:creationId xmlns:p14="http://schemas.microsoft.com/office/powerpoint/2010/main" val="2825279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31</a:t>
            </a:fld>
            <a:endParaRPr lang="en-US"/>
          </a:p>
        </p:txBody>
      </p:sp>
    </p:spTree>
    <p:extLst>
      <p:ext uri="{BB962C8B-B14F-4D97-AF65-F5344CB8AC3E}">
        <p14:creationId xmlns:p14="http://schemas.microsoft.com/office/powerpoint/2010/main" val="3947470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32</a:t>
            </a:fld>
            <a:endParaRPr lang="en-US"/>
          </a:p>
        </p:txBody>
      </p:sp>
    </p:spTree>
    <p:extLst>
      <p:ext uri="{BB962C8B-B14F-4D97-AF65-F5344CB8AC3E}">
        <p14:creationId xmlns:p14="http://schemas.microsoft.com/office/powerpoint/2010/main" val="1892851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33</a:t>
            </a:fld>
            <a:endParaRPr lang="en-US"/>
          </a:p>
        </p:txBody>
      </p:sp>
    </p:spTree>
    <p:extLst>
      <p:ext uri="{BB962C8B-B14F-4D97-AF65-F5344CB8AC3E}">
        <p14:creationId xmlns:p14="http://schemas.microsoft.com/office/powerpoint/2010/main" val="593878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34</a:t>
            </a:fld>
            <a:endParaRPr lang="en-US"/>
          </a:p>
        </p:txBody>
      </p:sp>
    </p:spTree>
    <p:extLst>
      <p:ext uri="{BB962C8B-B14F-4D97-AF65-F5344CB8AC3E}">
        <p14:creationId xmlns:p14="http://schemas.microsoft.com/office/powerpoint/2010/main" val="231767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35</a:t>
            </a:fld>
            <a:endParaRPr lang="en-US"/>
          </a:p>
        </p:txBody>
      </p:sp>
    </p:spTree>
    <p:extLst>
      <p:ext uri="{BB962C8B-B14F-4D97-AF65-F5344CB8AC3E}">
        <p14:creationId xmlns:p14="http://schemas.microsoft.com/office/powerpoint/2010/main" val="115018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36</a:t>
            </a:fld>
            <a:endParaRPr lang="en-US"/>
          </a:p>
        </p:txBody>
      </p:sp>
    </p:spTree>
    <p:extLst>
      <p:ext uri="{BB962C8B-B14F-4D97-AF65-F5344CB8AC3E}">
        <p14:creationId xmlns:p14="http://schemas.microsoft.com/office/powerpoint/2010/main" val="1613313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37</a:t>
            </a:fld>
            <a:endParaRPr lang="en-US"/>
          </a:p>
        </p:txBody>
      </p:sp>
    </p:spTree>
    <p:extLst>
      <p:ext uri="{BB962C8B-B14F-4D97-AF65-F5344CB8AC3E}">
        <p14:creationId xmlns:p14="http://schemas.microsoft.com/office/powerpoint/2010/main" val="765971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38</a:t>
            </a:fld>
            <a:endParaRPr lang="en-US"/>
          </a:p>
        </p:txBody>
      </p:sp>
    </p:spTree>
    <p:extLst>
      <p:ext uri="{BB962C8B-B14F-4D97-AF65-F5344CB8AC3E}">
        <p14:creationId xmlns:p14="http://schemas.microsoft.com/office/powerpoint/2010/main" val="4026385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39</a:t>
            </a:fld>
            <a:endParaRPr lang="en-US"/>
          </a:p>
        </p:txBody>
      </p:sp>
    </p:spTree>
    <p:extLst>
      <p:ext uri="{BB962C8B-B14F-4D97-AF65-F5344CB8AC3E}">
        <p14:creationId xmlns:p14="http://schemas.microsoft.com/office/powerpoint/2010/main" val="234640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a:t>
            </a:fld>
            <a:endParaRPr lang="en-US"/>
          </a:p>
        </p:txBody>
      </p:sp>
    </p:spTree>
    <p:extLst>
      <p:ext uri="{BB962C8B-B14F-4D97-AF65-F5344CB8AC3E}">
        <p14:creationId xmlns:p14="http://schemas.microsoft.com/office/powerpoint/2010/main" val="477088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40</a:t>
            </a:fld>
            <a:endParaRPr lang="en-US"/>
          </a:p>
        </p:txBody>
      </p:sp>
    </p:spTree>
    <p:extLst>
      <p:ext uri="{BB962C8B-B14F-4D97-AF65-F5344CB8AC3E}">
        <p14:creationId xmlns:p14="http://schemas.microsoft.com/office/powerpoint/2010/main" val="3381365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41</a:t>
            </a:fld>
            <a:endParaRPr lang="en-US"/>
          </a:p>
        </p:txBody>
      </p:sp>
    </p:spTree>
    <p:extLst>
      <p:ext uri="{BB962C8B-B14F-4D97-AF65-F5344CB8AC3E}">
        <p14:creationId xmlns:p14="http://schemas.microsoft.com/office/powerpoint/2010/main" val="1303449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42</a:t>
            </a:fld>
            <a:endParaRPr lang="en-US"/>
          </a:p>
        </p:txBody>
      </p:sp>
    </p:spTree>
    <p:extLst>
      <p:ext uri="{BB962C8B-B14F-4D97-AF65-F5344CB8AC3E}">
        <p14:creationId xmlns:p14="http://schemas.microsoft.com/office/powerpoint/2010/main" val="3742180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4407-AF1C-D562-E2A7-BC81F7B54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92AFC-E31E-0D0B-E30C-7698002D4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61745-0E52-8BCC-1AB2-F0BC1095464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78898C6-2EA6-4CBE-DBC2-5F83F59E1CD4}"/>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44DE8C2B-5DB2-307F-FCEA-A0ECD3A39D4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782550E-C1CC-FF69-5946-D43772645D03}"/>
              </a:ext>
            </a:extLst>
          </p:cNvPr>
          <p:cNvSpPr>
            <a:spLocks noGrp="1"/>
          </p:cNvSpPr>
          <p:nvPr>
            <p:ph type="sldNum" sz="quarter" idx="5"/>
          </p:nvPr>
        </p:nvSpPr>
        <p:spPr/>
        <p:txBody>
          <a:bodyPr/>
          <a:lstStyle/>
          <a:p>
            <a:fld id="{243AFF21-4184-984E-9956-389BBB494A6E}" type="slidenum">
              <a:rPr lang="en-US" smtClean="0"/>
              <a:t>43</a:t>
            </a:fld>
            <a:endParaRPr lang="en-US"/>
          </a:p>
        </p:txBody>
      </p:sp>
    </p:spTree>
    <p:extLst>
      <p:ext uri="{BB962C8B-B14F-4D97-AF65-F5344CB8AC3E}">
        <p14:creationId xmlns:p14="http://schemas.microsoft.com/office/powerpoint/2010/main" val="86802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44</a:t>
            </a:fld>
            <a:endParaRPr lang="en-US"/>
          </a:p>
        </p:txBody>
      </p:sp>
    </p:spTree>
    <p:extLst>
      <p:ext uri="{BB962C8B-B14F-4D97-AF65-F5344CB8AC3E}">
        <p14:creationId xmlns:p14="http://schemas.microsoft.com/office/powerpoint/2010/main" val="364124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45</a:t>
            </a:fld>
            <a:endParaRPr lang="en-US"/>
          </a:p>
        </p:txBody>
      </p:sp>
    </p:spTree>
    <p:extLst>
      <p:ext uri="{BB962C8B-B14F-4D97-AF65-F5344CB8AC3E}">
        <p14:creationId xmlns:p14="http://schemas.microsoft.com/office/powerpoint/2010/main" val="33643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46</a:t>
            </a:fld>
            <a:endParaRPr lang="en-US"/>
          </a:p>
        </p:txBody>
      </p:sp>
    </p:spTree>
    <p:extLst>
      <p:ext uri="{BB962C8B-B14F-4D97-AF65-F5344CB8AC3E}">
        <p14:creationId xmlns:p14="http://schemas.microsoft.com/office/powerpoint/2010/main" val="2404678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47</a:t>
            </a:fld>
            <a:endParaRPr lang="en-US"/>
          </a:p>
        </p:txBody>
      </p:sp>
    </p:spTree>
    <p:extLst>
      <p:ext uri="{BB962C8B-B14F-4D97-AF65-F5344CB8AC3E}">
        <p14:creationId xmlns:p14="http://schemas.microsoft.com/office/powerpoint/2010/main" val="2785281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48</a:t>
            </a:fld>
            <a:endParaRPr lang="en-US"/>
          </a:p>
        </p:txBody>
      </p:sp>
    </p:spTree>
    <p:extLst>
      <p:ext uri="{BB962C8B-B14F-4D97-AF65-F5344CB8AC3E}">
        <p14:creationId xmlns:p14="http://schemas.microsoft.com/office/powerpoint/2010/main" val="2168866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49</a:t>
            </a:fld>
            <a:endParaRPr lang="en-US"/>
          </a:p>
        </p:txBody>
      </p:sp>
    </p:spTree>
    <p:extLst>
      <p:ext uri="{BB962C8B-B14F-4D97-AF65-F5344CB8AC3E}">
        <p14:creationId xmlns:p14="http://schemas.microsoft.com/office/powerpoint/2010/main" val="44661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a:t>
            </a:fld>
            <a:endParaRPr lang="en-US"/>
          </a:p>
        </p:txBody>
      </p:sp>
    </p:spTree>
    <p:extLst>
      <p:ext uri="{BB962C8B-B14F-4D97-AF65-F5344CB8AC3E}">
        <p14:creationId xmlns:p14="http://schemas.microsoft.com/office/powerpoint/2010/main" val="345192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a:t>
            </a:fld>
            <a:endParaRPr lang="en-US"/>
          </a:p>
        </p:txBody>
      </p:sp>
    </p:spTree>
    <p:extLst>
      <p:ext uri="{BB962C8B-B14F-4D97-AF65-F5344CB8AC3E}">
        <p14:creationId xmlns:p14="http://schemas.microsoft.com/office/powerpoint/2010/main" val="299940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a:t>
            </a:fld>
            <a:endParaRPr lang="en-US"/>
          </a:p>
        </p:txBody>
      </p:sp>
    </p:spTree>
    <p:extLst>
      <p:ext uri="{BB962C8B-B14F-4D97-AF65-F5344CB8AC3E}">
        <p14:creationId xmlns:p14="http://schemas.microsoft.com/office/powerpoint/2010/main" val="99687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8</a:t>
            </a:fld>
            <a:endParaRPr lang="en-US"/>
          </a:p>
        </p:txBody>
      </p:sp>
    </p:spTree>
    <p:extLst>
      <p:ext uri="{BB962C8B-B14F-4D97-AF65-F5344CB8AC3E}">
        <p14:creationId xmlns:p14="http://schemas.microsoft.com/office/powerpoint/2010/main" val="185841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9</a:t>
            </a:fld>
            <a:endParaRPr lang="en-US"/>
          </a:p>
        </p:txBody>
      </p:sp>
    </p:spTree>
    <p:extLst>
      <p:ext uri="{BB962C8B-B14F-4D97-AF65-F5344CB8AC3E}">
        <p14:creationId xmlns:p14="http://schemas.microsoft.com/office/powerpoint/2010/main" val="208675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574101"/>
            <a:ext cx="6529653" cy="1925278"/>
          </a:xfrm>
        </p:spPr>
        <p:txBody>
          <a:bodyPr anchor="t">
            <a:normAutofit/>
          </a:bodyPr>
          <a:lstStyle>
            <a:lvl1pPr algn="l">
              <a:lnSpc>
                <a:spcPts val="5060"/>
              </a:lnSpc>
              <a:defRPr sz="4800" b="0" spc="-120" baseline="0">
                <a:solidFill>
                  <a:srgbClr val="497B30"/>
                </a:solidFill>
                <a:latin typeface="Constantia" panose="02030602050306030303" pitchFamily="18" charset="0"/>
              </a:defRPr>
            </a:lvl1pPr>
          </a:lstStyle>
          <a:p>
            <a:r>
              <a:rPr lang="en-US" dirty="0"/>
              <a:t>Click to add training title that goes over three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497B30">
                    <a:alpha val="69814"/>
                  </a:srgbClr>
                </a:solidFill>
              </a:defRPr>
            </a:lvl1pPr>
          </a:lstStyle>
          <a:p>
            <a:pPr lvl="0"/>
            <a:fld id="{8BACE702-FC63-9849-88C5-F7EEF1D504C9}"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010452"/>
            <a:ext cx="6409508" cy="348170"/>
          </a:xfrm>
        </p:spPr>
        <p:txBody>
          <a:bodyPr>
            <a:normAutofit/>
          </a:bodyPr>
          <a:lstStyle>
            <a:lvl1pPr marL="0" indent="0" algn="l">
              <a:buNone/>
              <a:defRPr sz="2000" b="0" i="0" spc="-20" baseline="0">
                <a:solidFill>
                  <a:srgbClr val="497B30">
                    <a:alpha val="70418"/>
                  </a:srgb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3340717087"/>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887932"/>
            <a:ext cx="6529653" cy="1266241"/>
          </a:xfrm>
        </p:spPr>
        <p:txBody>
          <a:bodyPr anchor="t">
            <a:normAutofit/>
          </a:bodyPr>
          <a:lstStyle>
            <a:lvl1pPr algn="l">
              <a:lnSpc>
                <a:spcPts val="5060"/>
              </a:lnSpc>
              <a:defRPr sz="4800" b="0" spc="-120" baseline="0">
                <a:solidFill>
                  <a:srgbClr val="497B30"/>
                </a:solidFill>
                <a:latin typeface="Constantia" panose="02030602050306030303" pitchFamily="18" charset="0"/>
              </a:defRPr>
            </a:lvl1pPr>
          </a:lstStyle>
          <a:p>
            <a:r>
              <a:rPr lang="en-US" dirty="0"/>
              <a:t>Click to add training title over two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497B30">
                    <a:alpha val="69814"/>
                  </a:srgbClr>
                </a:solidFill>
              </a:defRPr>
            </a:lvl1pPr>
          </a:lstStyle>
          <a:p>
            <a:pPr lvl="0"/>
            <a:fld id="{C50ED509-AE3E-7048-99CD-E7F6BC286075}"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338095"/>
            <a:ext cx="6409508" cy="348170"/>
          </a:xfrm>
        </p:spPr>
        <p:txBody>
          <a:bodyPr>
            <a:normAutofit/>
          </a:bodyPr>
          <a:lstStyle>
            <a:lvl1pPr marL="0" indent="0" algn="l">
              <a:buNone/>
              <a:defRPr sz="2000" b="0" i="0" spc="-20" baseline="0">
                <a:solidFill>
                  <a:srgbClr val="497B30"/>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999473744"/>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0151"/>
            <a:ext cx="10202333" cy="456745"/>
          </a:xfrm>
        </p:spPr>
        <p:txBody>
          <a:bodyPr anchor="t">
            <a:normAutofit/>
          </a:bodyPr>
          <a:lstStyle>
            <a:lvl1pPr>
              <a:defRPr sz="4000" b="0" spc="-120" baseline="0">
                <a:solidFill>
                  <a:srgbClr val="497B30"/>
                </a:solidFill>
                <a:latin typeface="Constantia" panose="02030602050306030303" pitchFamily="18" charset="0"/>
              </a:defRPr>
            </a:lvl1pPr>
          </a:lstStyle>
          <a:p>
            <a:r>
              <a:rPr lang="en-US" dirty="0"/>
              <a:t>Click to edit short content title</a:t>
            </a:r>
          </a:p>
        </p:txBody>
      </p:sp>
      <p:sp>
        <p:nvSpPr>
          <p:cNvPr id="3" name="Content Placeholder 2"/>
          <p:cNvSpPr>
            <a:spLocks noGrp="1"/>
          </p:cNvSpPr>
          <p:nvPr>
            <p:ph idx="1"/>
          </p:nvPr>
        </p:nvSpPr>
        <p:spPr>
          <a:xfrm>
            <a:off x="850474" y="1558776"/>
            <a:ext cx="10202333" cy="438143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1815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1285"/>
            <a:ext cx="10202333" cy="1015681"/>
          </a:xfrm>
        </p:spPr>
        <p:txBody>
          <a:bodyPr anchor="t">
            <a:normAutofit/>
          </a:bodyPr>
          <a:lstStyle>
            <a:lvl1pPr>
              <a:defRPr sz="4000" b="0" spc="-120" baseline="0">
                <a:solidFill>
                  <a:srgbClr val="497B30"/>
                </a:solidFill>
                <a:latin typeface="Constantia" panose="02030602050306030303" pitchFamily="18" charset="0"/>
              </a:defRPr>
            </a:lvl1pPr>
          </a:lstStyle>
          <a:p>
            <a:r>
              <a:rPr lang="en-US" dirty="0"/>
              <a:t>Click to edit long title that needs to go over two lines maximum</a:t>
            </a:r>
          </a:p>
        </p:txBody>
      </p:sp>
      <p:sp>
        <p:nvSpPr>
          <p:cNvPr id="3" name="Content Placeholder 2"/>
          <p:cNvSpPr>
            <a:spLocks noGrp="1"/>
          </p:cNvSpPr>
          <p:nvPr>
            <p:ph idx="1"/>
          </p:nvPr>
        </p:nvSpPr>
        <p:spPr>
          <a:xfrm>
            <a:off x="838200" y="2154056"/>
            <a:ext cx="10202333" cy="378615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202538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416379"/>
            <a:ext cx="6529653" cy="1910146"/>
          </a:xfrm>
        </p:spPr>
        <p:txBody>
          <a:bodyPr anchor="t">
            <a:normAutofit/>
          </a:bodyPr>
          <a:lstStyle>
            <a:lvl1pPr algn="l">
              <a:lnSpc>
                <a:spcPts val="5060"/>
              </a:lnSpc>
              <a:defRPr sz="4800" b="0" spc="-120" baseline="0">
                <a:solidFill>
                  <a:srgbClr val="EEF6E9"/>
                </a:solidFill>
                <a:latin typeface="Constantia" panose="02030602050306030303" pitchFamily="18" charset="0"/>
              </a:defRPr>
            </a:lvl1pPr>
          </a:lstStyle>
          <a:p>
            <a:r>
              <a:rPr lang="en-US" dirty="0"/>
              <a:t>Click to add a divider slide title over three lines maximum</a:t>
            </a:r>
          </a:p>
        </p:txBody>
      </p:sp>
    </p:spTree>
    <p:extLst>
      <p:ext uri="{BB962C8B-B14F-4D97-AF65-F5344CB8AC3E}">
        <p14:creationId xmlns:p14="http://schemas.microsoft.com/office/powerpoint/2010/main" val="237241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698676"/>
            <a:ext cx="6529653" cy="1278044"/>
          </a:xfrm>
        </p:spPr>
        <p:txBody>
          <a:bodyPr anchor="t">
            <a:noAutofit/>
          </a:bodyPr>
          <a:lstStyle>
            <a:lvl1pPr algn="l">
              <a:lnSpc>
                <a:spcPts val="5060"/>
              </a:lnSpc>
              <a:defRPr sz="5000" b="0" spc="-120" baseline="0">
                <a:solidFill>
                  <a:srgbClr val="EEF6E9"/>
                </a:solidFill>
                <a:latin typeface="Constantia" panose="02030602050306030303" pitchFamily="18" charset="0"/>
              </a:defRPr>
            </a:lvl1pPr>
          </a:lstStyle>
          <a:p>
            <a:r>
              <a:rPr lang="en-US" dirty="0"/>
              <a:t>Click to add a divider slide title over two lines</a:t>
            </a:r>
          </a:p>
        </p:txBody>
      </p:sp>
    </p:spTree>
    <p:extLst>
      <p:ext uri="{BB962C8B-B14F-4D97-AF65-F5344CB8AC3E}">
        <p14:creationId xmlns:p14="http://schemas.microsoft.com/office/powerpoint/2010/main" val="233277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n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938015"/>
            <a:ext cx="6972886" cy="695037"/>
          </a:xfrm>
        </p:spPr>
        <p:txBody>
          <a:bodyPr anchor="t">
            <a:noAutofit/>
          </a:bodyPr>
          <a:lstStyle>
            <a:lvl1pPr algn="l">
              <a:lnSpc>
                <a:spcPts val="5460"/>
              </a:lnSpc>
              <a:defRPr sz="5600" b="0" spc="-120" baseline="0">
                <a:solidFill>
                  <a:srgbClr val="EEF6E9"/>
                </a:solidFill>
                <a:latin typeface="Constantia" panose="02030602050306030303" pitchFamily="18" charset="0"/>
              </a:defRPr>
            </a:lvl1pPr>
          </a:lstStyle>
          <a:p>
            <a:r>
              <a:rPr lang="en-US" dirty="0"/>
              <a:t>Single line divider slide</a:t>
            </a:r>
          </a:p>
        </p:txBody>
      </p:sp>
    </p:spTree>
    <p:extLst>
      <p:ext uri="{BB962C8B-B14F-4D97-AF65-F5344CB8AC3E}">
        <p14:creationId xmlns:p14="http://schemas.microsoft.com/office/powerpoint/2010/main" val="72173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71BEC-331B-7E91-2968-25CC081DB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439E1A-F846-F105-0CB6-0B93468EEE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14CEFB-8013-9613-DA46-5AA942A9C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936613-6816-6245-B174-4683DDD4B5F4}" type="datetimeFigureOut">
              <a:rPr lang="en-US" smtClean="0"/>
              <a:t>1/13/2026</a:t>
            </a:fld>
            <a:endParaRPr lang="en-US"/>
          </a:p>
        </p:txBody>
      </p:sp>
      <p:sp>
        <p:nvSpPr>
          <p:cNvPr id="5" name="Footer Placeholder 4">
            <a:extLst>
              <a:ext uri="{FF2B5EF4-FFF2-40B4-BE49-F238E27FC236}">
                <a16:creationId xmlns:a16="http://schemas.microsoft.com/office/drawing/2014/main" id="{A88D6F27-E511-473D-D1DD-2507F870B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6411AD-396F-79D9-850B-BB0FC08F7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1DC541-3707-6D4B-908B-00B530841BF3}" type="slidenum">
              <a:rPr lang="en-US" smtClean="0"/>
              <a:t>‹#›</a:t>
            </a:fld>
            <a:endParaRPr lang="en-US"/>
          </a:p>
        </p:txBody>
      </p:sp>
    </p:spTree>
    <p:extLst>
      <p:ext uri="{BB962C8B-B14F-4D97-AF65-F5344CB8AC3E}">
        <p14:creationId xmlns:p14="http://schemas.microsoft.com/office/powerpoint/2010/main" val="2088821198"/>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0" r:id="rId3"/>
    <p:sldLayoutId id="2147483695" r:id="rId4"/>
    <p:sldLayoutId id="2147483691" r:id="rId5"/>
    <p:sldLayoutId id="2147483693" r:id="rId6"/>
    <p:sldLayoutId id="214748369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proceduresonline.com/jersey/adults/p_sg_pol_mak_sg_personal.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W4YadZBD50"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mailto:spor@health.gov.je"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www.safeguarding.je/" TargetMode="External"/><Relationship Id="rId4" Type="http://schemas.openxmlformats.org/officeDocument/2006/relationships/hyperlink" Target="mailto:notifications@carecommission.j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safeguarding.je/"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33.sv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hyperlink" Target="https://www.equalityhumanrights.com/sites/default/files/uncrpdguide_0.pdf" TargetMode="External"/><Relationship Id="rId3" Type="http://schemas.openxmlformats.org/officeDocument/2006/relationships/hyperlink" Target="http://www.proceduresonline.com/jersey/adults" TargetMode="External"/><Relationship Id="rId7" Type="http://schemas.openxmlformats.org/officeDocument/2006/relationships/hyperlink" Target="http://www.scie.org.uk/adults/safeguarding/"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www.gov.uk/nosecrets" TargetMode="External"/><Relationship Id="rId5" Type="http://schemas.openxmlformats.org/officeDocument/2006/relationships/hyperlink" Target="http://www.gov.uk/government/publications/careact" TargetMode="External"/><Relationship Id="rId4" Type="http://schemas.openxmlformats.org/officeDocument/2006/relationships/hyperlink" Target="https://www.proceduresonline.com/jersey/adults/files/pract_guid_threshold_grid.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FAC7-A76A-614B-25FE-9CAC6818A92D}"/>
              </a:ext>
            </a:extLst>
          </p:cNvPr>
          <p:cNvSpPr>
            <a:spLocks noGrp="1"/>
          </p:cNvSpPr>
          <p:nvPr>
            <p:ph type="ctrTitle"/>
          </p:nvPr>
        </p:nvSpPr>
        <p:spPr/>
        <p:txBody>
          <a:bodyPr>
            <a:normAutofit fontScale="90000"/>
          </a:bodyPr>
          <a:lstStyle/>
          <a:p>
            <a:r>
              <a:rPr lang="en-GB" altLang="en-US" dirty="0">
                <a:solidFill>
                  <a:schemeClr val="tx1">
                    <a:lumMod val="85000"/>
                    <a:lumOff val="15000"/>
                  </a:schemeClr>
                </a:solidFill>
              </a:rPr>
              <a:t>Working Together to Safeguard Adults at Risk</a:t>
            </a:r>
            <a:br>
              <a:rPr lang="en-GB" altLang="en-US" dirty="0">
                <a:solidFill>
                  <a:schemeClr val="tx1">
                    <a:lumMod val="85000"/>
                    <a:lumOff val="15000"/>
                  </a:schemeClr>
                </a:solidFill>
              </a:rPr>
            </a:br>
            <a:r>
              <a:rPr lang="en-GB" altLang="en-US" dirty="0">
                <a:solidFill>
                  <a:schemeClr val="tx1">
                    <a:lumMod val="85000"/>
                    <a:lumOff val="15000"/>
                  </a:schemeClr>
                </a:solidFill>
              </a:rPr>
              <a:t>Foundation Course</a:t>
            </a:r>
            <a:endParaRPr lang="en-US" dirty="0"/>
          </a:p>
        </p:txBody>
      </p:sp>
      <p:sp>
        <p:nvSpPr>
          <p:cNvPr id="3" name="Text Placeholder 2">
            <a:extLst>
              <a:ext uri="{FF2B5EF4-FFF2-40B4-BE49-F238E27FC236}">
                <a16:creationId xmlns:a16="http://schemas.microsoft.com/office/drawing/2014/main" id="{C08024AD-82FF-1D6D-CF0E-5C06AC2236FC}"/>
              </a:ext>
            </a:extLst>
          </p:cNvPr>
          <p:cNvSpPr>
            <a:spLocks noGrp="1"/>
          </p:cNvSpPr>
          <p:nvPr>
            <p:ph type="body" sz="quarter" idx="11"/>
          </p:nvPr>
        </p:nvSpPr>
        <p:spPr/>
        <p:txBody>
          <a:bodyPr/>
          <a:lstStyle/>
          <a:p>
            <a:fld id="{8C6F443F-5D02-4C4C-8E54-7DB4574DA2D0}" type="datetime2">
              <a:rPr lang="en-GB" spc="0" smtClean="0"/>
              <a:t>Tuesday, 13 January 2026</a:t>
            </a:fld>
            <a:endParaRPr lang="en-US" spc="0" dirty="0"/>
          </a:p>
        </p:txBody>
      </p:sp>
    </p:spTree>
    <p:extLst>
      <p:ext uri="{BB962C8B-B14F-4D97-AF65-F5344CB8AC3E}">
        <p14:creationId xmlns:p14="http://schemas.microsoft.com/office/powerpoint/2010/main" val="123625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FEB2-8CB0-4763-856E-5DB15A61A5F3}"/>
              </a:ext>
            </a:extLst>
          </p:cNvPr>
          <p:cNvSpPr>
            <a:spLocks noGrp="1"/>
          </p:cNvSpPr>
          <p:nvPr>
            <p:ph type="title"/>
          </p:nvPr>
        </p:nvSpPr>
        <p:spPr>
          <a:xfrm>
            <a:off x="626445" y="2154056"/>
            <a:ext cx="5257800" cy="2063414"/>
          </a:xfrm>
        </p:spPr>
        <p:txBody>
          <a:bodyPr>
            <a:normAutofit fontScale="90000"/>
          </a:bodyPr>
          <a:lstStyle/>
          <a:p>
            <a:pPr algn="ctr"/>
            <a:r>
              <a:rPr lang="en-GB" dirty="0"/>
              <a:t>Adult with Care and Support Needs.</a:t>
            </a:r>
            <a:br>
              <a:rPr lang="en-GB" dirty="0"/>
            </a:br>
            <a:br>
              <a:rPr lang="en-GB" dirty="0"/>
            </a:br>
            <a:r>
              <a:rPr lang="en-GB" dirty="0"/>
              <a:t>Yes or No? </a:t>
            </a:r>
          </a:p>
        </p:txBody>
      </p:sp>
      <p:pic>
        <p:nvPicPr>
          <p:cNvPr id="4" name="Picture 2" descr="Risk Stock Illustrations – 642,317 Risk ...">
            <a:extLst>
              <a:ext uri="{FF2B5EF4-FFF2-40B4-BE49-F238E27FC236}">
                <a16:creationId xmlns:a16="http://schemas.microsoft.com/office/drawing/2014/main" id="{852631C7-90D7-8E05-F3D9-F77E06449A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 b="2895"/>
          <a:stretch/>
        </p:blipFill>
        <p:spPr bwMode="auto">
          <a:xfrm>
            <a:off x="7170821" y="721895"/>
            <a:ext cx="3869356" cy="570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2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0A-E8A9-BC15-9407-446596FE4490}"/>
              </a:ext>
            </a:extLst>
          </p:cNvPr>
          <p:cNvSpPr>
            <a:spLocks noGrp="1"/>
          </p:cNvSpPr>
          <p:nvPr>
            <p:ph type="title"/>
          </p:nvPr>
        </p:nvSpPr>
        <p:spPr/>
        <p:txBody>
          <a:bodyPr/>
          <a:lstStyle/>
          <a:p>
            <a:pPr algn="ctr"/>
            <a:r>
              <a:rPr lang="en-GB" dirty="0"/>
              <a:t>Initiating Adult Safeguarding Procedure </a:t>
            </a:r>
          </a:p>
        </p:txBody>
      </p:sp>
      <p:sp>
        <p:nvSpPr>
          <p:cNvPr id="3" name="Content Placeholder 2">
            <a:extLst>
              <a:ext uri="{FF2B5EF4-FFF2-40B4-BE49-F238E27FC236}">
                <a16:creationId xmlns:a16="http://schemas.microsoft.com/office/drawing/2014/main" id="{A744436E-A920-E29C-E0A3-75C0C1EA50E0}"/>
              </a:ext>
            </a:extLst>
          </p:cNvPr>
          <p:cNvSpPr>
            <a:spLocks noGrp="1"/>
          </p:cNvSpPr>
          <p:nvPr>
            <p:ph idx="1"/>
          </p:nvPr>
        </p:nvSpPr>
        <p:spPr>
          <a:xfrm>
            <a:off x="994833" y="2082395"/>
            <a:ext cx="10202333" cy="1388041"/>
          </a:xfrm>
        </p:spPr>
        <p:txBody>
          <a:bodyPr/>
          <a:lstStyle/>
          <a:p>
            <a:pPr marL="0" indent="0">
              <a:buNone/>
              <a:defRPr/>
            </a:pPr>
            <a:r>
              <a:rPr lang="en-GB" altLang="en-US" sz="2200" dirty="0">
                <a:solidFill>
                  <a:schemeClr val="tx1">
                    <a:lumMod val="85000"/>
                    <a:lumOff val="15000"/>
                  </a:schemeClr>
                </a:solidFill>
                <a:cs typeface="Arial" panose="020B0604020202020204" pitchFamily="34" charset="0"/>
              </a:rPr>
              <a:t>A Safeguarding Adults Procedure would be initiated when an adult with care and support needs is experiencing abuse or is at risk of being abused and is unable to protect themselves because of their care and support needs.</a:t>
            </a:r>
          </a:p>
          <a:p>
            <a:pPr marL="0" indent="0">
              <a:buNone/>
              <a:defRPr/>
            </a:pPr>
            <a:endParaRPr lang="en-GB" altLang="en-US" sz="2400" dirty="0">
              <a:solidFill>
                <a:schemeClr val="tx1">
                  <a:lumMod val="85000"/>
                  <a:lumOff val="15000"/>
                </a:schemeClr>
              </a:solidFill>
              <a:cs typeface="Arial" panose="020B0604020202020204" pitchFamily="34" charset="0"/>
            </a:endParaRPr>
          </a:p>
          <a:p>
            <a:pPr algn="ctr">
              <a:defRPr/>
            </a:pPr>
            <a:endParaRPr lang="en-GB" altLang="en-US" sz="1800" dirty="0">
              <a:solidFill>
                <a:schemeClr val="tx1">
                  <a:lumMod val="85000"/>
                  <a:lumOff val="15000"/>
                </a:schemeClr>
              </a:solidFill>
              <a:cs typeface="Arial" panose="020B0604020202020204" pitchFamily="34" charset="0"/>
            </a:endParaRPr>
          </a:p>
          <a:p>
            <a:pPr>
              <a:buNone/>
              <a:defRPr/>
            </a:pPr>
            <a:endParaRPr lang="en-GB" altLang="en-US" sz="1600" dirty="0">
              <a:solidFill>
                <a:schemeClr val="tx1">
                  <a:lumMod val="85000"/>
                  <a:lumOff val="15000"/>
                </a:schemeClr>
              </a:solidFill>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52AD5AA2-E428-E2BD-13C4-9417779A0CEC}"/>
              </a:ext>
            </a:extLst>
          </p:cNvPr>
          <p:cNvSpPr txBox="1"/>
          <p:nvPr/>
        </p:nvSpPr>
        <p:spPr>
          <a:xfrm>
            <a:off x="922368" y="3895865"/>
            <a:ext cx="10347262" cy="769441"/>
          </a:xfrm>
          <a:prstGeom prst="rect">
            <a:avLst/>
          </a:prstGeom>
          <a:noFill/>
        </p:spPr>
        <p:txBody>
          <a:bodyPr wrap="square">
            <a:spAutoFit/>
          </a:bodyPr>
          <a:lstStyle/>
          <a:p>
            <a:pPr marL="0" indent="0" algn="ctr" eaLnBrk="1" hangingPunct="1">
              <a:buFontTx/>
              <a:buNone/>
              <a:defRPr/>
            </a:pPr>
            <a:r>
              <a:rPr lang="en-GB" altLang="en-US" sz="2200" b="1" dirty="0">
                <a:solidFill>
                  <a:schemeClr val="tx1">
                    <a:lumMod val="85000"/>
                    <a:lumOff val="15000"/>
                  </a:schemeClr>
                </a:solidFill>
                <a:cs typeface="Arial" panose="020B0604020202020204" pitchFamily="34" charset="0"/>
              </a:rPr>
              <a:t>Adult with Care and Support Needs + Abuse + Unable to protect themselves = Adult Safeguarding </a:t>
            </a:r>
          </a:p>
        </p:txBody>
      </p:sp>
    </p:spTree>
    <p:extLst>
      <p:ext uri="{BB962C8B-B14F-4D97-AF65-F5344CB8AC3E}">
        <p14:creationId xmlns:p14="http://schemas.microsoft.com/office/powerpoint/2010/main" val="222647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D23-D0FA-4198-E74F-6B828931338B}"/>
              </a:ext>
            </a:extLst>
          </p:cNvPr>
          <p:cNvSpPr>
            <a:spLocks noGrp="1"/>
          </p:cNvSpPr>
          <p:nvPr>
            <p:ph type="title"/>
          </p:nvPr>
        </p:nvSpPr>
        <p:spPr>
          <a:xfrm>
            <a:off x="994833" y="4723606"/>
            <a:ext cx="10202333" cy="1015681"/>
          </a:xfrm>
        </p:spPr>
        <p:txBody>
          <a:bodyPr/>
          <a:lstStyle/>
          <a:p>
            <a:pPr algn="ctr"/>
            <a:r>
              <a:rPr lang="en-GB" dirty="0"/>
              <a:t>Safeguarding – Yes or No?</a:t>
            </a:r>
          </a:p>
        </p:txBody>
      </p:sp>
      <p:pic>
        <p:nvPicPr>
          <p:cNvPr id="4" name="Picture 4" descr="SARs (Safeguarding Adult Reviews ...">
            <a:extLst>
              <a:ext uri="{FF2B5EF4-FFF2-40B4-BE49-F238E27FC236}">
                <a16:creationId xmlns:a16="http://schemas.microsoft.com/office/drawing/2014/main" id="{5E3BF08D-22ED-A32D-EC05-02587F7302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80092" y="0"/>
            <a:ext cx="10202333" cy="368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6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892D-8A78-A13A-89E6-6D722503C8DE}"/>
              </a:ext>
            </a:extLst>
          </p:cNvPr>
          <p:cNvSpPr>
            <a:spLocks noGrp="1"/>
          </p:cNvSpPr>
          <p:nvPr>
            <p:ph type="title"/>
          </p:nvPr>
        </p:nvSpPr>
        <p:spPr/>
        <p:txBody>
          <a:bodyPr/>
          <a:lstStyle/>
          <a:p>
            <a:pPr algn="ctr"/>
            <a:r>
              <a:rPr lang="en-GB" dirty="0"/>
              <a:t>In Summary</a:t>
            </a:r>
          </a:p>
        </p:txBody>
      </p:sp>
      <p:sp>
        <p:nvSpPr>
          <p:cNvPr id="3" name="Content Placeholder 2">
            <a:extLst>
              <a:ext uri="{FF2B5EF4-FFF2-40B4-BE49-F238E27FC236}">
                <a16:creationId xmlns:a16="http://schemas.microsoft.com/office/drawing/2014/main" id="{2ECC401C-6FFF-B946-016E-CE1A624F492D}"/>
              </a:ext>
            </a:extLst>
          </p:cNvPr>
          <p:cNvSpPr>
            <a:spLocks noGrp="1"/>
          </p:cNvSpPr>
          <p:nvPr>
            <p:ph idx="1"/>
          </p:nvPr>
        </p:nvSpPr>
        <p:spPr>
          <a:xfrm>
            <a:off x="994833" y="2154056"/>
            <a:ext cx="10202333" cy="3786157"/>
          </a:xfrm>
        </p:spPr>
        <p:txBody>
          <a:bodyPr/>
          <a:lstStyle/>
          <a:p>
            <a:pPr>
              <a:defRPr/>
            </a:pPr>
            <a:r>
              <a:rPr lang="en-GB" sz="2200" dirty="0">
                <a:solidFill>
                  <a:schemeClr val="tx1">
                    <a:lumMod val="85000"/>
                    <a:lumOff val="15000"/>
                  </a:schemeClr>
                </a:solidFill>
                <a:cs typeface="Arial" panose="020B0604020202020204" pitchFamily="34" charset="0"/>
              </a:rPr>
              <a:t>Not all adults with care and support needs will need a safeguarding enquiry.</a:t>
            </a:r>
          </a:p>
          <a:p>
            <a:pPr>
              <a:defRPr/>
            </a:pPr>
            <a:r>
              <a:rPr lang="en-GB" sz="2200" dirty="0">
                <a:solidFill>
                  <a:schemeClr val="tx1">
                    <a:lumMod val="85000"/>
                    <a:lumOff val="15000"/>
                  </a:schemeClr>
                </a:solidFill>
                <a:cs typeface="Arial" panose="020B0604020202020204" pitchFamily="34" charset="0"/>
              </a:rPr>
              <a:t>If an adult needs extra support, contact Single Point Of Referral (SPOR) for a social care assessment.</a:t>
            </a:r>
          </a:p>
          <a:p>
            <a:pPr>
              <a:defRPr/>
            </a:pPr>
            <a:r>
              <a:rPr lang="en-GB" sz="2200" dirty="0">
                <a:solidFill>
                  <a:schemeClr val="tx1">
                    <a:lumMod val="85000"/>
                    <a:lumOff val="15000"/>
                  </a:schemeClr>
                </a:solidFill>
                <a:cs typeface="Arial" panose="020B0604020202020204" pitchFamily="34" charset="0"/>
              </a:rPr>
              <a:t>If an adult with care and support needs is being abused and is unable to protect themselves, use the enquiry form and contact SPOR.</a:t>
            </a:r>
          </a:p>
          <a:p>
            <a:pPr>
              <a:defRPr/>
            </a:pPr>
            <a:endParaRPr lang="en-GB" sz="2200" dirty="0"/>
          </a:p>
          <a:p>
            <a:pPr marL="0" indent="0">
              <a:buNone/>
              <a:defRPr/>
            </a:pPr>
            <a:r>
              <a:rPr lang="en-GB" sz="2200" dirty="0"/>
              <a:t>Consent has to be gained unless there is concern over capacity, risk to others or duty of care.</a:t>
            </a:r>
          </a:p>
          <a:p>
            <a:pPr marL="0" indent="0">
              <a:buNone/>
              <a:defRPr/>
            </a:pPr>
            <a:endParaRPr lang="en-GB" sz="2200" dirty="0">
              <a:solidFill>
                <a:schemeClr val="tx1">
                  <a:lumMod val="85000"/>
                  <a:lumOff val="15000"/>
                </a:schemeClr>
              </a:solidFill>
              <a:cs typeface="Arial" panose="020B0604020202020204" pitchFamily="34" charset="0"/>
            </a:endParaRPr>
          </a:p>
          <a:p>
            <a:endParaRPr lang="en-GB" dirty="0"/>
          </a:p>
        </p:txBody>
      </p:sp>
    </p:spTree>
    <p:extLst>
      <p:ext uri="{BB962C8B-B14F-4D97-AF65-F5344CB8AC3E}">
        <p14:creationId xmlns:p14="http://schemas.microsoft.com/office/powerpoint/2010/main" val="193416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D094-E05A-30C0-99B2-03B06123580E}"/>
              </a:ext>
            </a:extLst>
          </p:cNvPr>
          <p:cNvSpPr>
            <a:spLocks noGrp="1"/>
          </p:cNvSpPr>
          <p:nvPr>
            <p:ph type="ctrTitle"/>
          </p:nvPr>
        </p:nvSpPr>
        <p:spPr/>
        <p:txBody>
          <a:bodyPr/>
          <a:lstStyle/>
          <a:p>
            <a:pPr algn="ctr"/>
            <a:r>
              <a:rPr lang="en-US" dirty="0"/>
              <a:t>Human Rights </a:t>
            </a:r>
          </a:p>
        </p:txBody>
      </p:sp>
    </p:spTree>
    <p:extLst>
      <p:ext uri="{BB962C8B-B14F-4D97-AF65-F5344CB8AC3E}">
        <p14:creationId xmlns:p14="http://schemas.microsoft.com/office/powerpoint/2010/main" val="359888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F0A77928-D421-9637-3B15-5DB8FE7A9B47}"/>
              </a:ext>
            </a:extLst>
          </p:cNvPr>
          <p:cNvGraphicFramePr>
            <a:graphicFrameLocks noGrp="1"/>
          </p:cNvGraphicFramePr>
          <p:nvPr>
            <p:ph idx="1"/>
            <p:extLst>
              <p:ext uri="{D42A27DB-BD31-4B8C-83A1-F6EECF244321}">
                <p14:modId xmlns:p14="http://schemas.microsoft.com/office/powerpoint/2010/main" val="4131214186"/>
              </p:ext>
            </p:extLst>
          </p:nvPr>
        </p:nvGraphicFramePr>
        <p:xfrm>
          <a:off x="699053" y="854766"/>
          <a:ext cx="5257800" cy="4387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descr="Human Rights Day 2022 – Legal Services ...">
            <a:extLst>
              <a:ext uri="{FF2B5EF4-FFF2-40B4-BE49-F238E27FC236}">
                <a16:creationId xmlns:a16="http://schemas.microsoft.com/office/drawing/2014/main" id="{2497D594-F1A1-4012-B4AE-E82DDCE1BB9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605050" y="1038362"/>
            <a:ext cx="4788505" cy="3827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60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3FD5E-CE75-EEC0-A013-459615E9D175}"/>
              </a:ext>
            </a:extLst>
          </p:cNvPr>
          <p:cNvSpPr>
            <a:spLocks noGrp="1"/>
          </p:cNvSpPr>
          <p:nvPr>
            <p:ph idx="1"/>
          </p:nvPr>
        </p:nvSpPr>
        <p:spPr>
          <a:xfrm>
            <a:off x="1029620" y="1554520"/>
            <a:ext cx="10132760" cy="3232126"/>
          </a:xfrm>
        </p:spPr>
        <p:txBody>
          <a:bodyPr>
            <a:normAutofit fontScale="92500" lnSpcReduction="10000"/>
          </a:bodyPr>
          <a:lstStyle/>
          <a:p>
            <a:pPr marL="0" indent="0">
              <a:buNone/>
              <a:defRPr/>
            </a:pPr>
            <a:r>
              <a:rPr lang="en-GB" altLang="en-US" sz="2200" dirty="0">
                <a:cs typeface="Arial" panose="020B0604020202020204" pitchFamily="34" charset="0"/>
              </a:rPr>
              <a:t>The Capacity and Self Determination Law  establishes safeguarding for people who lack capacity and ensures human rights principles are at the forefront of care and treatment for people who lack capacity </a:t>
            </a:r>
          </a:p>
          <a:p>
            <a:pPr marL="0" indent="0">
              <a:buFontTx/>
              <a:buNone/>
              <a:defRPr/>
            </a:pPr>
            <a:endParaRPr lang="en-GB" altLang="en-US" sz="2200" dirty="0">
              <a:cs typeface="Arial" panose="020B0604020202020204" pitchFamily="34" charset="0"/>
            </a:endParaRPr>
          </a:p>
          <a:p>
            <a:pPr marL="0" indent="0">
              <a:buNone/>
              <a:defRPr/>
            </a:pPr>
            <a:r>
              <a:rPr lang="en-GB" altLang="en-US" sz="2200" dirty="0">
                <a:cs typeface="Arial" panose="020B0604020202020204" pitchFamily="34" charset="0"/>
              </a:rPr>
              <a:t>Relevant rights include:</a:t>
            </a:r>
          </a:p>
          <a:p>
            <a:pPr marL="0" indent="0">
              <a:buNone/>
              <a:defRPr/>
            </a:pPr>
            <a:endParaRPr lang="en-GB" altLang="en-US" sz="2200" dirty="0">
              <a:cs typeface="Arial" panose="020B0604020202020204" pitchFamily="34" charset="0"/>
            </a:endParaRPr>
          </a:p>
          <a:p>
            <a:pPr marL="0" indent="0">
              <a:buNone/>
              <a:defRPr/>
            </a:pPr>
            <a:endParaRPr lang="en-GB" altLang="en-US" sz="2200" dirty="0">
              <a:cs typeface="Arial" panose="020B0604020202020204" pitchFamily="34" charset="0"/>
            </a:endParaRPr>
          </a:p>
          <a:p>
            <a:pPr lvl="1">
              <a:defRPr/>
            </a:pPr>
            <a:r>
              <a:rPr lang="en-GB" altLang="en-US" sz="2200" dirty="0">
                <a:cs typeface="Arial" panose="020B0604020202020204" pitchFamily="34" charset="0"/>
              </a:rPr>
              <a:t>Article 5: Right to liberty</a:t>
            </a:r>
          </a:p>
          <a:p>
            <a:pPr lvl="1">
              <a:defRPr/>
            </a:pPr>
            <a:r>
              <a:rPr lang="en-GB" altLang="en-US" sz="2200" dirty="0">
                <a:cs typeface="Arial" panose="020B0604020202020204" pitchFamily="34" charset="0"/>
              </a:rPr>
              <a:t>Article 6: Right to a fair hearing</a:t>
            </a:r>
          </a:p>
          <a:p>
            <a:pPr lvl="1">
              <a:defRPr/>
            </a:pPr>
            <a:r>
              <a:rPr lang="en-GB" altLang="en-US" sz="2200" dirty="0">
                <a:cs typeface="Arial" panose="020B0604020202020204" pitchFamily="34" charset="0"/>
              </a:rPr>
              <a:t>Article 8: Right to respect for private and family life</a:t>
            </a:r>
          </a:p>
          <a:p>
            <a:endParaRPr lang="en-GB" dirty="0"/>
          </a:p>
        </p:txBody>
      </p:sp>
      <p:pic>
        <p:nvPicPr>
          <p:cNvPr id="1028" name="Picture 4" descr="Business Law - Right Suit">
            <a:extLst>
              <a:ext uri="{FF2B5EF4-FFF2-40B4-BE49-F238E27FC236}">
                <a16:creationId xmlns:a16="http://schemas.microsoft.com/office/drawing/2014/main" id="{FF96F4D1-5299-1558-41DA-E27597AAF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403" y="3762915"/>
            <a:ext cx="2800764" cy="25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47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D57-862C-F5FC-09D3-1573F7BDB151}"/>
              </a:ext>
            </a:extLst>
          </p:cNvPr>
          <p:cNvSpPr>
            <a:spLocks noGrp="1"/>
          </p:cNvSpPr>
          <p:nvPr>
            <p:ph type="ctrTitle"/>
          </p:nvPr>
        </p:nvSpPr>
        <p:spPr>
          <a:xfrm>
            <a:off x="4610501" y="618678"/>
            <a:ext cx="6529653" cy="1278044"/>
          </a:xfrm>
        </p:spPr>
        <p:txBody>
          <a:bodyPr/>
          <a:lstStyle/>
          <a:p>
            <a:pPr algn="ctr"/>
            <a:r>
              <a:rPr lang="en-US" dirty="0"/>
              <a:t>Making Safeguarding Personal (MSP) </a:t>
            </a:r>
          </a:p>
        </p:txBody>
      </p:sp>
      <p:pic>
        <p:nvPicPr>
          <p:cNvPr id="4" name="Picture 2" descr="No decision about me without me - making safeguarding personal">
            <a:extLst>
              <a:ext uri="{FF2B5EF4-FFF2-40B4-BE49-F238E27FC236}">
                <a16:creationId xmlns:a16="http://schemas.microsoft.com/office/drawing/2014/main" id="{16807FDC-9E83-1006-5782-080704967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501" y="2422728"/>
            <a:ext cx="6641431" cy="288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0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1C867A-00B1-BBCA-1376-0579B4AE71C0}"/>
              </a:ext>
            </a:extLst>
          </p:cNvPr>
          <p:cNvSpPr>
            <a:spLocks noGrp="1"/>
          </p:cNvSpPr>
          <p:nvPr>
            <p:ph type="title"/>
          </p:nvPr>
        </p:nvSpPr>
        <p:spPr/>
        <p:txBody>
          <a:bodyPr>
            <a:normAutofit fontScale="90000"/>
          </a:bodyPr>
          <a:lstStyle/>
          <a:p>
            <a:pPr algn="ctr"/>
            <a:r>
              <a:rPr lang="en-GB" dirty="0"/>
              <a:t>Making Safeguarding Personal (MSP)  </a:t>
            </a:r>
          </a:p>
        </p:txBody>
      </p:sp>
      <p:sp>
        <p:nvSpPr>
          <p:cNvPr id="5" name="Content Placeholder 4">
            <a:extLst>
              <a:ext uri="{FF2B5EF4-FFF2-40B4-BE49-F238E27FC236}">
                <a16:creationId xmlns:a16="http://schemas.microsoft.com/office/drawing/2014/main" id="{70E45436-3761-6102-F324-784E55903698}"/>
              </a:ext>
            </a:extLst>
          </p:cNvPr>
          <p:cNvSpPr>
            <a:spLocks noGrp="1"/>
          </p:cNvSpPr>
          <p:nvPr>
            <p:ph idx="1"/>
          </p:nvPr>
        </p:nvSpPr>
        <p:spPr>
          <a:xfrm>
            <a:off x="521938" y="1347538"/>
            <a:ext cx="11148124" cy="4592676"/>
          </a:xfrm>
        </p:spPr>
        <p:txBody>
          <a:bodyPr/>
          <a:lstStyle/>
          <a:p>
            <a:pPr>
              <a:defRPr/>
            </a:pPr>
            <a:r>
              <a:rPr lang="en-GB" altLang="en-US" sz="2200" dirty="0">
                <a:cs typeface="Arial" panose="020B0604020202020204" pitchFamily="34" charset="0"/>
              </a:rPr>
              <a:t>MSP is the way of working that promotes human rights.</a:t>
            </a:r>
          </a:p>
          <a:p>
            <a:pPr>
              <a:defRPr/>
            </a:pPr>
            <a:r>
              <a:rPr lang="en-GB" altLang="en-US" sz="2200" dirty="0">
                <a:cs typeface="Arial" panose="020B0604020202020204" pitchFamily="34" charset="0"/>
              </a:rPr>
              <a:t>MSP promotes responses to safeguarding situations in a way that enhances a person’s involvement, choice and control as well as improving quality of life, well-being and safety – “no decision about me, without me”.</a:t>
            </a:r>
          </a:p>
          <a:p>
            <a:pPr>
              <a:spcAft>
                <a:spcPts val="600"/>
              </a:spcAft>
              <a:defRPr/>
            </a:pPr>
            <a:r>
              <a:rPr lang="en-GB" altLang="en-US" sz="2200" dirty="0">
                <a:cs typeface="Arial" panose="020B0604020202020204" pitchFamily="34" charset="0"/>
              </a:rPr>
              <a:t>Sees people as experts in their own lives, working alongside them to identify the outcomes they want with the aim of enabling them to resolve their circumstances and support their recovery</a:t>
            </a:r>
            <a:r>
              <a:rPr lang="en-GB" altLang="en-US" dirty="0">
                <a:cs typeface="Arial" panose="020B0604020202020204" pitchFamily="34" charset="0"/>
              </a:rPr>
              <a:t>.</a:t>
            </a:r>
          </a:p>
          <a:p>
            <a:pPr marL="0" indent="0" algn="ctr">
              <a:spcBef>
                <a:spcPts val="1200"/>
              </a:spcBef>
              <a:buFontTx/>
              <a:buNone/>
              <a:defRPr/>
            </a:pPr>
            <a:r>
              <a:rPr lang="en-GB" altLang="en-US" dirty="0">
                <a:cs typeface="Arial" panose="020B0604020202020204" pitchFamily="34" charset="0"/>
              </a:rPr>
              <a:t>MSP means that safeguarding:</a:t>
            </a:r>
          </a:p>
          <a:p>
            <a:endParaRPr lang="en-GB" dirty="0"/>
          </a:p>
        </p:txBody>
      </p:sp>
      <p:graphicFrame>
        <p:nvGraphicFramePr>
          <p:cNvPr id="6" name="Diagram 5">
            <a:extLst>
              <a:ext uri="{FF2B5EF4-FFF2-40B4-BE49-F238E27FC236}">
                <a16:creationId xmlns:a16="http://schemas.microsoft.com/office/drawing/2014/main" id="{BAA90482-479D-D2F7-D7BE-6F6AE9B53F68}"/>
              </a:ext>
            </a:extLst>
          </p:cNvPr>
          <p:cNvGraphicFramePr/>
          <p:nvPr>
            <p:extLst>
              <p:ext uri="{D42A27DB-BD31-4B8C-83A1-F6EECF244321}">
                <p14:modId xmlns:p14="http://schemas.microsoft.com/office/powerpoint/2010/main" val="1835169377"/>
              </p:ext>
            </p:extLst>
          </p:nvPr>
        </p:nvGraphicFramePr>
        <p:xfrm>
          <a:off x="949866" y="4308646"/>
          <a:ext cx="10720196" cy="144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2">
            <a:extLst>
              <a:ext uri="{FF2B5EF4-FFF2-40B4-BE49-F238E27FC236}">
                <a16:creationId xmlns:a16="http://schemas.microsoft.com/office/drawing/2014/main" id="{CCCADEE5-3B6F-3BA6-0DE4-5EDA2D66FB5E}"/>
              </a:ext>
            </a:extLst>
          </p:cNvPr>
          <p:cNvSpPr txBox="1">
            <a:spLocks noChangeArrowheads="1"/>
          </p:cNvSpPr>
          <p:nvPr/>
        </p:nvSpPr>
        <p:spPr bwMode="auto">
          <a:xfrm rot="10800000" flipV="1">
            <a:off x="4167864" y="5761224"/>
            <a:ext cx="3529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GB" altLang="en-US" sz="1800" dirty="0">
                <a:latin typeface="Aptos" panose="020B0004020202020204" pitchFamily="34" charset="0"/>
                <a:hlinkClick r:id="rId8"/>
              </a:rPr>
              <a:t>Making Safeguarding Personal</a:t>
            </a:r>
            <a:endParaRPr lang="en-GB" altLang="en-US" sz="1800" dirty="0">
              <a:latin typeface="Aptos" panose="020B0004020202020204" pitchFamily="34" charset="0"/>
            </a:endParaRPr>
          </a:p>
        </p:txBody>
      </p:sp>
    </p:spTree>
    <p:extLst>
      <p:ext uri="{BB962C8B-B14F-4D97-AF65-F5344CB8AC3E}">
        <p14:creationId xmlns:p14="http://schemas.microsoft.com/office/powerpoint/2010/main" val="4886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1F35-1B9F-BB15-756A-DB642EACF289}"/>
              </a:ext>
            </a:extLst>
          </p:cNvPr>
          <p:cNvSpPr>
            <a:spLocks noGrp="1"/>
          </p:cNvSpPr>
          <p:nvPr>
            <p:ph type="title"/>
          </p:nvPr>
        </p:nvSpPr>
        <p:spPr/>
        <p:txBody>
          <a:bodyPr>
            <a:normAutofit/>
          </a:bodyPr>
          <a:lstStyle/>
          <a:p>
            <a:pPr algn="ctr"/>
            <a:r>
              <a:rPr lang="en-GB" dirty="0"/>
              <a:t>The 6 Principles of MSP – EPPPA</a:t>
            </a:r>
            <a:br>
              <a:rPr lang="en-GB" dirty="0"/>
            </a:br>
            <a:r>
              <a:rPr lang="en-GB" sz="2000" dirty="0">
                <a:latin typeface="+mn-lt"/>
              </a:rPr>
              <a:t>People are experts in their own lives, “talk to me/listen to me” </a:t>
            </a:r>
          </a:p>
        </p:txBody>
      </p:sp>
      <p:pic>
        <p:nvPicPr>
          <p:cNvPr id="4" name="Content Placeholder 3">
            <a:extLst>
              <a:ext uri="{FF2B5EF4-FFF2-40B4-BE49-F238E27FC236}">
                <a16:creationId xmlns:a16="http://schemas.microsoft.com/office/drawing/2014/main" id="{8D56DBE9-A580-E3EB-815C-6FAD71521776}"/>
              </a:ext>
            </a:extLst>
          </p:cNvPr>
          <p:cNvPicPr>
            <a:picLocks noGrp="1" noChangeAspect="1"/>
          </p:cNvPicPr>
          <p:nvPr>
            <p:ph idx="1"/>
          </p:nvPr>
        </p:nvPicPr>
        <p:blipFill>
          <a:blip r:embed="rId3"/>
          <a:stretch>
            <a:fillRect/>
          </a:stretch>
        </p:blipFill>
        <p:spPr>
          <a:xfrm>
            <a:off x="978569" y="1656966"/>
            <a:ext cx="10963174" cy="4207878"/>
          </a:xfrm>
          <a:prstGeom prst="rect">
            <a:avLst/>
          </a:prstGeom>
          <a:solidFill>
            <a:schemeClr val="accent6">
              <a:lumMod val="40000"/>
              <a:lumOff val="60000"/>
            </a:schemeClr>
          </a:solidFill>
        </p:spPr>
      </p:pic>
    </p:spTree>
    <p:extLst>
      <p:ext uri="{BB962C8B-B14F-4D97-AF65-F5344CB8AC3E}">
        <p14:creationId xmlns:p14="http://schemas.microsoft.com/office/powerpoint/2010/main" val="100203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29D-66D2-9C9E-D1D9-35038877BC3A}"/>
              </a:ext>
            </a:extLst>
          </p:cNvPr>
          <p:cNvSpPr>
            <a:spLocks noGrp="1"/>
          </p:cNvSpPr>
          <p:nvPr>
            <p:ph type="title"/>
          </p:nvPr>
        </p:nvSpPr>
        <p:spPr/>
        <p:txBody>
          <a:bodyPr>
            <a:normAutofit fontScale="90000"/>
          </a:bodyPr>
          <a:lstStyle/>
          <a:p>
            <a:r>
              <a:rPr lang="en-US" dirty="0"/>
              <a:t>Housekeeping </a:t>
            </a:r>
          </a:p>
        </p:txBody>
      </p:sp>
      <p:sp>
        <p:nvSpPr>
          <p:cNvPr id="3" name="Content Placeholder 2">
            <a:extLst>
              <a:ext uri="{FF2B5EF4-FFF2-40B4-BE49-F238E27FC236}">
                <a16:creationId xmlns:a16="http://schemas.microsoft.com/office/drawing/2014/main" id="{02381C4B-56B3-AF4A-BCC8-A08F4B19C263}"/>
              </a:ext>
            </a:extLst>
          </p:cNvPr>
          <p:cNvSpPr>
            <a:spLocks noGrp="1"/>
          </p:cNvSpPr>
          <p:nvPr>
            <p:ph idx="1"/>
          </p:nvPr>
        </p:nvSpPr>
        <p:spPr/>
        <p:txBody>
          <a:bodyPr/>
          <a:lstStyle/>
          <a:p>
            <a:endParaRPr lang="en-US" dirty="0"/>
          </a:p>
        </p:txBody>
      </p:sp>
      <p:sp useBgFill="1">
        <p:nvSpPr>
          <p:cNvPr id="4" name="Rectangle 3">
            <a:extLst>
              <a:ext uri="{FF2B5EF4-FFF2-40B4-BE49-F238E27FC236}">
                <a16:creationId xmlns:a16="http://schemas.microsoft.com/office/drawing/2014/main" id="{FC4A2A77-22C3-6769-D36B-54D6D8AF4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2" descr="white ceramic mug on white surface">
            <a:extLst>
              <a:ext uri="{FF2B5EF4-FFF2-40B4-BE49-F238E27FC236}">
                <a16:creationId xmlns:a16="http://schemas.microsoft.com/office/drawing/2014/main" id="{58AF6555-292A-C4AD-3E1F-8DC883E488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8494" r="-4" b="21198"/>
          <a:stretch/>
        </p:blipFill>
        <p:spPr bwMode="auto">
          <a:xfrm>
            <a:off x="198740" y="1834939"/>
            <a:ext cx="3792797" cy="2038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4,000+ Free Emergency Exit &amp; Exit Images - Pixabay">
            <a:extLst>
              <a:ext uri="{FF2B5EF4-FFF2-40B4-BE49-F238E27FC236}">
                <a16:creationId xmlns:a16="http://schemas.microsoft.com/office/drawing/2014/main" id="{2E5C16D0-A19C-54A2-D397-061B83A54B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1296" r="2" b="24963"/>
          <a:stretch/>
        </p:blipFill>
        <p:spPr bwMode="auto">
          <a:xfrm>
            <a:off x="4299522" y="1834930"/>
            <a:ext cx="3792797" cy="2038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Phone Pictures | Freepik">
            <a:extLst>
              <a:ext uri="{FF2B5EF4-FFF2-40B4-BE49-F238E27FC236}">
                <a16:creationId xmlns:a16="http://schemas.microsoft.com/office/drawing/2014/main" id="{7AA02AF5-9801-32D8-1361-ACE39232EF8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861364" y="1834939"/>
            <a:ext cx="2446133" cy="2056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ound black and white wall clock at almost 6 o'clock on yellow background. Illustration of the concept of wake up time and off duty time Clock Stock Photo">
            <a:extLst>
              <a:ext uri="{FF2B5EF4-FFF2-40B4-BE49-F238E27FC236}">
                <a16:creationId xmlns:a16="http://schemas.microsoft.com/office/drawing/2014/main" id="{399E6EC2-C676-C7C9-786D-E075D496DD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9562" r="2" b="9624"/>
          <a:stretch/>
        </p:blipFill>
        <p:spPr bwMode="auto">
          <a:xfrm>
            <a:off x="198740" y="4063630"/>
            <a:ext cx="3792797" cy="2038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Roll of white toilet paper hanging on blue background Roll of white toilet paper hanging on blue background. Toilet Paper Stock Photo">
            <a:extLst>
              <a:ext uri="{FF2B5EF4-FFF2-40B4-BE49-F238E27FC236}">
                <a16:creationId xmlns:a16="http://schemas.microsoft.com/office/drawing/2014/main" id="{3D12FCD4-C94D-45E0-20AB-C5D2A2893C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5208" r="2" b="9148"/>
          <a:stretch/>
        </p:blipFill>
        <p:spPr bwMode="auto">
          <a:xfrm>
            <a:off x="4194675" y="4063630"/>
            <a:ext cx="3792797" cy="2038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The car parking in a parking lot, 3d rendering. The car parking in a parking lot, 3d rendering. 3D illustration. Parking Lot Stock Photo">
            <a:extLst>
              <a:ext uri="{FF2B5EF4-FFF2-40B4-BE49-F238E27FC236}">
                <a16:creationId xmlns:a16="http://schemas.microsoft.com/office/drawing/2014/main" id="{80AA357F-0A11-5618-9775-6D9ACE1CE2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109" r="2" b="12904"/>
          <a:stretch/>
        </p:blipFill>
        <p:spPr bwMode="auto">
          <a:xfrm>
            <a:off x="8188032" y="4063630"/>
            <a:ext cx="3792797" cy="203836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618DE019-5A15-86E4-0802-04409B3D11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2">
            <a:extLst>
              <a:ext uri="{FF2B5EF4-FFF2-40B4-BE49-F238E27FC236}">
                <a16:creationId xmlns:a16="http://schemas.microsoft.com/office/drawing/2014/main" id="{80D6B08F-D440-F198-FC28-538BEAAA5262}"/>
              </a:ext>
            </a:extLst>
          </p:cNvPr>
          <p:cNvSpPr txBox="1">
            <a:spLocks noChangeArrowheads="1"/>
          </p:cNvSpPr>
          <p:nvPr/>
        </p:nvSpPr>
        <p:spPr>
          <a:xfrm>
            <a:off x="337686" y="387702"/>
            <a:ext cx="10515600" cy="1110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spc="-120" baseline="0">
                <a:solidFill>
                  <a:srgbClr val="497B30"/>
                </a:solidFill>
                <a:latin typeface="Constantia" panose="02030602050306030303" pitchFamily="18" charset="0"/>
                <a:ea typeface="+mj-ea"/>
                <a:cs typeface="+mj-cs"/>
              </a:defRPr>
            </a:lvl1pPr>
          </a:lstStyle>
          <a:p>
            <a:r>
              <a:rPr lang="en-US" altLang="en-US" sz="5200" dirty="0"/>
              <a:t>Housekeeping</a:t>
            </a:r>
          </a:p>
        </p:txBody>
      </p:sp>
    </p:spTree>
    <p:extLst>
      <p:ext uri="{BB962C8B-B14F-4D97-AF65-F5344CB8AC3E}">
        <p14:creationId xmlns:p14="http://schemas.microsoft.com/office/powerpoint/2010/main" val="61410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C1A3D-99E5-913B-06A8-965A49C62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0B3F3-F860-1D83-0C6B-7AE32F0FD74C}"/>
              </a:ext>
            </a:extLst>
          </p:cNvPr>
          <p:cNvSpPr>
            <a:spLocks noGrp="1"/>
          </p:cNvSpPr>
          <p:nvPr>
            <p:ph type="ctrTitle"/>
          </p:nvPr>
        </p:nvSpPr>
        <p:spPr/>
        <p:txBody>
          <a:bodyPr>
            <a:normAutofit fontScale="90000"/>
          </a:bodyPr>
          <a:lstStyle/>
          <a:p>
            <a:pPr algn="ctr"/>
            <a:r>
              <a:rPr lang="en-US" dirty="0"/>
              <a:t>Consent </a:t>
            </a:r>
            <a:br>
              <a:rPr lang="en-US" dirty="0"/>
            </a:br>
            <a:br>
              <a:rPr lang="en-US" dirty="0"/>
            </a:br>
            <a:endParaRPr lang="en-US" dirty="0"/>
          </a:p>
        </p:txBody>
      </p:sp>
    </p:spTree>
    <p:extLst>
      <p:ext uri="{BB962C8B-B14F-4D97-AF65-F5344CB8AC3E}">
        <p14:creationId xmlns:p14="http://schemas.microsoft.com/office/powerpoint/2010/main" val="807873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9EDB-107E-7728-7A27-F7661B09BD2E}"/>
              </a:ext>
            </a:extLst>
          </p:cNvPr>
          <p:cNvSpPr>
            <a:spLocks noGrp="1"/>
          </p:cNvSpPr>
          <p:nvPr>
            <p:ph type="title"/>
          </p:nvPr>
        </p:nvSpPr>
        <p:spPr>
          <a:xfrm>
            <a:off x="591516" y="641285"/>
            <a:ext cx="10449018" cy="1015681"/>
          </a:xfrm>
        </p:spPr>
        <p:txBody>
          <a:bodyPr>
            <a:normAutofit/>
          </a:bodyPr>
          <a:lstStyle/>
          <a:p>
            <a:r>
              <a:rPr lang="en-GB" dirty="0"/>
              <a:t>Care Act 2014 (England and Wales/UK) - Consent  </a:t>
            </a:r>
          </a:p>
        </p:txBody>
      </p:sp>
      <p:sp>
        <p:nvSpPr>
          <p:cNvPr id="3" name="Content Placeholder 2">
            <a:extLst>
              <a:ext uri="{FF2B5EF4-FFF2-40B4-BE49-F238E27FC236}">
                <a16:creationId xmlns:a16="http://schemas.microsoft.com/office/drawing/2014/main" id="{BA3A1C69-CA6F-3518-B2E6-672F820BB6A6}"/>
              </a:ext>
            </a:extLst>
          </p:cNvPr>
          <p:cNvSpPr>
            <a:spLocks noGrp="1"/>
          </p:cNvSpPr>
          <p:nvPr>
            <p:ph idx="1"/>
          </p:nvPr>
        </p:nvSpPr>
        <p:spPr>
          <a:xfrm>
            <a:off x="591514" y="1381539"/>
            <a:ext cx="8373581" cy="4731025"/>
          </a:xfrm>
        </p:spPr>
        <p:txBody>
          <a:bodyPr>
            <a:normAutofit/>
          </a:bodyPr>
          <a:lstStyle/>
          <a:p>
            <a:pPr marL="0" indent="0">
              <a:spcBef>
                <a:spcPts val="600"/>
              </a:spcBef>
              <a:spcAft>
                <a:spcPts val="600"/>
              </a:spcAft>
              <a:buFontTx/>
              <a:buNone/>
              <a:defRPr/>
            </a:pPr>
            <a:r>
              <a:rPr lang="en-GB" altLang="en-US" sz="2200" dirty="0">
                <a:cs typeface="Arial" panose="020B0604020202020204" pitchFamily="34" charset="0"/>
              </a:rPr>
              <a:t>There is a duty of care to undertake an assessment of the adult’s care and support needs despite their refusal in cases; </a:t>
            </a:r>
          </a:p>
          <a:p>
            <a:pPr marL="457200" indent="-457200">
              <a:spcBef>
                <a:spcPts val="600"/>
              </a:spcBef>
              <a:spcAft>
                <a:spcPts val="600"/>
              </a:spcAft>
              <a:buFontTx/>
              <a:buAutoNum type="alphaLcParenBoth"/>
              <a:defRPr/>
            </a:pPr>
            <a:r>
              <a:rPr lang="en-GB" altLang="en-US" sz="2200" dirty="0">
                <a:cs typeface="Arial" panose="020B0604020202020204" pitchFamily="34" charset="0"/>
              </a:rPr>
              <a:t>where they lack capacity to refuse the assessment, and it would be in their best interests</a:t>
            </a:r>
          </a:p>
          <a:p>
            <a:pPr marL="457200" indent="-457200">
              <a:spcBef>
                <a:spcPts val="600"/>
              </a:spcBef>
              <a:spcAft>
                <a:spcPts val="600"/>
              </a:spcAft>
              <a:buFontTx/>
              <a:buAutoNum type="alphaLcParenBoth"/>
              <a:defRPr/>
            </a:pPr>
            <a:r>
              <a:rPr lang="en-GB" altLang="en-US" sz="2200" dirty="0">
                <a:cs typeface="Arial" panose="020B0604020202020204" pitchFamily="34" charset="0"/>
              </a:rPr>
              <a:t>where the adult is experiencing, or at risk of abuse or neglect, there is a duty of care to intervene, for example, a serious crime has been or may be committed or there is a serious risk to life</a:t>
            </a:r>
            <a:endParaRPr lang="en-GB" sz="2200" dirty="0">
              <a:cs typeface="Arial" panose="020B0604020202020204" pitchFamily="34" charset="0"/>
            </a:endParaRPr>
          </a:p>
          <a:p>
            <a:pPr marL="457200" indent="-457200">
              <a:spcBef>
                <a:spcPts val="600"/>
              </a:spcBef>
              <a:spcAft>
                <a:spcPts val="600"/>
              </a:spcAft>
              <a:buFontTx/>
              <a:buAutoNum type="alphaLcParenBoth"/>
              <a:defRPr/>
            </a:pPr>
            <a:r>
              <a:rPr lang="en-GB" sz="2200" dirty="0">
                <a:cs typeface="Arial" panose="020B0604020202020204" pitchFamily="34" charset="0"/>
              </a:rPr>
              <a:t>there is a risk to others.</a:t>
            </a:r>
            <a:endParaRPr lang="en-GB" altLang="en-US" sz="2200" dirty="0">
              <a:cs typeface="Arial" panose="020B0604020202020204" pitchFamily="34" charset="0"/>
            </a:endParaRPr>
          </a:p>
          <a:p>
            <a:pPr marL="0" indent="0">
              <a:spcBef>
                <a:spcPts val="600"/>
              </a:spcBef>
              <a:spcAft>
                <a:spcPts val="600"/>
              </a:spcAft>
              <a:buFontTx/>
              <a:buNone/>
              <a:defRPr/>
            </a:pPr>
            <a:r>
              <a:rPr lang="en-GB" altLang="en-US" sz="2200" dirty="0">
                <a:cs typeface="Arial" panose="020B0604020202020204" pitchFamily="34" charset="0"/>
              </a:rPr>
              <a:t>In cases where the adult does not wish to co-operate with an enquiry or rejects any proposed safeguarding measures, genuine attempts will be made to negotiate and try and find areas of possible agreement.</a:t>
            </a:r>
          </a:p>
          <a:p>
            <a:pPr marL="0" indent="0">
              <a:spcBef>
                <a:spcPts val="600"/>
              </a:spcBef>
              <a:spcAft>
                <a:spcPts val="600"/>
              </a:spcAft>
              <a:buFontTx/>
              <a:buNone/>
              <a:defRPr/>
            </a:pPr>
            <a:r>
              <a:rPr lang="en-GB" altLang="en-US" sz="2200" dirty="0">
                <a:cs typeface="Arial" panose="020B0604020202020204" pitchFamily="34" charset="0"/>
              </a:rPr>
              <a:t> (Recording these discussions is essential) </a:t>
            </a:r>
          </a:p>
          <a:p>
            <a:endParaRPr lang="en-GB" dirty="0"/>
          </a:p>
        </p:txBody>
      </p:sp>
      <p:pic>
        <p:nvPicPr>
          <p:cNvPr id="4" name="Picture 3">
            <a:extLst>
              <a:ext uri="{FF2B5EF4-FFF2-40B4-BE49-F238E27FC236}">
                <a16:creationId xmlns:a16="http://schemas.microsoft.com/office/drawing/2014/main" id="{FA9AAE36-39B8-D472-529A-8ECF348AF4F5}"/>
              </a:ext>
            </a:extLst>
          </p:cNvPr>
          <p:cNvPicPr>
            <a:picLocks noChangeAspect="1"/>
          </p:cNvPicPr>
          <p:nvPr/>
        </p:nvPicPr>
        <p:blipFill>
          <a:blip r:embed="rId3"/>
          <a:stretch>
            <a:fillRect/>
          </a:stretch>
        </p:blipFill>
        <p:spPr>
          <a:xfrm>
            <a:off x="9207170" y="1615283"/>
            <a:ext cx="2731245" cy="3627434"/>
          </a:xfrm>
          <a:prstGeom prst="rect">
            <a:avLst/>
          </a:prstGeom>
        </p:spPr>
      </p:pic>
    </p:spTree>
    <p:extLst>
      <p:ext uri="{BB962C8B-B14F-4D97-AF65-F5344CB8AC3E}">
        <p14:creationId xmlns:p14="http://schemas.microsoft.com/office/powerpoint/2010/main" val="3946849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B509E-1283-C358-F1F9-9E5A3D3F3D4D}"/>
              </a:ext>
            </a:extLst>
          </p:cNvPr>
          <p:cNvSpPr>
            <a:spLocks noGrp="1"/>
          </p:cNvSpPr>
          <p:nvPr>
            <p:ph idx="1"/>
          </p:nvPr>
        </p:nvSpPr>
        <p:spPr>
          <a:xfrm>
            <a:off x="4641574" y="622770"/>
            <a:ext cx="7086600" cy="5619004"/>
          </a:xfrm>
        </p:spPr>
        <p:txBody>
          <a:bodyPr>
            <a:normAutofit/>
          </a:bodyPr>
          <a:lstStyle/>
          <a:p>
            <a:pPr>
              <a:defRPr/>
            </a:pPr>
            <a:r>
              <a:rPr lang="en-GB" sz="2200" dirty="0">
                <a:latin typeface="Aptos" panose="020B0004020202020204" pitchFamily="34" charset="0"/>
                <a:cs typeface="Arial" panose="020B0604020202020204" pitchFamily="34" charset="0"/>
              </a:rPr>
              <a:t>Explore the reasons for the adult's objections – what are they worried about? </a:t>
            </a:r>
          </a:p>
          <a:p>
            <a:pPr>
              <a:defRPr/>
            </a:pPr>
            <a:r>
              <a:rPr lang="en-GB" sz="2200" dirty="0">
                <a:latin typeface="Aptos" panose="020B0004020202020204" pitchFamily="34" charset="0"/>
                <a:cs typeface="Arial" panose="020B0604020202020204" pitchFamily="34" charset="0"/>
              </a:rPr>
              <a:t>Explain the concern and why you think it is important to share the information.</a:t>
            </a:r>
          </a:p>
          <a:p>
            <a:pPr>
              <a:defRPr/>
            </a:pPr>
            <a:r>
              <a:rPr lang="en-GB" sz="2200" dirty="0">
                <a:latin typeface="Aptos" panose="020B0004020202020204" pitchFamily="34" charset="0"/>
                <a:cs typeface="Arial" panose="020B0604020202020204" pitchFamily="34" charset="0"/>
              </a:rPr>
              <a:t>Tell the adult with whom you may be sharing the information with and why.</a:t>
            </a:r>
          </a:p>
          <a:p>
            <a:pPr>
              <a:defRPr/>
            </a:pPr>
            <a:r>
              <a:rPr lang="en-GB" sz="2200" dirty="0">
                <a:latin typeface="Aptos" panose="020B0004020202020204" pitchFamily="34" charset="0"/>
                <a:cs typeface="Arial" panose="020B0604020202020204" pitchFamily="34" charset="0"/>
              </a:rPr>
              <a:t>Explain the benefits to them, or others, of sharing information – could they access better help and support? </a:t>
            </a:r>
          </a:p>
          <a:p>
            <a:pPr>
              <a:defRPr/>
            </a:pPr>
            <a:r>
              <a:rPr lang="en-GB" sz="2200" dirty="0">
                <a:latin typeface="Aptos" panose="020B0004020202020204" pitchFamily="34" charset="0"/>
                <a:cs typeface="Arial" panose="020B0604020202020204" pitchFamily="34" charset="0"/>
              </a:rPr>
              <a:t>Discuss the consequences of not sharing the information – could someone come to harm? </a:t>
            </a:r>
          </a:p>
          <a:p>
            <a:pPr>
              <a:defRPr/>
            </a:pPr>
            <a:r>
              <a:rPr lang="en-GB" sz="2200" dirty="0">
                <a:latin typeface="Aptos" panose="020B0004020202020204" pitchFamily="34" charset="0"/>
                <a:cs typeface="Arial" panose="020B0604020202020204" pitchFamily="34" charset="0"/>
              </a:rPr>
              <a:t>Reassure them that the information will not be shared with anyone who does not need to know.</a:t>
            </a:r>
          </a:p>
          <a:p>
            <a:pPr>
              <a:defRPr/>
            </a:pPr>
            <a:r>
              <a:rPr lang="en-GB" sz="2200" dirty="0">
                <a:latin typeface="Aptos" panose="020B0004020202020204" pitchFamily="34" charset="0"/>
                <a:cs typeface="Arial" panose="020B0604020202020204" pitchFamily="34" charset="0"/>
              </a:rPr>
              <a:t>Offer the reassurance that support is available to them.</a:t>
            </a:r>
          </a:p>
          <a:p>
            <a:endParaRPr lang="en-GB" dirty="0">
              <a:latin typeface="Aptos" panose="020B0004020202020204" pitchFamily="34" charset="0"/>
            </a:endParaRPr>
          </a:p>
        </p:txBody>
      </p:sp>
      <p:pic>
        <p:nvPicPr>
          <p:cNvPr id="1026" name="Picture 2" descr="67,047,115 Consider Stock Illustrations ...">
            <a:extLst>
              <a:ext uri="{FF2B5EF4-FFF2-40B4-BE49-F238E27FC236}">
                <a16:creationId xmlns:a16="http://schemas.microsoft.com/office/drawing/2014/main" id="{A4EBE10C-6812-73F1-43DD-1B82F37F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76" y="622770"/>
            <a:ext cx="3597071" cy="464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7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8F4F-109C-B01D-B31C-276E82B90826}"/>
              </a:ext>
            </a:extLst>
          </p:cNvPr>
          <p:cNvSpPr>
            <a:spLocks noGrp="1"/>
          </p:cNvSpPr>
          <p:nvPr>
            <p:ph type="title"/>
          </p:nvPr>
        </p:nvSpPr>
        <p:spPr/>
        <p:txBody>
          <a:bodyPr/>
          <a:lstStyle/>
          <a:p>
            <a:r>
              <a:rPr lang="en-GB" dirty="0"/>
              <a:t>Capacity and Self Determination Law (2016)</a:t>
            </a:r>
          </a:p>
        </p:txBody>
      </p:sp>
      <p:sp>
        <p:nvSpPr>
          <p:cNvPr id="3" name="Content Placeholder 2">
            <a:extLst>
              <a:ext uri="{FF2B5EF4-FFF2-40B4-BE49-F238E27FC236}">
                <a16:creationId xmlns:a16="http://schemas.microsoft.com/office/drawing/2014/main" id="{59BEDCD6-F057-A842-936C-A680C23798AF}"/>
              </a:ext>
            </a:extLst>
          </p:cNvPr>
          <p:cNvSpPr>
            <a:spLocks noGrp="1"/>
          </p:cNvSpPr>
          <p:nvPr>
            <p:ph idx="1"/>
          </p:nvPr>
        </p:nvSpPr>
        <p:spPr>
          <a:xfrm>
            <a:off x="838201" y="1771048"/>
            <a:ext cx="5013960" cy="4169165"/>
          </a:xfrm>
        </p:spPr>
        <p:txBody>
          <a:bodyPr/>
          <a:lstStyle/>
          <a:p>
            <a:pPr>
              <a:defRPr/>
            </a:pPr>
            <a:r>
              <a:rPr lang="en-GB" altLang="en-US" sz="2200" dirty="0">
                <a:cs typeface="Arial" panose="020B0604020202020204" pitchFamily="34" charset="0"/>
              </a:rPr>
              <a:t>The CSDL affects all people aged over 16.</a:t>
            </a:r>
          </a:p>
          <a:p>
            <a:pPr marL="0" indent="0">
              <a:buFontTx/>
              <a:buNone/>
              <a:defRPr/>
            </a:pPr>
            <a:endParaRPr lang="en-GB" altLang="en-US" sz="2200" dirty="0">
              <a:cs typeface="Arial" panose="020B0604020202020204" pitchFamily="34" charset="0"/>
            </a:endParaRPr>
          </a:p>
          <a:p>
            <a:pPr>
              <a:defRPr/>
            </a:pPr>
            <a:r>
              <a:rPr lang="en-GB" altLang="en-US" sz="2200" dirty="0">
                <a:cs typeface="Arial" panose="020B0604020202020204" pitchFamily="34" charset="0"/>
              </a:rPr>
              <a:t>The CSDL supports people’s decision-making,  including future decisions.</a:t>
            </a:r>
          </a:p>
          <a:p>
            <a:pPr marL="0" indent="0">
              <a:buFontTx/>
              <a:buNone/>
              <a:defRPr/>
            </a:pPr>
            <a:endParaRPr lang="en-GB" altLang="en-US" sz="2200" dirty="0">
              <a:cs typeface="Arial" panose="020B0604020202020204" pitchFamily="34" charset="0"/>
            </a:endParaRPr>
          </a:p>
          <a:p>
            <a:pPr>
              <a:defRPr/>
            </a:pPr>
            <a:r>
              <a:rPr lang="en-GB" altLang="en-US" sz="2200" dirty="0">
                <a:cs typeface="Arial" panose="020B0604020202020204" pitchFamily="34" charset="0"/>
              </a:rPr>
              <a:t>The CSDL provides a legal framework for assessing capacity and making decisions for those who lack capacity.</a:t>
            </a:r>
          </a:p>
          <a:p>
            <a:endParaRPr lang="en-GB" dirty="0"/>
          </a:p>
        </p:txBody>
      </p:sp>
      <p:pic>
        <p:nvPicPr>
          <p:cNvPr id="4" name="Picture 2" descr="What is mental capacity? | BLB Solicitors">
            <a:extLst>
              <a:ext uri="{FF2B5EF4-FFF2-40B4-BE49-F238E27FC236}">
                <a16:creationId xmlns:a16="http://schemas.microsoft.com/office/drawing/2014/main" id="{F6F6BBBA-7A0F-C8A9-2E04-6F00F090F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220" y="1842227"/>
            <a:ext cx="4095750" cy="321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36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FB52-31D9-D541-95F5-E4444D9CFF44}"/>
              </a:ext>
            </a:extLst>
          </p:cNvPr>
          <p:cNvSpPr>
            <a:spLocks noGrp="1"/>
          </p:cNvSpPr>
          <p:nvPr>
            <p:ph type="title"/>
          </p:nvPr>
        </p:nvSpPr>
        <p:spPr>
          <a:xfrm>
            <a:off x="905577" y="881916"/>
            <a:ext cx="10202333" cy="1015681"/>
          </a:xfrm>
        </p:spPr>
        <p:txBody>
          <a:bodyPr/>
          <a:lstStyle/>
          <a:p>
            <a:r>
              <a:rPr lang="en-GB" dirty="0"/>
              <a:t>Explaining Capacity </a:t>
            </a:r>
          </a:p>
        </p:txBody>
      </p:sp>
      <p:sp>
        <p:nvSpPr>
          <p:cNvPr id="3" name="Content Placeholder 2">
            <a:extLst>
              <a:ext uri="{FF2B5EF4-FFF2-40B4-BE49-F238E27FC236}">
                <a16:creationId xmlns:a16="http://schemas.microsoft.com/office/drawing/2014/main" id="{1F8DDBB0-6BCE-B70D-A0FB-13A9BF6A49A1}"/>
              </a:ext>
            </a:extLst>
          </p:cNvPr>
          <p:cNvSpPr>
            <a:spLocks noGrp="1"/>
          </p:cNvSpPr>
          <p:nvPr>
            <p:ph idx="1"/>
          </p:nvPr>
        </p:nvSpPr>
        <p:spPr>
          <a:xfrm>
            <a:off x="838200" y="3429000"/>
            <a:ext cx="4561573" cy="2167687"/>
          </a:xfrm>
        </p:spPr>
        <p:txBody>
          <a:bodyPr/>
          <a:lstStyle/>
          <a:p>
            <a:pPr algn="ctr"/>
            <a:r>
              <a:rPr lang="en-GB" altLang="en-US" dirty="0">
                <a:hlinkClick r:id="rId3"/>
              </a:rPr>
              <a:t>The 5 Principles of the Mental Capacity Act</a:t>
            </a:r>
            <a:endParaRPr lang="en-GB" altLang="en-US" dirty="0"/>
          </a:p>
          <a:p>
            <a:pPr algn="ctr"/>
            <a:endParaRPr lang="en-GB" dirty="0"/>
          </a:p>
        </p:txBody>
      </p:sp>
      <p:pic>
        <p:nvPicPr>
          <p:cNvPr id="4" name="Picture 3">
            <a:extLst>
              <a:ext uri="{FF2B5EF4-FFF2-40B4-BE49-F238E27FC236}">
                <a16:creationId xmlns:a16="http://schemas.microsoft.com/office/drawing/2014/main" id="{797FFB5C-E1FC-A3DF-8179-7684CEF411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2739" y="2016391"/>
            <a:ext cx="4788505" cy="2825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33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F006-4FAE-1F56-F92D-3F2E230A0AE9}"/>
              </a:ext>
            </a:extLst>
          </p:cNvPr>
          <p:cNvSpPr>
            <a:spLocks noGrp="1"/>
          </p:cNvSpPr>
          <p:nvPr>
            <p:ph type="title"/>
          </p:nvPr>
        </p:nvSpPr>
        <p:spPr>
          <a:xfrm>
            <a:off x="502755" y="409945"/>
            <a:ext cx="10202333" cy="1015681"/>
          </a:xfrm>
        </p:spPr>
        <p:txBody>
          <a:bodyPr/>
          <a:lstStyle/>
          <a:p>
            <a:r>
              <a:rPr lang="en-GB" dirty="0"/>
              <a:t>Five Principles of the Law</a:t>
            </a:r>
          </a:p>
        </p:txBody>
      </p:sp>
      <p:sp>
        <p:nvSpPr>
          <p:cNvPr id="3" name="Content Placeholder 2">
            <a:extLst>
              <a:ext uri="{FF2B5EF4-FFF2-40B4-BE49-F238E27FC236}">
                <a16:creationId xmlns:a16="http://schemas.microsoft.com/office/drawing/2014/main" id="{8206D7BF-74CD-537F-7AD4-3DC6BD09C8B5}"/>
              </a:ext>
            </a:extLst>
          </p:cNvPr>
          <p:cNvSpPr>
            <a:spLocks noGrp="1"/>
          </p:cNvSpPr>
          <p:nvPr>
            <p:ph idx="1"/>
          </p:nvPr>
        </p:nvSpPr>
        <p:spPr>
          <a:xfrm>
            <a:off x="6294921" y="409945"/>
            <a:ext cx="5492887" cy="5530269"/>
          </a:xfrm>
        </p:spPr>
        <p:txBody>
          <a:bodyPr>
            <a:normAutofit fontScale="92500" lnSpcReduction="10000"/>
          </a:bodyPr>
          <a:lstStyle/>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a person must be assumed to have capacity unless it is established that they lack capacity</a:t>
            </a:r>
            <a:endParaRPr lang="en-GB" altLang="en-US" sz="2200" dirty="0">
              <a:cs typeface="Arial" panose="020B0604020202020204" pitchFamily="34" charset="0"/>
            </a:endParaRPr>
          </a:p>
          <a:p>
            <a:pPr marL="342900" indent="-342900">
              <a:buFont typeface="+mj-lt"/>
              <a:buAutoNum type="arabicPeriod"/>
            </a:pPr>
            <a:r>
              <a:rPr lang="en-GB" sz="2200" dirty="0">
                <a:solidFill>
                  <a:srgbClr val="000000"/>
                </a:solidFill>
                <a:cs typeface="Arial" panose="020B0604020202020204" pitchFamily="34" charset="0"/>
              </a:rPr>
              <a:t>a person is not to be treated as unable to make a decision unless all practicable steps to support them to do so have been taken without success</a:t>
            </a:r>
          </a:p>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a person is not to be treated as unable to make a decision merely because they make an unwise decision</a:t>
            </a:r>
            <a:endParaRPr lang="en-GB" sz="2200" dirty="0">
              <a:cs typeface="Arial" panose="020B0604020202020204" pitchFamily="34" charset="0"/>
            </a:endParaRPr>
          </a:p>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an act done, or decision made, under the Law for or on behalf of a person who lacks capacity must be done, or made, in their best interests </a:t>
            </a:r>
            <a:endParaRPr lang="en-GB" sz="2200" dirty="0">
              <a:cs typeface="Arial" panose="020B0604020202020204" pitchFamily="34" charset="0"/>
            </a:endParaRPr>
          </a:p>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before an act is done, or a decision made which is restrictive of a person’s rights and freedom of action, regard must be had to whether the purpose for which it is needed can be achieved as effectively in a less restrictive way</a:t>
            </a:r>
            <a:endParaRPr lang="en-GB" altLang="en-US" sz="2200" dirty="0">
              <a:cs typeface="Arial" panose="020B0604020202020204" pitchFamily="34" charset="0"/>
            </a:endParaRPr>
          </a:p>
          <a:p>
            <a:pPr marL="0" indent="0">
              <a:buNone/>
            </a:pPr>
            <a:endParaRPr lang="en-GB" dirty="0"/>
          </a:p>
        </p:txBody>
      </p:sp>
      <p:pic>
        <p:nvPicPr>
          <p:cNvPr id="4" name="Picture 5" descr="Mental Health Act 2005 Capacity - House Plan Design">
            <a:extLst>
              <a:ext uri="{FF2B5EF4-FFF2-40B4-BE49-F238E27FC236}">
                <a16:creationId xmlns:a16="http://schemas.microsoft.com/office/drawing/2014/main" id="{A1E13B76-9C91-8945-1118-783EEE1F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55" y="1765089"/>
            <a:ext cx="53943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45D831-E72C-2A1C-F87E-A4FD97F391A1}"/>
              </a:ext>
            </a:extLst>
          </p:cNvPr>
          <p:cNvSpPr txBox="1"/>
          <p:nvPr/>
        </p:nvSpPr>
        <p:spPr>
          <a:xfrm>
            <a:off x="5778700" y="5786946"/>
            <a:ext cx="6097604" cy="584775"/>
          </a:xfrm>
          <a:prstGeom prst="rect">
            <a:avLst/>
          </a:prstGeom>
          <a:noFill/>
        </p:spPr>
        <p:txBody>
          <a:bodyPr wrap="square">
            <a:spAutoFit/>
          </a:bodyPr>
          <a:lstStyle/>
          <a:p>
            <a:pPr algn="ctr"/>
            <a:r>
              <a:rPr lang="en-GB" sz="1600" dirty="0">
                <a:cs typeface="Arial" panose="020B0604020202020204" pitchFamily="34" charset="0"/>
              </a:rPr>
              <a:t>The Capacity Law and its Code of Practice – </a:t>
            </a:r>
          </a:p>
          <a:p>
            <a:pPr algn="ctr"/>
            <a:r>
              <a:rPr lang="en-GB" sz="1600" dirty="0">
                <a:cs typeface="Arial" panose="020B0604020202020204" pitchFamily="34" charset="0"/>
              </a:rPr>
              <a:t>Jersey Court Service </a:t>
            </a:r>
          </a:p>
        </p:txBody>
      </p:sp>
    </p:spTree>
    <p:extLst>
      <p:ext uri="{BB962C8B-B14F-4D97-AF65-F5344CB8AC3E}">
        <p14:creationId xmlns:p14="http://schemas.microsoft.com/office/powerpoint/2010/main" val="378176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C295-3F83-15C3-E181-00A7E63F7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4FCC2-5CC9-AD97-EB25-5D504EC258FA}"/>
              </a:ext>
            </a:extLst>
          </p:cNvPr>
          <p:cNvSpPr>
            <a:spLocks noGrp="1"/>
          </p:cNvSpPr>
          <p:nvPr>
            <p:ph type="ctrTitle"/>
          </p:nvPr>
        </p:nvSpPr>
        <p:spPr/>
        <p:txBody>
          <a:bodyPr>
            <a:normAutofit fontScale="90000"/>
          </a:bodyPr>
          <a:lstStyle/>
          <a:p>
            <a:pPr algn="ctr"/>
            <a:r>
              <a:rPr lang="en-US" dirty="0"/>
              <a:t>What would you do? </a:t>
            </a:r>
            <a:br>
              <a:rPr lang="en-US" dirty="0"/>
            </a:br>
            <a:br>
              <a:rPr lang="en-US" dirty="0"/>
            </a:br>
            <a:endParaRPr lang="en-US" dirty="0"/>
          </a:p>
        </p:txBody>
      </p:sp>
    </p:spTree>
    <p:extLst>
      <p:ext uri="{BB962C8B-B14F-4D97-AF65-F5344CB8AC3E}">
        <p14:creationId xmlns:p14="http://schemas.microsoft.com/office/powerpoint/2010/main" val="408720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A1F68-95F5-C27E-C497-E548E2C8074F}"/>
              </a:ext>
            </a:extLst>
          </p:cNvPr>
          <p:cNvSpPr>
            <a:spLocks noGrp="1"/>
          </p:cNvSpPr>
          <p:nvPr>
            <p:ph idx="1"/>
          </p:nvPr>
        </p:nvSpPr>
        <p:spPr>
          <a:xfrm>
            <a:off x="838201" y="702644"/>
            <a:ext cx="6294119" cy="5237569"/>
          </a:xfrm>
        </p:spPr>
        <p:txBody>
          <a:bodyPr>
            <a:normAutofit/>
          </a:bodyPr>
          <a:lstStyle/>
          <a:p>
            <a:r>
              <a:rPr lang="en-GB" altLang="en-US" sz="2200" dirty="0">
                <a:latin typeface="Aptos" panose="020B0004020202020204" pitchFamily="34" charset="0"/>
                <a:cs typeface="Arial" panose="020B0604020202020204" pitchFamily="34" charset="0"/>
              </a:rPr>
              <a:t>Harry, a 35-year-old with capacity living in the community, falls and is unable to take care of his basic needs. Do you need his consent to contact SPOR for a social care assessment?</a:t>
            </a:r>
          </a:p>
          <a:p>
            <a:endParaRPr lang="en-GB" altLang="en-US" sz="2200" dirty="0">
              <a:latin typeface="Aptos" panose="020B0004020202020204" pitchFamily="34" charset="0"/>
              <a:cs typeface="Arial" panose="020B0604020202020204" pitchFamily="34" charset="0"/>
            </a:endParaRPr>
          </a:p>
          <a:p>
            <a:r>
              <a:rPr lang="en-GB" altLang="en-US" sz="2200" dirty="0">
                <a:latin typeface="Aptos" panose="020B0004020202020204" pitchFamily="34" charset="0"/>
                <a:cs typeface="Arial" panose="020B0604020202020204" pitchFamily="34" charset="0"/>
              </a:rPr>
              <a:t>Sophie, a 35-year-old with complex needs, is being sexually abused by one of her care workers. Do you need her consent to report the abuse?</a:t>
            </a:r>
          </a:p>
          <a:p>
            <a:endParaRPr lang="en-GB" altLang="en-US" sz="2200" dirty="0">
              <a:latin typeface="Aptos" panose="020B0004020202020204" pitchFamily="34" charset="0"/>
              <a:cs typeface="Arial" panose="020B0604020202020204" pitchFamily="34" charset="0"/>
            </a:endParaRPr>
          </a:p>
          <a:p>
            <a:r>
              <a:rPr lang="en-GB" altLang="en-US" sz="2200" dirty="0">
                <a:latin typeface="Aptos" panose="020B0004020202020204" pitchFamily="34" charset="0"/>
                <a:cs typeface="Arial" panose="020B0604020202020204" pitchFamily="34" charset="0"/>
              </a:rPr>
              <a:t>Gerry, a 50-year-old who has a disability but has capacity, lives in squalid conditions. A local gang is exploiting him for money and threatened violence if he does not comply. Do you need consent to make an Enquiry to SPOR?</a:t>
            </a:r>
          </a:p>
          <a:p>
            <a:endParaRPr lang="en-GB" dirty="0">
              <a:latin typeface="Aptos" panose="020B0004020202020204" pitchFamily="34" charset="0"/>
            </a:endParaRPr>
          </a:p>
        </p:txBody>
      </p:sp>
      <p:pic>
        <p:nvPicPr>
          <p:cNvPr id="4" name="Picture 5" descr="2,509,300+ Thinking Stock Photos, Pictures &amp; Royalty-Free ...">
            <a:extLst>
              <a:ext uri="{FF2B5EF4-FFF2-40B4-BE49-F238E27FC236}">
                <a16:creationId xmlns:a16="http://schemas.microsoft.com/office/drawing/2014/main" id="{4BD168E1-BFED-761B-2369-32C5F5237D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4551" y="1234820"/>
            <a:ext cx="3099248" cy="31358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80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537F-03EA-ECAE-7FC9-9A299E4F4633}"/>
              </a:ext>
            </a:extLst>
          </p:cNvPr>
          <p:cNvSpPr>
            <a:spLocks noGrp="1"/>
          </p:cNvSpPr>
          <p:nvPr>
            <p:ph type="title"/>
          </p:nvPr>
        </p:nvSpPr>
        <p:spPr>
          <a:xfrm>
            <a:off x="934454" y="2742892"/>
            <a:ext cx="4831080" cy="1015681"/>
          </a:xfrm>
        </p:spPr>
        <p:txBody>
          <a:bodyPr>
            <a:normAutofit fontScale="90000"/>
          </a:bodyPr>
          <a:lstStyle/>
          <a:p>
            <a:pPr algn="ctr"/>
            <a:r>
              <a:rPr lang="en-GB" dirty="0"/>
              <a:t>Categories of Abuse and Common Indicators </a:t>
            </a:r>
            <a:br>
              <a:rPr lang="en-GB" dirty="0"/>
            </a:br>
            <a:endParaRPr lang="en-GB" dirty="0"/>
          </a:p>
        </p:txBody>
      </p:sp>
      <p:pic>
        <p:nvPicPr>
          <p:cNvPr id="4" name="Picture 4" descr="MC900237283[1]">
            <a:extLst>
              <a:ext uri="{FF2B5EF4-FFF2-40B4-BE49-F238E27FC236}">
                <a16:creationId xmlns:a16="http://schemas.microsoft.com/office/drawing/2014/main" id="{677479CF-1E33-0FE9-36FB-16D5DE9EE9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583680" y="1973180"/>
            <a:ext cx="4523873" cy="33784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10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F793-C2EF-51DC-AF3A-A1A86B50F88D}"/>
              </a:ext>
            </a:extLst>
          </p:cNvPr>
          <p:cNvSpPr>
            <a:spLocks noGrp="1"/>
          </p:cNvSpPr>
          <p:nvPr>
            <p:ph type="title"/>
          </p:nvPr>
        </p:nvSpPr>
        <p:spPr/>
        <p:txBody>
          <a:bodyPr/>
          <a:lstStyle/>
          <a:p>
            <a:r>
              <a:rPr lang="en-GB" dirty="0"/>
              <a:t>Physical Abuse </a:t>
            </a:r>
          </a:p>
        </p:txBody>
      </p:sp>
      <p:sp>
        <p:nvSpPr>
          <p:cNvPr id="3" name="Content Placeholder 2">
            <a:extLst>
              <a:ext uri="{FF2B5EF4-FFF2-40B4-BE49-F238E27FC236}">
                <a16:creationId xmlns:a16="http://schemas.microsoft.com/office/drawing/2014/main" id="{B7064EF0-4D8A-1719-05D6-1A78A437D3B2}"/>
              </a:ext>
            </a:extLst>
          </p:cNvPr>
          <p:cNvSpPr>
            <a:spLocks noGrp="1"/>
          </p:cNvSpPr>
          <p:nvPr>
            <p:ph idx="1"/>
          </p:nvPr>
        </p:nvSpPr>
        <p:spPr>
          <a:xfrm>
            <a:off x="838200" y="1381540"/>
            <a:ext cx="10202333" cy="4061584"/>
          </a:xfrm>
        </p:spPr>
        <p:txBody>
          <a:bodyPr>
            <a:normAutofit fontScale="92500" lnSpcReduction="10000"/>
          </a:bodyPr>
          <a:lstStyle/>
          <a:p>
            <a:pPr>
              <a:spcBef>
                <a:spcPct val="0"/>
              </a:spcBef>
              <a:spcAft>
                <a:spcPts val="600"/>
              </a:spcAft>
              <a:buNone/>
            </a:pPr>
            <a:r>
              <a:rPr lang="en-US" altLang="en-US" sz="2200" dirty="0">
                <a:solidFill>
                  <a:schemeClr val="tx1">
                    <a:lumMod val="85000"/>
                    <a:lumOff val="15000"/>
                  </a:schemeClr>
                </a:solidFill>
                <a:cs typeface="Arial" panose="020B0604020202020204" pitchFamily="34" charset="0"/>
              </a:rPr>
              <a:t>    The non accidental infliction of physical force that results (or could result) in bodily pain, injury or impairment.</a:t>
            </a:r>
          </a:p>
          <a:p>
            <a:pPr>
              <a:spcBef>
                <a:spcPct val="0"/>
              </a:spcBef>
              <a:spcAft>
                <a:spcPts val="600"/>
              </a:spcAft>
            </a:pPr>
            <a:endParaRPr lang="en-US" altLang="en-US" sz="2200" dirty="0">
              <a:solidFill>
                <a:schemeClr val="tx1">
                  <a:lumMod val="85000"/>
                  <a:lumOff val="15000"/>
                </a:schemeClr>
              </a:solidFill>
              <a:cs typeface="Arial" panose="020B0604020202020204" pitchFamily="34" charset="0"/>
            </a:endParaRPr>
          </a:p>
          <a:p>
            <a:pPr>
              <a:spcBef>
                <a:spcPct val="0"/>
              </a:spcBef>
              <a:spcAft>
                <a:spcPts val="600"/>
              </a:spcAft>
              <a:buNone/>
            </a:pPr>
            <a:r>
              <a:rPr lang="en-US" altLang="en-US" sz="2200" dirty="0">
                <a:solidFill>
                  <a:schemeClr val="tx1">
                    <a:lumMod val="85000"/>
                    <a:lumOff val="15000"/>
                  </a:schemeClr>
                </a:solidFill>
                <a:cs typeface="Arial" panose="020B0604020202020204" pitchFamily="34" charset="0"/>
              </a:rPr>
              <a:t>    Examples of physical abuse are:</a:t>
            </a:r>
          </a:p>
          <a:p>
            <a:pPr>
              <a:spcBef>
                <a:spcPct val="0"/>
              </a:spcBef>
              <a:spcAft>
                <a:spcPts val="600"/>
              </a:spcAft>
              <a:buNone/>
            </a:pPr>
            <a:endParaRPr lang="en-US" altLang="en-US" sz="2200" dirty="0">
              <a:solidFill>
                <a:schemeClr val="tx1">
                  <a:lumMod val="85000"/>
                  <a:lumOff val="15000"/>
                </a:schemeClr>
              </a:solidFill>
              <a:cs typeface="Arial" panose="020B0604020202020204" pitchFamily="34" charset="0"/>
            </a:endParaRPr>
          </a:p>
          <a:p>
            <a:pPr lvl="1">
              <a:spcBef>
                <a:spcPct val="0"/>
              </a:spcBef>
              <a:spcAft>
                <a:spcPts val="600"/>
              </a:spcAft>
            </a:pPr>
            <a:r>
              <a:rPr lang="en-US" altLang="en-US" sz="2200" dirty="0">
                <a:solidFill>
                  <a:schemeClr val="tx1">
                    <a:lumMod val="85000"/>
                    <a:lumOff val="15000"/>
                  </a:schemeClr>
                </a:solidFill>
                <a:cs typeface="Arial" panose="020B0604020202020204" pitchFamily="34" charset="0"/>
              </a:rPr>
              <a:t>Hitting</a:t>
            </a:r>
          </a:p>
          <a:p>
            <a:pPr lvl="1">
              <a:spcBef>
                <a:spcPct val="0"/>
              </a:spcBef>
              <a:spcAft>
                <a:spcPts val="600"/>
              </a:spcAft>
            </a:pPr>
            <a:r>
              <a:rPr lang="en-US" altLang="en-US" sz="2200" dirty="0">
                <a:solidFill>
                  <a:schemeClr val="tx1">
                    <a:lumMod val="85000"/>
                    <a:lumOff val="15000"/>
                  </a:schemeClr>
                </a:solidFill>
                <a:cs typeface="Arial" panose="020B0604020202020204" pitchFamily="34" charset="0"/>
              </a:rPr>
              <a:t>Slapping</a:t>
            </a:r>
          </a:p>
          <a:p>
            <a:pPr lvl="1">
              <a:spcBef>
                <a:spcPct val="0"/>
              </a:spcBef>
              <a:spcAft>
                <a:spcPts val="600"/>
              </a:spcAft>
            </a:pPr>
            <a:r>
              <a:rPr lang="en-US" altLang="en-US" sz="2200" dirty="0">
                <a:solidFill>
                  <a:schemeClr val="tx1">
                    <a:lumMod val="85000"/>
                    <a:lumOff val="15000"/>
                  </a:schemeClr>
                </a:solidFill>
                <a:cs typeface="Arial" panose="020B0604020202020204" pitchFamily="34" charset="0"/>
              </a:rPr>
              <a:t>Shaking</a:t>
            </a:r>
          </a:p>
          <a:p>
            <a:pPr lvl="1">
              <a:spcBef>
                <a:spcPct val="0"/>
              </a:spcBef>
              <a:spcAft>
                <a:spcPts val="600"/>
              </a:spcAft>
            </a:pPr>
            <a:r>
              <a:rPr lang="en-US" altLang="en-US" sz="2200" dirty="0">
                <a:solidFill>
                  <a:schemeClr val="tx1">
                    <a:lumMod val="85000"/>
                    <a:lumOff val="15000"/>
                  </a:schemeClr>
                </a:solidFill>
                <a:cs typeface="Arial" panose="020B0604020202020204" pitchFamily="34" charset="0"/>
              </a:rPr>
              <a:t>Misusing medication</a:t>
            </a:r>
          </a:p>
          <a:p>
            <a:pPr lvl="1">
              <a:spcBef>
                <a:spcPct val="0"/>
              </a:spcBef>
              <a:spcAft>
                <a:spcPts val="600"/>
              </a:spcAft>
            </a:pPr>
            <a:r>
              <a:rPr lang="en-US" altLang="en-US" sz="2200" dirty="0">
                <a:solidFill>
                  <a:schemeClr val="tx1">
                    <a:lumMod val="85000"/>
                    <a:lumOff val="15000"/>
                  </a:schemeClr>
                </a:solidFill>
                <a:cs typeface="Arial" panose="020B0604020202020204" pitchFamily="34" charset="0"/>
              </a:rPr>
              <a:t>Restraint </a:t>
            </a:r>
          </a:p>
          <a:p>
            <a:pPr lvl="1">
              <a:spcBef>
                <a:spcPct val="0"/>
              </a:spcBef>
              <a:spcAft>
                <a:spcPts val="600"/>
              </a:spcAft>
            </a:pPr>
            <a:r>
              <a:rPr lang="en-US" altLang="en-US" sz="2200" dirty="0">
                <a:solidFill>
                  <a:schemeClr val="tx1">
                    <a:lumMod val="85000"/>
                    <a:lumOff val="15000"/>
                  </a:schemeClr>
                </a:solidFill>
                <a:cs typeface="Arial" panose="020B0604020202020204" pitchFamily="34" charset="0"/>
              </a:rPr>
              <a:t>Exposure to heat or cold </a:t>
            </a:r>
          </a:p>
          <a:p>
            <a:pPr lvl="1">
              <a:spcBef>
                <a:spcPct val="0"/>
              </a:spcBef>
              <a:spcAft>
                <a:spcPts val="600"/>
              </a:spcAft>
            </a:pPr>
            <a:r>
              <a:rPr lang="en-US" altLang="en-US" sz="2200" dirty="0">
                <a:solidFill>
                  <a:schemeClr val="tx1">
                    <a:lumMod val="85000"/>
                    <a:lumOff val="15000"/>
                  </a:schemeClr>
                </a:solidFill>
                <a:cs typeface="Arial" panose="020B0604020202020204" pitchFamily="34" charset="0"/>
              </a:rPr>
              <a:t>Not giving adequate food or drink </a:t>
            </a:r>
            <a:r>
              <a:rPr lang="en-US" altLang="en-US" sz="2200" dirty="0" err="1">
                <a:solidFill>
                  <a:schemeClr val="tx1">
                    <a:lumMod val="85000"/>
                    <a:lumOff val="15000"/>
                  </a:schemeClr>
                </a:solidFill>
                <a:cs typeface="Arial" panose="020B0604020202020204" pitchFamily="34" charset="0"/>
              </a:rPr>
              <a:t>etc</a:t>
            </a:r>
            <a:endParaRPr lang="en-US" altLang="en-US" sz="2200" dirty="0">
              <a:solidFill>
                <a:schemeClr val="tx1">
                  <a:lumMod val="85000"/>
                  <a:lumOff val="15000"/>
                </a:schemeClr>
              </a:solidFill>
              <a:cs typeface="Arial" panose="020B0604020202020204" pitchFamily="34" charset="0"/>
            </a:endParaRPr>
          </a:p>
          <a:p>
            <a:endParaRPr lang="en-GB" dirty="0"/>
          </a:p>
        </p:txBody>
      </p:sp>
    </p:spTree>
    <p:extLst>
      <p:ext uri="{BB962C8B-B14F-4D97-AF65-F5344CB8AC3E}">
        <p14:creationId xmlns:p14="http://schemas.microsoft.com/office/powerpoint/2010/main" val="76008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A0CA-96A6-9B3A-4556-FBBCFF73F47B}"/>
              </a:ext>
            </a:extLst>
          </p:cNvPr>
          <p:cNvSpPr>
            <a:spLocks noGrp="1"/>
          </p:cNvSpPr>
          <p:nvPr>
            <p:ph type="title"/>
          </p:nvPr>
        </p:nvSpPr>
        <p:spPr/>
        <p:txBody>
          <a:bodyPr/>
          <a:lstStyle/>
          <a:p>
            <a:r>
              <a:rPr lang="en-US" dirty="0"/>
              <a:t>Today’s Learning Outcomes: </a:t>
            </a:r>
          </a:p>
        </p:txBody>
      </p:sp>
      <p:sp>
        <p:nvSpPr>
          <p:cNvPr id="4" name="Content Placeholder 3">
            <a:extLst>
              <a:ext uri="{FF2B5EF4-FFF2-40B4-BE49-F238E27FC236}">
                <a16:creationId xmlns:a16="http://schemas.microsoft.com/office/drawing/2014/main" id="{AC1BE9AD-F5B0-3EEF-1F07-4B726B3BC287}"/>
              </a:ext>
            </a:extLst>
          </p:cNvPr>
          <p:cNvSpPr txBox="1">
            <a:spLocks noGrp="1"/>
          </p:cNvSpPr>
          <p:nvPr>
            <p:ph idx="1"/>
          </p:nvPr>
        </p:nvSpPr>
        <p:spPr>
          <a:xfrm>
            <a:off x="838200" y="1500810"/>
            <a:ext cx="10202863" cy="4439616"/>
          </a:xfrm>
          <a:prstGeom prst="rect">
            <a:avLst/>
          </a:prstGeom>
        </p:spPr>
        <p:txBody>
          <a:bodyPr vert="horz" lIns="91440" tIns="45720" rIns="91440" bIns="45720" rtlCol="0" anchor="ctr">
            <a:noAutofit/>
          </a:bodyPr>
          <a:lstStyle/>
          <a:p>
            <a:pPr indent="-228600">
              <a:lnSpc>
                <a:spcPct val="90000"/>
              </a:lnSpc>
              <a:spcAft>
                <a:spcPts val="1200"/>
              </a:spcAft>
              <a:buFont typeface="Arial" panose="020B0604020202020204" pitchFamily="34" charset="0"/>
              <a:buChar char="•"/>
            </a:pPr>
            <a:r>
              <a:rPr lang="en-US" altLang="en-US" sz="2200" dirty="0">
                <a:solidFill>
                  <a:schemeClr val="tx1">
                    <a:lumMod val="85000"/>
                    <a:lumOff val="15000"/>
                  </a:schemeClr>
                </a:solidFill>
              </a:rPr>
              <a:t>By the end of this course, you will be able to:</a:t>
            </a:r>
          </a:p>
          <a:p>
            <a:pPr marL="342900" indent="-228600">
              <a:lnSpc>
                <a:spcPct val="90000"/>
              </a:lnSpc>
              <a:buFont typeface="Arial" panose="020B0604020202020204" pitchFamily="34" charset="0"/>
              <a:buChar char="•"/>
            </a:pPr>
            <a:r>
              <a:rPr lang="en-US" altLang="en-US" sz="2200" dirty="0">
                <a:solidFill>
                  <a:schemeClr val="tx1">
                    <a:lumMod val="85000"/>
                    <a:lumOff val="15000"/>
                  </a:schemeClr>
                </a:solidFill>
              </a:rPr>
              <a:t>Define the term ‘Adult at Risk’ in relation to Adult Safeguarding and the criteria required to make a Safeguarding Enquiry.</a:t>
            </a:r>
          </a:p>
          <a:p>
            <a:pPr marL="342900" indent="-228600">
              <a:lnSpc>
                <a:spcPct val="90000"/>
              </a:lnSpc>
              <a:buFont typeface="Arial" panose="020B0604020202020204" pitchFamily="34" charset="0"/>
              <a:buChar char="•"/>
            </a:pPr>
            <a:r>
              <a:rPr lang="en-US" altLang="en-US" sz="2200" dirty="0">
                <a:solidFill>
                  <a:schemeClr val="tx1">
                    <a:lumMod val="85000"/>
                    <a:lumOff val="15000"/>
                  </a:schemeClr>
                </a:solidFill>
              </a:rPr>
              <a:t>Explain how the Safeguarding Adults procedure supports ‘Making Safeguarding Personal’.</a:t>
            </a:r>
          </a:p>
          <a:p>
            <a:pPr marL="342900" indent="-228600">
              <a:lnSpc>
                <a:spcPct val="90000"/>
              </a:lnSpc>
              <a:buFont typeface="Arial" panose="020B0604020202020204" pitchFamily="34" charset="0"/>
              <a:buChar char="•"/>
            </a:pPr>
            <a:r>
              <a:rPr lang="en-US" altLang="en-US" sz="2200" dirty="0">
                <a:solidFill>
                  <a:schemeClr val="tx1">
                    <a:lumMod val="85000"/>
                    <a:lumOff val="15000"/>
                  </a:schemeClr>
                </a:solidFill>
              </a:rPr>
              <a:t>List the 5 principles of Capacity as outlined in the Capacity and Self- Determination Law 2016.</a:t>
            </a:r>
          </a:p>
          <a:p>
            <a:pPr marL="342900" indent="-228600">
              <a:lnSpc>
                <a:spcPct val="90000"/>
              </a:lnSpc>
              <a:buFont typeface="Arial" panose="020B0604020202020204" pitchFamily="34" charset="0"/>
              <a:buChar char="•"/>
            </a:pPr>
            <a:r>
              <a:rPr lang="en-US" altLang="en-US" sz="2200" dirty="0">
                <a:solidFill>
                  <a:schemeClr val="tx1">
                    <a:lumMod val="85000"/>
                    <a:lumOff val="15000"/>
                  </a:schemeClr>
                </a:solidFill>
              </a:rPr>
              <a:t>List the 12 categories of abuse as well as their signs and indicators.</a:t>
            </a:r>
          </a:p>
          <a:p>
            <a:pPr marL="342900" indent="-228600">
              <a:lnSpc>
                <a:spcPct val="90000"/>
              </a:lnSpc>
              <a:buFont typeface="Arial" panose="020B0604020202020204" pitchFamily="34" charset="0"/>
              <a:buChar char="•"/>
            </a:pPr>
            <a:r>
              <a:rPr lang="en-US" altLang="en-US" sz="2200" dirty="0">
                <a:solidFill>
                  <a:schemeClr val="tx1">
                    <a:lumMod val="85000"/>
                    <a:lumOff val="15000"/>
                  </a:schemeClr>
                </a:solidFill>
              </a:rPr>
              <a:t>Identify at least 5 barriers that can prevent the effective safeguarding of an adult at risk.</a:t>
            </a:r>
          </a:p>
          <a:p>
            <a:pPr marL="342900" indent="-228600">
              <a:lnSpc>
                <a:spcPct val="90000"/>
              </a:lnSpc>
              <a:buFont typeface="Arial" panose="020B0604020202020204" pitchFamily="34" charset="0"/>
              <a:buChar char="•"/>
            </a:pPr>
            <a:r>
              <a:rPr lang="en-US" altLang="en-US" sz="2200" dirty="0">
                <a:solidFill>
                  <a:schemeClr val="tx1">
                    <a:lumMod val="85000"/>
                    <a:lumOff val="15000"/>
                  </a:schemeClr>
                </a:solidFill>
              </a:rPr>
              <a:t>Know when and to whom suspected abuse should be reported.</a:t>
            </a:r>
          </a:p>
        </p:txBody>
      </p:sp>
    </p:spTree>
    <p:extLst>
      <p:ext uri="{BB962C8B-B14F-4D97-AF65-F5344CB8AC3E}">
        <p14:creationId xmlns:p14="http://schemas.microsoft.com/office/powerpoint/2010/main" val="413950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79B1-4440-2981-6B6C-FB6E722D1643}"/>
              </a:ext>
            </a:extLst>
          </p:cNvPr>
          <p:cNvSpPr>
            <a:spLocks noGrp="1"/>
          </p:cNvSpPr>
          <p:nvPr>
            <p:ph type="title"/>
          </p:nvPr>
        </p:nvSpPr>
        <p:spPr/>
        <p:txBody>
          <a:bodyPr>
            <a:normAutofit fontScale="90000"/>
          </a:bodyPr>
          <a:lstStyle/>
          <a:p>
            <a:r>
              <a:rPr lang="en-GB" dirty="0"/>
              <a:t>Sexual Abuse </a:t>
            </a:r>
            <a:br>
              <a:rPr lang="en-GB" dirty="0"/>
            </a:br>
            <a:endParaRPr lang="en-GB" dirty="0"/>
          </a:p>
        </p:txBody>
      </p:sp>
      <p:sp>
        <p:nvSpPr>
          <p:cNvPr id="3" name="Content Placeholder 2">
            <a:extLst>
              <a:ext uri="{FF2B5EF4-FFF2-40B4-BE49-F238E27FC236}">
                <a16:creationId xmlns:a16="http://schemas.microsoft.com/office/drawing/2014/main" id="{CDBC2C45-5D73-6AB8-059D-5DED9A5B9538}"/>
              </a:ext>
            </a:extLst>
          </p:cNvPr>
          <p:cNvSpPr>
            <a:spLocks noGrp="1"/>
          </p:cNvSpPr>
          <p:nvPr>
            <p:ph idx="1"/>
          </p:nvPr>
        </p:nvSpPr>
        <p:spPr>
          <a:xfrm>
            <a:off x="838200" y="1540565"/>
            <a:ext cx="10202333" cy="4399649"/>
          </a:xfrm>
        </p:spPr>
        <p:txBody>
          <a:bodyPr/>
          <a:lstStyle/>
          <a:p>
            <a:pPr>
              <a:spcBef>
                <a:spcPct val="0"/>
              </a:spcBef>
              <a:spcAft>
                <a:spcPts val="600"/>
              </a:spcAft>
              <a:buNone/>
              <a:defRPr/>
            </a:pPr>
            <a:r>
              <a:rPr lang="en-US" altLang="en-US" sz="2200" dirty="0">
                <a:solidFill>
                  <a:schemeClr val="tx1">
                    <a:lumMod val="85000"/>
                    <a:lumOff val="15000"/>
                  </a:schemeClr>
                </a:solidFill>
                <a:cs typeface="Arial" panose="020B0604020202020204" pitchFamily="34" charset="0"/>
              </a:rPr>
              <a:t>The direct or indirect involvement in sexual activity without consent. </a:t>
            </a:r>
          </a:p>
          <a:p>
            <a:pPr>
              <a:spcBef>
                <a:spcPct val="0"/>
              </a:spcBef>
              <a:spcAft>
                <a:spcPts val="600"/>
              </a:spcAft>
              <a:buNone/>
              <a:defRPr/>
            </a:pPr>
            <a:endParaRPr lang="en-US" altLang="en-US" sz="2200" dirty="0">
              <a:solidFill>
                <a:schemeClr val="tx1">
                  <a:lumMod val="85000"/>
                  <a:lumOff val="15000"/>
                </a:schemeClr>
              </a:solidFill>
              <a:cs typeface="Arial" panose="020B0604020202020204" pitchFamily="34" charset="0"/>
            </a:endParaRPr>
          </a:p>
          <a:p>
            <a:pPr>
              <a:spcBef>
                <a:spcPct val="0"/>
              </a:spcBef>
              <a:spcAft>
                <a:spcPts val="600"/>
              </a:spcAft>
              <a:buNone/>
              <a:defRPr/>
            </a:pPr>
            <a:r>
              <a:rPr lang="en-US" altLang="en-US" sz="2200" dirty="0">
                <a:solidFill>
                  <a:schemeClr val="tx1">
                    <a:lumMod val="85000"/>
                    <a:lumOff val="15000"/>
                  </a:schemeClr>
                </a:solidFill>
                <a:cs typeface="Arial" panose="020B0604020202020204" pitchFamily="34" charset="0"/>
              </a:rPr>
              <a:t>Sexual Abuse includes:</a:t>
            </a:r>
          </a:p>
          <a:p>
            <a:pPr>
              <a:spcBef>
                <a:spcPct val="0"/>
              </a:spcBef>
              <a:spcAft>
                <a:spcPts val="600"/>
              </a:spcAft>
              <a:defRPr/>
            </a:pPr>
            <a:endParaRPr lang="en-US" altLang="en-US" sz="2200" dirty="0">
              <a:solidFill>
                <a:schemeClr val="tx1">
                  <a:lumMod val="85000"/>
                  <a:lumOff val="15000"/>
                </a:schemeClr>
              </a:solidFill>
              <a:cs typeface="Arial" panose="020B0604020202020204" pitchFamily="34" charset="0"/>
            </a:endParaRPr>
          </a:p>
          <a:p>
            <a:pPr marL="342900">
              <a:spcBef>
                <a:spcPct val="0"/>
              </a:spcBef>
              <a:spcAft>
                <a:spcPts val="600"/>
              </a:spcAft>
              <a:defRPr/>
            </a:pPr>
            <a:r>
              <a:rPr lang="en-US" altLang="en-US" sz="2200" dirty="0">
                <a:solidFill>
                  <a:schemeClr val="tx1">
                    <a:lumMod val="85000"/>
                    <a:lumOff val="15000"/>
                  </a:schemeClr>
                </a:solidFill>
                <a:cs typeface="Arial" panose="020B0604020202020204" pitchFamily="34" charset="0"/>
              </a:rPr>
              <a:t>Rape </a:t>
            </a:r>
          </a:p>
          <a:p>
            <a:pPr marL="342900">
              <a:spcBef>
                <a:spcPct val="0"/>
              </a:spcBef>
              <a:spcAft>
                <a:spcPts val="600"/>
              </a:spcAft>
              <a:defRPr/>
            </a:pPr>
            <a:r>
              <a:rPr lang="en-US" altLang="en-US" sz="2200" dirty="0">
                <a:solidFill>
                  <a:schemeClr val="tx1">
                    <a:lumMod val="85000"/>
                    <a:lumOff val="15000"/>
                  </a:schemeClr>
                </a:solidFill>
                <a:cs typeface="Arial" panose="020B0604020202020204" pitchFamily="34" charset="0"/>
              </a:rPr>
              <a:t>Indecent assault and indecent exposure</a:t>
            </a:r>
          </a:p>
          <a:p>
            <a:pPr marL="342900">
              <a:spcBef>
                <a:spcPct val="0"/>
              </a:spcBef>
              <a:spcAft>
                <a:spcPts val="600"/>
              </a:spcAft>
              <a:defRPr/>
            </a:pPr>
            <a:r>
              <a:rPr lang="en-US" altLang="en-US" sz="2200" dirty="0">
                <a:solidFill>
                  <a:schemeClr val="tx1">
                    <a:lumMod val="85000"/>
                    <a:lumOff val="15000"/>
                  </a:schemeClr>
                </a:solidFill>
                <a:cs typeface="Arial" panose="020B0604020202020204" pitchFamily="34" charset="0"/>
              </a:rPr>
              <a:t>The involvement of an adult at risk in a sexual activity or relationships which they cannot understand or have been coerced into because the other person is in a position of trust, power or authority</a:t>
            </a:r>
          </a:p>
          <a:p>
            <a:endParaRPr lang="en-GB" dirty="0"/>
          </a:p>
        </p:txBody>
      </p:sp>
    </p:spTree>
    <p:extLst>
      <p:ext uri="{BB962C8B-B14F-4D97-AF65-F5344CB8AC3E}">
        <p14:creationId xmlns:p14="http://schemas.microsoft.com/office/powerpoint/2010/main" val="12026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42E0-7799-2623-5F7C-7794A2BF0D06}"/>
              </a:ext>
            </a:extLst>
          </p:cNvPr>
          <p:cNvSpPr>
            <a:spLocks noGrp="1"/>
          </p:cNvSpPr>
          <p:nvPr>
            <p:ph type="title"/>
          </p:nvPr>
        </p:nvSpPr>
        <p:spPr/>
        <p:txBody>
          <a:bodyPr/>
          <a:lstStyle/>
          <a:p>
            <a:r>
              <a:rPr lang="en-GB" dirty="0"/>
              <a:t>Psychological/Emotional Abuse </a:t>
            </a:r>
          </a:p>
        </p:txBody>
      </p:sp>
      <p:sp>
        <p:nvSpPr>
          <p:cNvPr id="3" name="Content Placeholder 2">
            <a:extLst>
              <a:ext uri="{FF2B5EF4-FFF2-40B4-BE49-F238E27FC236}">
                <a16:creationId xmlns:a16="http://schemas.microsoft.com/office/drawing/2014/main" id="{8F8971CD-4550-7393-50B4-C6408B2E754E}"/>
              </a:ext>
            </a:extLst>
          </p:cNvPr>
          <p:cNvSpPr>
            <a:spLocks noGrp="1"/>
          </p:cNvSpPr>
          <p:nvPr>
            <p:ph idx="1"/>
          </p:nvPr>
        </p:nvSpPr>
        <p:spPr>
          <a:xfrm>
            <a:off x="838200" y="1656966"/>
            <a:ext cx="10202333" cy="3786157"/>
          </a:xfrm>
        </p:spPr>
        <p:txBody>
          <a:bodyPr/>
          <a:lstStyle/>
          <a:p>
            <a:pPr>
              <a:spcBef>
                <a:spcPct val="0"/>
              </a:spcBef>
              <a:buNone/>
              <a:defRPr/>
            </a:pPr>
            <a:r>
              <a:rPr lang="en-US" altLang="en-US" dirty="0">
                <a:solidFill>
                  <a:schemeClr val="tx1">
                    <a:lumMod val="85000"/>
                    <a:lumOff val="15000"/>
                  </a:schemeClr>
                </a:solidFill>
                <a:cs typeface="Arial" panose="020B0604020202020204" pitchFamily="34" charset="0"/>
              </a:rPr>
              <a:t>	</a:t>
            </a:r>
            <a:r>
              <a:rPr lang="en-US" altLang="en-US" sz="2200" dirty="0">
                <a:solidFill>
                  <a:schemeClr val="tx1">
                    <a:lumMod val="85000"/>
                    <a:lumOff val="15000"/>
                  </a:schemeClr>
                </a:solidFill>
                <a:cs typeface="Arial" panose="020B0604020202020204" pitchFamily="34" charset="0"/>
              </a:rPr>
              <a:t>Psychological abuse is </a:t>
            </a:r>
            <a:r>
              <a:rPr lang="en-US" altLang="en-US" sz="2200" dirty="0" err="1">
                <a:solidFill>
                  <a:schemeClr val="tx1">
                    <a:lumMod val="85000"/>
                    <a:lumOff val="15000"/>
                  </a:schemeClr>
                </a:solidFill>
                <a:cs typeface="Arial" panose="020B0604020202020204" pitchFamily="34" charset="0"/>
              </a:rPr>
              <a:t>behaviour</a:t>
            </a:r>
            <a:r>
              <a:rPr lang="en-US" altLang="en-US" sz="2200" dirty="0">
                <a:solidFill>
                  <a:schemeClr val="tx1">
                    <a:lumMod val="85000"/>
                    <a:lumOff val="15000"/>
                  </a:schemeClr>
                </a:solidFill>
                <a:cs typeface="Arial" panose="020B0604020202020204" pitchFamily="34" charset="0"/>
              </a:rPr>
              <a:t> that has a harmful effect on the adult at risk’s emotional health and development</a:t>
            </a:r>
          </a:p>
          <a:p>
            <a:pPr>
              <a:spcBef>
                <a:spcPct val="0"/>
              </a:spcBef>
              <a:defRPr/>
            </a:pPr>
            <a:endParaRPr lang="en-US" altLang="en-US" sz="2200" dirty="0">
              <a:solidFill>
                <a:schemeClr val="tx1">
                  <a:lumMod val="85000"/>
                  <a:lumOff val="15000"/>
                </a:schemeClr>
              </a:solidFill>
              <a:cs typeface="Arial" panose="020B0604020202020204" pitchFamily="34" charset="0"/>
            </a:endParaRPr>
          </a:p>
          <a:p>
            <a:pPr>
              <a:spcBef>
                <a:spcPct val="0"/>
              </a:spcBef>
              <a:spcAft>
                <a:spcPts val="600"/>
              </a:spcAft>
              <a:buNone/>
              <a:defRPr/>
            </a:pPr>
            <a:r>
              <a:rPr lang="en-US" altLang="en-US" sz="2200" dirty="0">
                <a:solidFill>
                  <a:schemeClr val="tx1">
                    <a:lumMod val="85000"/>
                    <a:lumOff val="15000"/>
                  </a:schemeClr>
                </a:solidFill>
                <a:cs typeface="Arial" panose="020B0604020202020204" pitchFamily="34" charset="0"/>
              </a:rPr>
              <a:t>	Psychological abuse includes:</a:t>
            </a:r>
          </a:p>
          <a:p>
            <a:pPr>
              <a:spcBef>
                <a:spcPct val="0"/>
              </a:spcBef>
              <a:spcAft>
                <a:spcPts val="600"/>
              </a:spcAft>
              <a:buNone/>
              <a:defRPr/>
            </a:pPr>
            <a:endParaRPr lang="en-US" altLang="en-US" sz="2200" dirty="0">
              <a:solidFill>
                <a:schemeClr val="tx1">
                  <a:lumMod val="85000"/>
                  <a:lumOff val="15000"/>
                </a:schemeClr>
              </a:solidFill>
              <a:cs typeface="Arial" panose="020B0604020202020204" pitchFamily="34" charset="0"/>
            </a:endParaRPr>
          </a:p>
          <a:p>
            <a:pPr marL="819150" lvl="1">
              <a:spcBef>
                <a:spcPct val="0"/>
              </a:spcBef>
              <a:defRPr/>
            </a:pPr>
            <a:r>
              <a:rPr lang="en-US" altLang="en-US" sz="2200" dirty="0">
                <a:solidFill>
                  <a:schemeClr val="tx1">
                    <a:lumMod val="85000"/>
                    <a:lumOff val="15000"/>
                  </a:schemeClr>
                </a:solidFill>
                <a:cs typeface="Arial" panose="020B0604020202020204" pitchFamily="34" charset="0"/>
              </a:rPr>
              <a:t>Threats of harm or abandonment </a:t>
            </a:r>
          </a:p>
          <a:p>
            <a:pPr marL="819150" lvl="1">
              <a:spcBef>
                <a:spcPct val="0"/>
              </a:spcBef>
              <a:defRPr/>
            </a:pPr>
            <a:r>
              <a:rPr lang="en-US" altLang="en-US" sz="2200" dirty="0">
                <a:solidFill>
                  <a:schemeClr val="tx1">
                    <a:lumMod val="85000"/>
                    <a:lumOff val="15000"/>
                  </a:schemeClr>
                </a:solidFill>
                <a:cs typeface="Arial" panose="020B0604020202020204" pitchFamily="34" charset="0"/>
              </a:rPr>
              <a:t>Deprivation of contact </a:t>
            </a:r>
          </a:p>
          <a:p>
            <a:pPr marL="819150" lvl="1">
              <a:spcBef>
                <a:spcPct val="0"/>
              </a:spcBef>
              <a:defRPr/>
            </a:pPr>
            <a:r>
              <a:rPr lang="en-US" altLang="en-US" sz="2200" dirty="0">
                <a:solidFill>
                  <a:schemeClr val="tx1">
                    <a:lumMod val="85000"/>
                    <a:lumOff val="15000"/>
                  </a:schemeClr>
                </a:solidFill>
                <a:cs typeface="Arial" panose="020B0604020202020204" pitchFamily="34" charset="0"/>
              </a:rPr>
              <a:t>Humiliation  </a:t>
            </a:r>
          </a:p>
          <a:p>
            <a:pPr marL="819150" lvl="1">
              <a:spcBef>
                <a:spcPct val="0"/>
              </a:spcBef>
              <a:defRPr/>
            </a:pPr>
            <a:r>
              <a:rPr lang="en-US" altLang="en-US" sz="2200" dirty="0">
                <a:solidFill>
                  <a:schemeClr val="tx1">
                    <a:lumMod val="85000"/>
                    <a:lumOff val="15000"/>
                  </a:schemeClr>
                </a:solidFill>
                <a:cs typeface="Arial" panose="020B0604020202020204" pitchFamily="34" charset="0"/>
              </a:rPr>
              <a:t>Intimidation </a:t>
            </a:r>
          </a:p>
          <a:p>
            <a:pPr marL="819150" lvl="1">
              <a:spcBef>
                <a:spcPct val="0"/>
              </a:spcBef>
              <a:defRPr/>
            </a:pPr>
            <a:r>
              <a:rPr lang="en-US" altLang="en-US" sz="2200" dirty="0">
                <a:solidFill>
                  <a:schemeClr val="tx1">
                    <a:lumMod val="85000"/>
                    <a:lumOff val="15000"/>
                  </a:schemeClr>
                </a:solidFill>
                <a:cs typeface="Arial" panose="020B0604020202020204" pitchFamily="34" charset="0"/>
              </a:rPr>
              <a:t>Harassment</a:t>
            </a:r>
          </a:p>
          <a:p>
            <a:pPr marL="819150" lvl="1">
              <a:spcBef>
                <a:spcPct val="0"/>
              </a:spcBef>
              <a:defRPr/>
            </a:pPr>
            <a:r>
              <a:rPr lang="en-US" altLang="en-US" sz="2200" dirty="0">
                <a:solidFill>
                  <a:schemeClr val="tx1">
                    <a:lumMod val="85000"/>
                    <a:lumOff val="15000"/>
                  </a:schemeClr>
                </a:solidFill>
                <a:cs typeface="Arial" panose="020B0604020202020204" pitchFamily="34" charset="0"/>
              </a:rPr>
              <a:t>Isolation or withdrawal from services or supportive networks</a:t>
            </a:r>
          </a:p>
          <a:p>
            <a:endParaRPr lang="en-GB" dirty="0"/>
          </a:p>
        </p:txBody>
      </p:sp>
    </p:spTree>
    <p:extLst>
      <p:ext uri="{BB962C8B-B14F-4D97-AF65-F5344CB8AC3E}">
        <p14:creationId xmlns:p14="http://schemas.microsoft.com/office/powerpoint/2010/main" val="382419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582C-1994-9C84-4000-68114BA3C8BA}"/>
              </a:ext>
            </a:extLst>
          </p:cNvPr>
          <p:cNvSpPr>
            <a:spLocks noGrp="1"/>
          </p:cNvSpPr>
          <p:nvPr>
            <p:ph type="title"/>
          </p:nvPr>
        </p:nvSpPr>
        <p:spPr/>
        <p:txBody>
          <a:bodyPr/>
          <a:lstStyle/>
          <a:p>
            <a:r>
              <a:rPr lang="en-GB" dirty="0"/>
              <a:t>Financial or Material Abuse </a:t>
            </a:r>
          </a:p>
        </p:txBody>
      </p:sp>
      <p:sp>
        <p:nvSpPr>
          <p:cNvPr id="3" name="Content Placeholder 2">
            <a:extLst>
              <a:ext uri="{FF2B5EF4-FFF2-40B4-BE49-F238E27FC236}">
                <a16:creationId xmlns:a16="http://schemas.microsoft.com/office/drawing/2014/main" id="{EB224DF2-B338-D2C3-6FF5-0171048FD318}"/>
              </a:ext>
            </a:extLst>
          </p:cNvPr>
          <p:cNvSpPr>
            <a:spLocks noGrp="1"/>
          </p:cNvSpPr>
          <p:nvPr>
            <p:ph idx="1"/>
          </p:nvPr>
        </p:nvSpPr>
        <p:spPr>
          <a:xfrm>
            <a:off x="838199" y="1766429"/>
            <a:ext cx="10202333" cy="3786157"/>
          </a:xfrm>
        </p:spPr>
        <p:txBody>
          <a:bodyPr>
            <a:normAutofit lnSpcReduction="10000"/>
          </a:bodyPr>
          <a:lstStyle/>
          <a:p>
            <a:pPr>
              <a:spcBef>
                <a:spcPct val="0"/>
              </a:spcBef>
              <a:buNone/>
              <a:defRPr/>
            </a:pPr>
            <a:r>
              <a:rPr lang="en-US" altLang="en-US" dirty="0">
                <a:solidFill>
                  <a:schemeClr val="tx1">
                    <a:lumMod val="85000"/>
                    <a:lumOff val="15000"/>
                  </a:schemeClr>
                </a:solidFill>
                <a:cs typeface="Arial" panose="020B0604020202020204" pitchFamily="34" charset="0"/>
              </a:rPr>
              <a:t>	</a:t>
            </a:r>
            <a:r>
              <a:rPr lang="en-US" altLang="en-US" sz="2200" dirty="0">
                <a:solidFill>
                  <a:schemeClr val="tx1">
                    <a:lumMod val="85000"/>
                    <a:lumOff val="15000"/>
                  </a:schemeClr>
                </a:solidFill>
                <a:cs typeface="Arial" panose="020B0604020202020204" pitchFamily="34" charset="0"/>
              </a:rPr>
              <a:t>Financial abuse  is the use of a person’s property, assets, income, funds or any other resources without their informed consent or </a:t>
            </a:r>
            <a:r>
              <a:rPr lang="en-US" altLang="en-US" sz="2200" dirty="0" err="1">
                <a:solidFill>
                  <a:schemeClr val="tx1">
                    <a:lumMod val="85000"/>
                    <a:lumOff val="15000"/>
                  </a:schemeClr>
                </a:solidFill>
                <a:cs typeface="Arial" panose="020B0604020202020204" pitchFamily="34" charset="0"/>
              </a:rPr>
              <a:t>authorisation</a:t>
            </a:r>
            <a:r>
              <a:rPr lang="en-US" altLang="en-US" sz="2200" dirty="0">
                <a:solidFill>
                  <a:schemeClr val="tx1">
                    <a:lumMod val="85000"/>
                    <a:lumOff val="15000"/>
                  </a:schemeClr>
                </a:solidFill>
                <a:cs typeface="Arial" panose="020B0604020202020204" pitchFamily="34" charset="0"/>
              </a:rPr>
              <a:t>. </a:t>
            </a:r>
          </a:p>
          <a:p>
            <a:pPr>
              <a:spcBef>
                <a:spcPct val="0"/>
              </a:spcBef>
              <a:defRPr/>
            </a:pPr>
            <a:endParaRPr lang="en-US" altLang="en-US" sz="2200" dirty="0">
              <a:solidFill>
                <a:schemeClr val="tx1">
                  <a:lumMod val="85000"/>
                  <a:lumOff val="15000"/>
                </a:schemeClr>
              </a:solidFill>
              <a:cs typeface="Arial" panose="020B0604020202020204" pitchFamily="34" charset="0"/>
            </a:endParaRPr>
          </a:p>
          <a:p>
            <a:pPr>
              <a:spcBef>
                <a:spcPct val="0"/>
              </a:spcBef>
              <a:spcAft>
                <a:spcPts val="600"/>
              </a:spcAft>
              <a:buNone/>
              <a:defRPr/>
            </a:pPr>
            <a:r>
              <a:rPr lang="en-US" altLang="en-US" sz="2200" dirty="0">
                <a:solidFill>
                  <a:schemeClr val="tx1">
                    <a:lumMod val="85000"/>
                    <a:lumOff val="15000"/>
                  </a:schemeClr>
                </a:solidFill>
                <a:cs typeface="Arial" panose="020B0604020202020204" pitchFamily="34" charset="0"/>
              </a:rPr>
              <a:t>	Financial Abuse includes:</a:t>
            </a:r>
          </a:p>
          <a:p>
            <a:pPr>
              <a:spcBef>
                <a:spcPct val="0"/>
              </a:spcBef>
              <a:spcAft>
                <a:spcPts val="600"/>
              </a:spcAft>
              <a:buNone/>
              <a:defRPr/>
            </a:pPr>
            <a:endParaRPr lang="en-US" altLang="en-US" sz="2200" dirty="0">
              <a:solidFill>
                <a:schemeClr val="tx1">
                  <a:lumMod val="85000"/>
                  <a:lumOff val="15000"/>
                </a:schemeClr>
              </a:solidFill>
              <a:cs typeface="Arial" panose="020B0604020202020204" pitchFamily="34" charset="0"/>
            </a:endParaRPr>
          </a:p>
          <a:p>
            <a:pPr marL="819150" lvl="1">
              <a:spcBef>
                <a:spcPct val="0"/>
              </a:spcBef>
              <a:defRPr/>
            </a:pPr>
            <a:r>
              <a:rPr lang="en-US" altLang="en-US" sz="2200" dirty="0">
                <a:solidFill>
                  <a:schemeClr val="tx1">
                    <a:lumMod val="85000"/>
                    <a:lumOff val="15000"/>
                  </a:schemeClr>
                </a:solidFill>
                <a:cs typeface="Arial" panose="020B0604020202020204" pitchFamily="34" charset="0"/>
              </a:rPr>
              <a:t>Theft</a:t>
            </a:r>
          </a:p>
          <a:p>
            <a:pPr marL="819150" lvl="1">
              <a:spcBef>
                <a:spcPct val="0"/>
              </a:spcBef>
              <a:defRPr/>
            </a:pPr>
            <a:r>
              <a:rPr lang="en-US" altLang="en-US" sz="2200" dirty="0">
                <a:solidFill>
                  <a:schemeClr val="tx1">
                    <a:lumMod val="85000"/>
                    <a:lumOff val="15000"/>
                  </a:schemeClr>
                </a:solidFill>
                <a:cs typeface="Arial" panose="020B0604020202020204" pitchFamily="34" charset="0"/>
              </a:rPr>
              <a:t>Fraud</a:t>
            </a:r>
          </a:p>
          <a:p>
            <a:pPr marL="819150" lvl="1">
              <a:spcBef>
                <a:spcPct val="0"/>
              </a:spcBef>
              <a:defRPr/>
            </a:pPr>
            <a:r>
              <a:rPr lang="en-US" altLang="en-US" sz="2200" dirty="0">
                <a:solidFill>
                  <a:schemeClr val="tx1">
                    <a:lumMod val="85000"/>
                    <a:lumOff val="15000"/>
                  </a:schemeClr>
                </a:solidFill>
                <a:cs typeface="Arial" panose="020B0604020202020204" pitchFamily="34" charset="0"/>
              </a:rPr>
              <a:t>Exploitation </a:t>
            </a:r>
          </a:p>
          <a:p>
            <a:pPr marL="819150" lvl="1">
              <a:spcBef>
                <a:spcPct val="0"/>
              </a:spcBef>
              <a:defRPr/>
            </a:pPr>
            <a:r>
              <a:rPr lang="en-US" altLang="en-US" sz="2200" dirty="0">
                <a:solidFill>
                  <a:schemeClr val="tx1">
                    <a:lumMod val="85000"/>
                    <a:lumOff val="15000"/>
                  </a:schemeClr>
                </a:solidFill>
                <a:cs typeface="Arial" panose="020B0604020202020204" pitchFamily="34" charset="0"/>
              </a:rPr>
              <a:t>Undue pressure in connection with wills, property or inheritance or financial transactions</a:t>
            </a:r>
          </a:p>
          <a:p>
            <a:pPr marL="819150" lvl="1">
              <a:spcBef>
                <a:spcPct val="0"/>
              </a:spcBef>
              <a:defRPr/>
            </a:pPr>
            <a:r>
              <a:rPr lang="en-US" altLang="en-US" sz="2200" dirty="0">
                <a:solidFill>
                  <a:schemeClr val="tx1">
                    <a:lumMod val="85000"/>
                    <a:lumOff val="15000"/>
                  </a:schemeClr>
                </a:solidFill>
                <a:cs typeface="Arial" panose="020B0604020202020204" pitchFamily="34" charset="0"/>
              </a:rPr>
              <a:t>The misuse or misappropriation of property, possessions or benefit</a:t>
            </a:r>
          </a:p>
          <a:p>
            <a:pPr marL="819150" lvl="1">
              <a:spcBef>
                <a:spcPct val="0"/>
              </a:spcBef>
              <a:defRPr/>
            </a:pPr>
            <a:r>
              <a:rPr lang="en-US" altLang="en-US" sz="2200" dirty="0">
                <a:solidFill>
                  <a:schemeClr val="tx1">
                    <a:lumMod val="85000"/>
                    <a:lumOff val="15000"/>
                  </a:schemeClr>
                </a:solidFill>
                <a:cs typeface="Arial" panose="020B0604020202020204" pitchFamily="34" charset="0"/>
              </a:rPr>
              <a:t>The misuse of a Power of Attorney or Curatorship</a:t>
            </a:r>
          </a:p>
          <a:p>
            <a:endParaRPr lang="en-GB" dirty="0"/>
          </a:p>
        </p:txBody>
      </p:sp>
    </p:spTree>
    <p:extLst>
      <p:ext uri="{BB962C8B-B14F-4D97-AF65-F5344CB8AC3E}">
        <p14:creationId xmlns:p14="http://schemas.microsoft.com/office/powerpoint/2010/main" val="31355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3934-59A3-B68D-2D96-998DC0352D2A}"/>
              </a:ext>
            </a:extLst>
          </p:cNvPr>
          <p:cNvSpPr>
            <a:spLocks noGrp="1"/>
          </p:cNvSpPr>
          <p:nvPr>
            <p:ph type="title"/>
          </p:nvPr>
        </p:nvSpPr>
        <p:spPr/>
        <p:txBody>
          <a:bodyPr/>
          <a:lstStyle/>
          <a:p>
            <a:r>
              <a:rPr lang="en-GB" dirty="0"/>
              <a:t>Neglect or acts of omission </a:t>
            </a:r>
          </a:p>
        </p:txBody>
      </p:sp>
      <p:sp>
        <p:nvSpPr>
          <p:cNvPr id="3" name="Content Placeholder 2">
            <a:extLst>
              <a:ext uri="{FF2B5EF4-FFF2-40B4-BE49-F238E27FC236}">
                <a16:creationId xmlns:a16="http://schemas.microsoft.com/office/drawing/2014/main" id="{35F5B4E3-97B1-59DF-8864-3ACF723F4669}"/>
              </a:ext>
            </a:extLst>
          </p:cNvPr>
          <p:cNvSpPr>
            <a:spLocks noGrp="1"/>
          </p:cNvSpPr>
          <p:nvPr>
            <p:ph idx="1"/>
          </p:nvPr>
        </p:nvSpPr>
        <p:spPr>
          <a:xfrm>
            <a:off x="838200" y="1656966"/>
            <a:ext cx="10202333" cy="3786157"/>
          </a:xfrm>
        </p:spPr>
        <p:txBody>
          <a:bodyPr>
            <a:normAutofit lnSpcReduction="10000"/>
          </a:bodyPr>
          <a:lstStyle/>
          <a:p>
            <a:pPr>
              <a:spcBef>
                <a:spcPct val="0"/>
              </a:spcBef>
              <a:buNone/>
              <a:defRPr/>
            </a:pPr>
            <a:r>
              <a:rPr lang="en-US" altLang="en-US" dirty="0">
                <a:solidFill>
                  <a:schemeClr val="tx1">
                    <a:lumMod val="85000"/>
                    <a:lumOff val="15000"/>
                  </a:schemeClr>
                </a:solidFill>
                <a:cs typeface="Arial" panose="020B0604020202020204" pitchFamily="34" charset="0"/>
              </a:rPr>
              <a:t>	</a:t>
            </a:r>
            <a:r>
              <a:rPr lang="en-US" altLang="en-US" sz="2200" dirty="0">
                <a:solidFill>
                  <a:schemeClr val="tx1">
                    <a:lumMod val="85000"/>
                    <a:lumOff val="15000"/>
                  </a:schemeClr>
                </a:solidFill>
                <a:cs typeface="Arial" panose="020B0604020202020204" pitchFamily="34" charset="0"/>
              </a:rPr>
              <a:t>Neglect is the failure of any person who has responsibility for the charge, care or custody of an adult at risk to provide the amount and type of care that a reasonable person would be expected to provide.</a:t>
            </a:r>
          </a:p>
          <a:p>
            <a:pPr>
              <a:spcBef>
                <a:spcPct val="0"/>
              </a:spcBef>
              <a:defRPr/>
            </a:pPr>
            <a:endParaRPr lang="en-US" altLang="en-US" sz="2200" dirty="0">
              <a:solidFill>
                <a:schemeClr val="tx1">
                  <a:lumMod val="85000"/>
                  <a:lumOff val="15000"/>
                </a:schemeClr>
              </a:solidFill>
              <a:cs typeface="Arial" panose="020B0604020202020204" pitchFamily="34" charset="0"/>
            </a:endParaRPr>
          </a:p>
          <a:p>
            <a:pPr>
              <a:spcBef>
                <a:spcPct val="0"/>
              </a:spcBef>
              <a:spcAft>
                <a:spcPts val="600"/>
              </a:spcAft>
              <a:buNone/>
              <a:defRPr/>
            </a:pPr>
            <a:r>
              <a:rPr lang="en-US" altLang="en-US" sz="2200" dirty="0">
                <a:solidFill>
                  <a:schemeClr val="tx1">
                    <a:lumMod val="85000"/>
                    <a:lumOff val="15000"/>
                  </a:schemeClr>
                </a:solidFill>
                <a:cs typeface="Arial" panose="020B0604020202020204" pitchFamily="34" charset="0"/>
              </a:rPr>
              <a:t>	Examples of neglect include:</a:t>
            </a:r>
          </a:p>
          <a:p>
            <a:pPr>
              <a:spcBef>
                <a:spcPct val="0"/>
              </a:spcBef>
              <a:spcAft>
                <a:spcPts val="600"/>
              </a:spcAft>
              <a:buNone/>
              <a:defRPr/>
            </a:pPr>
            <a:endParaRPr lang="en-US" altLang="en-US" sz="2200" dirty="0">
              <a:solidFill>
                <a:schemeClr val="tx1">
                  <a:lumMod val="85000"/>
                  <a:lumOff val="15000"/>
                </a:schemeClr>
              </a:solidFill>
              <a:cs typeface="Arial" panose="020B0604020202020204" pitchFamily="34" charset="0"/>
            </a:endParaRPr>
          </a:p>
          <a:p>
            <a:pPr marL="903288" lvl="1">
              <a:spcBef>
                <a:spcPct val="0"/>
              </a:spcBef>
              <a:tabLst>
                <a:tab pos="627063" algn="l"/>
              </a:tabLst>
              <a:defRPr/>
            </a:pPr>
            <a:r>
              <a:rPr lang="en-US" altLang="en-US" sz="2200" dirty="0">
                <a:solidFill>
                  <a:schemeClr val="tx1">
                    <a:lumMod val="85000"/>
                    <a:lumOff val="15000"/>
                  </a:schemeClr>
                </a:solidFill>
                <a:cs typeface="Arial" panose="020B0604020202020204" pitchFamily="34" charset="0"/>
              </a:rPr>
              <a:t>Ignoring medical or physical needs</a:t>
            </a:r>
          </a:p>
          <a:p>
            <a:pPr marL="903288" lvl="1">
              <a:spcBef>
                <a:spcPct val="0"/>
              </a:spcBef>
              <a:tabLst>
                <a:tab pos="627063" algn="l"/>
              </a:tabLst>
              <a:defRPr/>
            </a:pPr>
            <a:r>
              <a:rPr lang="en-US" altLang="en-US" sz="2200" dirty="0">
                <a:solidFill>
                  <a:schemeClr val="tx1">
                    <a:lumMod val="85000"/>
                    <a:lumOff val="15000"/>
                  </a:schemeClr>
                </a:solidFill>
                <a:cs typeface="Arial" panose="020B0604020202020204" pitchFamily="34" charset="0"/>
              </a:rPr>
              <a:t>Failure to allow access to appropriate health, social care or educational services </a:t>
            </a:r>
          </a:p>
          <a:p>
            <a:pPr marL="903288" lvl="1">
              <a:spcBef>
                <a:spcPct val="0"/>
              </a:spcBef>
              <a:tabLst>
                <a:tab pos="627063" algn="l"/>
              </a:tabLst>
              <a:defRPr/>
            </a:pPr>
            <a:r>
              <a:rPr lang="en-US" altLang="en-US" sz="2200" dirty="0">
                <a:solidFill>
                  <a:schemeClr val="tx1">
                    <a:lumMod val="85000"/>
                    <a:lumOff val="15000"/>
                  </a:schemeClr>
                </a:solidFill>
                <a:cs typeface="Arial" panose="020B0604020202020204" pitchFamily="34" charset="0"/>
              </a:rPr>
              <a:t>Withholding the necessities of life such as medication, adequate nutrition and heating</a:t>
            </a:r>
          </a:p>
          <a:p>
            <a:pPr marL="674688" lvl="1" indent="0">
              <a:spcBef>
                <a:spcPct val="0"/>
              </a:spcBef>
              <a:buNone/>
              <a:tabLst>
                <a:tab pos="627063" algn="l"/>
              </a:tabLst>
              <a:defRPr/>
            </a:pPr>
            <a:endParaRPr lang="en-US" altLang="en-US" sz="2200" dirty="0">
              <a:solidFill>
                <a:schemeClr val="tx1">
                  <a:lumMod val="85000"/>
                  <a:lumOff val="15000"/>
                </a:schemeClr>
              </a:solidFill>
              <a:cs typeface="Arial" panose="020B0604020202020204" pitchFamily="34" charset="0"/>
            </a:endParaRPr>
          </a:p>
          <a:p>
            <a:pPr marL="674688" lvl="1" indent="-406400" defTabSz="893763">
              <a:spcBef>
                <a:spcPct val="0"/>
              </a:spcBef>
              <a:buNone/>
              <a:tabLst>
                <a:tab pos="268288" algn="l"/>
              </a:tabLst>
              <a:defRPr/>
            </a:pPr>
            <a:r>
              <a:rPr lang="en-US" altLang="en-US" sz="2200" dirty="0">
                <a:solidFill>
                  <a:schemeClr val="tx1">
                    <a:lumMod val="85000"/>
                    <a:lumOff val="15000"/>
                  </a:schemeClr>
                </a:solidFill>
                <a:cs typeface="Arial" panose="020B0604020202020204" pitchFamily="34" charset="0"/>
              </a:rPr>
              <a:t>Neglect can be intentional or unintentional.</a:t>
            </a:r>
          </a:p>
          <a:p>
            <a:pPr marL="0" indent="0">
              <a:buNone/>
            </a:pPr>
            <a:endParaRPr lang="en-GB" dirty="0"/>
          </a:p>
        </p:txBody>
      </p:sp>
    </p:spTree>
    <p:extLst>
      <p:ext uri="{BB962C8B-B14F-4D97-AF65-F5344CB8AC3E}">
        <p14:creationId xmlns:p14="http://schemas.microsoft.com/office/powerpoint/2010/main" val="70844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6FE7-3D34-DABB-45F9-A8AE3F61FB99}"/>
              </a:ext>
            </a:extLst>
          </p:cNvPr>
          <p:cNvSpPr>
            <a:spLocks noGrp="1"/>
          </p:cNvSpPr>
          <p:nvPr>
            <p:ph type="title"/>
          </p:nvPr>
        </p:nvSpPr>
        <p:spPr/>
        <p:txBody>
          <a:bodyPr/>
          <a:lstStyle/>
          <a:p>
            <a:r>
              <a:rPr lang="en-GB" dirty="0"/>
              <a:t>Discriminatory Abuse </a:t>
            </a:r>
          </a:p>
        </p:txBody>
      </p:sp>
      <p:sp>
        <p:nvSpPr>
          <p:cNvPr id="3" name="Content Placeholder 2">
            <a:extLst>
              <a:ext uri="{FF2B5EF4-FFF2-40B4-BE49-F238E27FC236}">
                <a16:creationId xmlns:a16="http://schemas.microsoft.com/office/drawing/2014/main" id="{885C0C66-6AEE-6D3B-8AA2-1323562F6A77}"/>
              </a:ext>
            </a:extLst>
          </p:cNvPr>
          <p:cNvSpPr>
            <a:spLocks noGrp="1"/>
          </p:cNvSpPr>
          <p:nvPr>
            <p:ph idx="1"/>
          </p:nvPr>
        </p:nvSpPr>
        <p:spPr>
          <a:xfrm>
            <a:off x="838200" y="1656966"/>
            <a:ext cx="10202333" cy="3786157"/>
          </a:xfrm>
        </p:spPr>
        <p:txBody>
          <a:bodyPr/>
          <a:lstStyle/>
          <a:p>
            <a:pPr marL="0" indent="0">
              <a:buNone/>
            </a:pPr>
            <a:r>
              <a:rPr lang="en-US" altLang="en-US" sz="2200" dirty="0">
                <a:solidFill>
                  <a:schemeClr val="tx1">
                    <a:lumMod val="85000"/>
                    <a:lumOff val="15000"/>
                  </a:schemeClr>
                </a:solidFill>
                <a:cs typeface="Arial" panose="020B0604020202020204" pitchFamily="34" charset="0"/>
              </a:rPr>
              <a:t>Discriminatory Abuse exists when values, beliefs, or culture result in a misuse of power that denies opportunity to some groups or individuals. It can be a feature of any form of abuse of an adult at risk, but can also be motivated because of age, gender, sexuality, disability, religion, class, culture, language, and ‘race’ or ethnic origin.</a:t>
            </a:r>
          </a:p>
          <a:p>
            <a:endParaRPr lang="en-GB" dirty="0"/>
          </a:p>
        </p:txBody>
      </p:sp>
    </p:spTree>
    <p:extLst>
      <p:ext uri="{BB962C8B-B14F-4D97-AF65-F5344CB8AC3E}">
        <p14:creationId xmlns:p14="http://schemas.microsoft.com/office/powerpoint/2010/main" val="22769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0F79-74DE-60BE-7E40-B92C81E28308}"/>
              </a:ext>
            </a:extLst>
          </p:cNvPr>
          <p:cNvSpPr>
            <a:spLocks noGrp="1"/>
          </p:cNvSpPr>
          <p:nvPr>
            <p:ph type="title"/>
          </p:nvPr>
        </p:nvSpPr>
        <p:spPr/>
        <p:txBody>
          <a:bodyPr/>
          <a:lstStyle/>
          <a:p>
            <a:r>
              <a:rPr lang="en-GB" dirty="0"/>
              <a:t>Institutional Abuse </a:t>
            </a:r>
          </a:p>
        </p:txBody>
      </p:sp>
      <p:sp>
        <p:nvSpPr>
          <p:cNvPr id="3" name="Content Placeholder 2">
            <a:extLst>
              <a:ext uri="{FF2B5EF4-FFF2-40B4-BE49-F238E27FC236}">
                <a16:creationId xmlns:a16="http://schemas.microsoft.com/office/drawing/2014/main" id="{EA0D92AD-50AE-3BCD-1A44-C1C99AE8F79D}"/>
              </a:ext>
            </a:extLst>
          </p:cNvPr>
          <p:cNvSpPr>
            <a:spLocks noGrp="1"/>
          </p:cNvSpPr>
          <p:nvPr>
            <p:ph idx="1"/>
          </p:nvPr>
        </p:nvSpPr>
        <p:spPr>
          <a:xfrm>
            <a:off x="838200" y="1656966"/>
            <a:ext cx="10202333" cy="3786157"/>
          </a:xfrm>
        </p:spPr>
        <p:txBody>
          <a:bodyPr/>
          <a:lstStyle/>
          <a:p>
            <a:pPr>
              <a:spcBef>
                <a:spcPct val="0"/>
              </a:spcBef>
              <a:spcAft>
                <a:spcPts val="600"/>
              </a:spcAft>
              <a:buNone/>
            </a:pPr>
            <a:r>
              <a:rPr lang="en-US" altLang="en-US" sz="2200" dirty="0">
                <a:solidFill>
                  <a:schemeClr val="tx1">
                    <a:lumMod val="85000"/>
                    <a:lumOff val="15000"/>
                  </a:schemeClr>
                </a:solidFill>
                <a:cs typeface="Arial" panose="020B0604020202020204" pitchFamily="34" charset="0"/>
              </a:rPr>
              <a:t>	Institutional abuse is the mistreatment, abuse or neglect of an adult at risk by a regime or individuals within settings and services that adults at risk live in or use, that violate a person’s dignity, resulting in lack of respect for their human rights. </a:t>
            </a:r>
          </a:p>
          <a:p>
            <a:pPr>
              <a:spcBef>
                <a:spcPct val="0"/>
              </a:spcBef>
              <a:spcAft>
                <a:spcPts val="600"/>
              </a:spcAft>
            </a:pPr>
            <a:endParaRPr lang="en-US" altLang="en-US" sz="2200" dirty="0">
              <a:solidFill>
                <a:schemeClr val="tx1">
                  <a:lumMod val="85000"/>
                  <a:lumOff val="15000"/>
                </a:schemeClr>
              </a:solidFill>
              <a:cs typeface="Arial" panose="020B0604020202020204" pitchFamily="34" charset="0"/>
            </a:endParaRPr>
          </a:p>
          <a:p>
            <a:pPr>
              <a:spcBef>
                <a:spcPct val="0"/>
              </a:spcBef>
              <a:spcAft>
                <a:spcPts val="600"/>
              </a:spcAft>
              <a:buNone/>
            </a:pPr>
            <a:r>
              <a:rPr lang="en-US" altLang="en-US" sz="2200" dirty="0">
                <a:solidFill>
                  <a:schemeClr val="tx1">
                    <a:lumMod val="85000"/>
                    <a:lumOff val="15000"/>
                  </a:schemeClr>
                </a:solidFill>
                <a:cs typeface="Arial" panose="020B0604020202020204" pitchFamily="34" charset="0"/>
              </a:rPr>
              <a:t>	Institutional abuse occurs when the routines, systems and regimes of an institution result in poor or inadequate standards of care and poor practice which affects the whole setting and denies, restricts or curtails the dignity, privacy, choice independence or fulfilment of adults at risk. </a:t>
            </a:r>
          </a:p>
          <a:p>
            <a:pPr marL="0" indent="0">
              <a:buNone/>
            </a:pPr>
            <a:endParaRPr lang="en-GB" dirty="0"/>
          </a:p>
        </p:txBody>
      </p:sp>
    </p:spTree>
    <p:extLst>
      <p:ext uri="{BB962C8B-B14F-4D97-AF65-F5344CB8AC3E}">
        <p14:creationId xmlns:p14="http://schemas.microsoft.com/office/powerpoint/2010/main" val="115296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CC01-42F8-4877-CFED-535F281B253A}"/>
              </a:ext>
            </a:extLst>
          </p:cNvPr>
          <p:cNvSpPr>
            <a:spLocks noGrp="1"/>
          </p:cNvSpPr>
          <p:nvPr>
            <p:ph type="title"/>
          </p:nvPr>
        </p:nvSpPr>
        <p:spPr/>
        <p:txBody>
          <a:bodyPr/>
          <a:lstStyle/>
          <a:p>
            <a:r>
              <a:rPr lang="en-GB" dirty="0"/>
              <a:t>Self Neglect </a:t>
            </a:r>
          </a:p>
        </p:txBody>
      </p:sp>
      <p:sp>
        <p:nvSpPr>
          <p:cNvPr id="3" name="Content Placeholder 2">
            <a:extLst>
              <a:ext uri="{FF2B5EF4-FFF2-40B4-BE49-F238E27FC236}">
                <a16:creationId xmlns:a16="http://schemas.microsoft.com/office/drawing/2014/main" id="{0005D04D-8D71-46DD-3FAE-32E26F62CEEE}"/>
              </a:ext>
            </a:extLst>
          </p:cNvPr>
          <p:cNvSpPr>
            <a:spLocks noGrp="1"/>
          </p:cNvSpPr>
          <p:nvPr>
            <p:ph idx="1"/>
          </p:nvPr>
        </p:nvSpPr>
        <p:spPr>
          <a:xfrm>
            <a:off x="530087" y="1656966"/>
            <a:ext cx="10202333" cy="4349387"/>
          </a:xfrm>
        </p:spPr>
        <p:txBody>
          <a:bodyPr>
            <a:normAutofit fontScale="92500" lnSpcReduction="10000"/>
          </a:bodyPr>
          <a:lstStyle/>
          <a:p>
            <a:pPr marL="0" indent="0">
              <a:spcAft>
                <a:spcPts val="600"/>
              </a:spcAft>
              <a:buNone/>
              <a:defRPr/>
            </a:pPr>
            <a:r>
              <a:rPr lang="en-US" sz="2400" dirty="0">
                <a:solidFill>
                  <a:schemeClr val="tx1">
                    <a:lumMod val="85000"/>
                    <a:lumOff val="15000"/>
                  </a:schemeClr>
                </a:solidFill>
                <a:latin typeface="Aptos" panose="020B0004020202020204" pitchFamily="34" charset="0"/>
                <a:cs typeface="Arial" panose="020B0604020202020204" pitchFamily="34" charset="0"/>
              </a:rPr>
              <a:t>The term “self-neglect” covers a wide range of </a:t>
            </a:r>
            <a:r>
              <a:rPr lang="en-US" sz="2400" dirty="0" err="1">
                <a:solidFill>
                  <a:schemeClr val="tx1">
                    <a:lumMod val="85000"/>
                    <a:lumOff val="15000"/>
                  </a:schemeClr>
                </a:solidFill>
                <a:latin typeface="Aptos" panose="020B0004020202020204" pitchFamily="34" charset="0"/>
                <a:cs typeface="Arial" panose="020B0604020202020204" pitchFamily="34" charset="0"/>
              </a:rPr>
              <a:t>behaviour</a:t>
            </a:r>
            <a:r>
              <a:rPr lang="en-US" sz="2400" dirty="0">
                <a:solidFill>
                  <a:schemeClr val="tx1">
                    <a:lumMod val="85000"/>
                    <a:lumOff val="15000"/>
                  </a:schemeClr>
                </a:solidFill>
                <a:latin typeface="Aptos" panose="020B0004020202020204" pitchFamily="34" charset="0"/>
                <a:cs typeface="Arial" panose="020B0604020202020204" pitchFamily="34" charset="0"/>
              </a:rPr>
              <a:t> neglecting to care for one’s personal hygiene, health or surroundings.  Examples of self-neglect include:</a:t>
            </a:r>
          </a:p>
          <a:p>
            <a:pPr marL="285750">
              <a:spcBef>
                <a:spcPts val="600"/>
              </a:spcBef>
              <a:defRPr/>
            </a:pPr>
            <a:r>
              <a:rPr lang="en-US" sz="2400" dirty="0">
                <a:solidFill>
                  <a:schemeClr val="tx1">
                    <a:lumMod val="85000"/>
                    <a:lumOff val="15000"/>
                  </a:schemeClr>
                </a:solidFill>
                <a:latin typeface="Aptos" panose="020B0004020202020204" pitchFamily="34" charset="0"/>
                <a:cs typeface="Arial" panose="020B0604020202020204" pitchFamily="34" charset="0"/>
              </a:rPr>
              <a:t>A refusal or inability to cater for basic needs, including personal hygiene and appropriate clothing</a:t>
            </a:r>
          </a:p>
          <a:p>
            <a:pPr marL="285750">
              <a:defRPr/>
            </a:pPr>
            <a:r>
              <a:rPr lang="en-US" sz="2400" dirty="0">
                <a:solidFill>
                  <a:schemeClr val="tx1">
                    <a:lumMod val="85000"/>
                    <a:lumOff val="15000"/>
                  </a:schemeClr>
                </a:solidFill>
                <a:latin typeface="Aptos" panose="020B0004020202020204" pitchFamily="34" charset="0"/>
                <a:cs typeface="Arial" panose="020B0604020202020204" pitchFamily="34" charset="0"/>
              </a:rPr>
              <a:t>Neglecting to seek assistance for medical issues</a:t>
            </a:r>
          </a:p>
          <a:p>
            <a:pPr marL="285750">
              <a:defRPr/>
            </a:pPr>
            <a:r>
              <a:rPr lang="en-US" sz="2400" dirty="0">
                <a:solidFill>
                  <a:schemeClr val="tx1">
                    <a:lumMod val="85000"/>
                    <a:lumOff val="15000"/>
                  </a:schemeClr>
                </a:solidFill>
                <a:latin typeface="Aptos" panose="020B0004020202020204" pitchFamily="34" charset="0"/>
                <a:cs typeface="Arial" panose="020B0604020202020204" pitchFamily="34" charset="0"/>
              </a:rPr>
              <a:t>Not attending to living conditions – letting rubbish accumulate in the garden, or dirt to accumulate in the house</a:t>
            </a:r>
          </a:p>
          <a:p>
            <a:pPr marL="285750">
              <a:defRPr/>
            </a:pPr>
            <a:r>
              <a:rPr lang="en-US" sz="2400" dirty="0">
                <a:solidFill>
                  <a:schemeClr val="tx1">
                    <a:lumMod val="85000"/>
                    <a:lumOff val="15000"/>
                  </a:schemeClr>
                </a:solidFill>
                <a:latin typeface="Aptos" panose="020B0004020202020204" pitchFamily="34" charset="0"/>
                <a:cs typeface="Arial" panose="020B0604020202020204" pitchFamily="34" charset="0"/>
              </a:rPr>
              <a:t>Hoarding items or animals</a:t>
            </a:r>
          </a:p>
          <a:p>
            <a:pPr marL="57150" indent="0">
              <a:buNone/>
              <a:defRPr/>
            </a:pPr>
            <a:endParaRPr lang="en-US" sz="2400" dirty="0">
              <a:solidFill>
                <a:schemeClr val="tx1">
                  <a:lumMod val="85000"/>
                  <a:lumOff val="15000"/>
                </a:schemeClr>
              </a:solidFill>
              <a:latin typeface="Aptos" panose="020B0004020202020204" pitchFamily="34" charset="0"/>
              <a:cs typeface="Arial" panose="020B0604020202020204" pitchFamily="34" charset="0"/>
            </a:endParaRPr>
          </a:p>
          <a:p>
            <a:pPr marL="0" indent="0">
              <a:buNone/>
              <a:defRPr/>
            </a:pPr>
            <a:r>
              <a:rPr lang="en-US" sz="2400" dirty="0">
                <a:solidFill>
                  <a:schemeClr val="tx1">
                    <a:lumMod val="85000"/>
                    <a:lumOff val="15000"/>
                  </a:schemeClr>
                </a:solidFill>
                <a:latin typeface="Aptos" panose="020B0004020202020204" pitchFamily="34" charset="0"/>
                <a:cs typeface="Arial" panose="020B0604020202020204" pitchFamily="34" charset="0"/>
              </a:rPr>
              <a:t>The dilemma of managing the balance between the protection of adults at risk from self-neglect, our duty of care and an individual’s right to self-determination is a </a:t>
            </a:r>
            <a:r>
              <a:rPr lang="en-US" sz="2400" dirty="0" err="1">
                <a:solidFill>
                  <a:schemeClr val="tx1">
                    <a:lumMod val="85000"/>
                    <a:lumOff val="15000"/>
                  </a:schemeClr>
                </a:solidFill>
                <a:latin typeface="Aptos" panose="020B0004020202020204" pitchFamily="34" charset="0"/>
                <a:cs typeface="Arial" panose="020B0604020202020204" pitchFamily="34" charset="0"/>
              </a:rPr>
              <a:t>recognised</a:t>
            </a:r>
            <a:r>
              <a:rPr lang="en-US" sz="2400" dirty="0">
                <a:solidFill>
                  <a:schemeClr val="tx1">
                    <a:lumMod val="85000"/>
                    <a:lumOff val="15000"/>
                  </a:schemeClr>
                </a:solidFill>
                <a:latin typeface="Aptos" panose="020B0004020202020204" pitchFamily="34" charset="0"/>
                <a:cs typeface="Arial" panose="020B0604020202020204" pitchFamily="34" charset="0"/>
              </a:rPr>
              <a:t> challenge for all services. </a:t>
            </a:r>
          </a:p>
          <a:p>
            <a:pPr marL="0" indent="0">
              <a:buNone/>
            </a:pPr>
            <a:endParaRPr lang="en-GB" dirty="0"/>
          </a:p>
        </p:txBody>
      </p:sp>
    </p:spTree>
    <p:extLst>
      <p:ext uri="{BB962C8B-B14F-4D97-AF65-F5344CB8AC3E}">
        <p14:creationId xmlns:p14="http://schemas.microsoft.com/office/powerpoint/2010/main" val="193564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5D28-E090-4477-1DF6-9E6B885F8D56}"/>
              </a:ext>
            </a:extLst>
          </p:cNvPr>
          <p:cNvSpPr>
            <a:spLocks noGrp="1"/>
          </p:cNvSpPr>
          <p:nvPr>
            <p:ph type="title"/>
          </p:nvPr>
        </p:nvSpPr>
        <p:spPr/>
        <p:txBody>
          <a:bodyPr/>
          <a:lstStyle/>
          <a:p>
            <a:r>
              <a:rPr lang="en-GB" dirty="0"/>
              <a:t>Domestic Abuse </a:t>
            </a:r>
          </a:p>
        </p:txBody>
      </p:sp>
      <p:sp>
        <p:nvSpPr>
          <p:cNvPr id="3" name="Content Placeholder 2">
            <a:extLst>
              <a:ext uri="{FF2B5EF4-FFF2-40B4-BE49-F238E27FC236}">
                <a16:creationId xmlns:a16="http://schemas.microsoft.com/office/drawing/2014/main" id="{6D9DF3A7-B326-7291-DC9B-CD6CB4818D9C}"/>
              </a:ext>
            </a:extLst>
          </p:cNvPr>
          <p:cNvSpPr>
            <a:spLocks noGrp="1"/>
          </p:cNvSpPr>
          <p:nvPr>
            <p:ph idx="1"/>
          </p:nvPr>
        </p:nvSpPr>
        <p:spPr>
          <a:xfrm>
            <a:off x="994833" y="1451114"/>
            <a:ext cx="10202333" cy="4502426"/>
          </a:xfrm>
        </p:spPr>
        <p:txBody>
          <a:bodyPr>
            <a:normAutofit fontScale="85000" lnSpcReduction="20000"/>
          </a:bodyPr>
          <a:lstStyle/>
          <a:p>
            <a:pPr marL="0" indent="0">
              <a:spcBef>
                <a:spcPct val="0"/>
              </a:spcBef>
              <a:spcAft>
                <a:spcPts val="600"/>
              </a:spcAft>
              <a:buNone/>
              <a:defRPr/>
            </a:pPr>
            <a:r>
              <a:rPr lang="en-US" sz="2600" dirty="0">
                <a:solidFill>
                  <a:schemeClr val="tx1">
                    <a:lumMod val="85000"/>
                    <a:lumOff val="15000"/>
                  </a:schemeClr>
                </a:solidFill>
                <a:cs typeface="Arial" panose="020B0604020202020204" pitchFamily="34" charset="0"/>
              </a:rPr>
              <a:t>Any incident or pattern of incidents of controlling, coercive, threatening </a:t>
            </a:r>
            <a:r>
              <a:rPr lang="en-US" sz="2600" dirty="0" err="1">
                <a:solidFill>
                  <a:schemeClr val="tx1">
                    <a:lumMod val="85000"/>
                    <a:lumOff val="15000"/>
                  </a:schemeClr>
                </a:solidFill>
                <a:cs typeface="Arial" panose="020B0604020202020204" pitchFamily="34" charset="0"/>
              </a:rPr>
              <a:t>behaviour</a:t>
            </a:r>
            <a:r>
              <a:rPr lang="en-US" sz="2600" dirty="0">
                <a:solidFill>
                  <a:schemeClr val="tx1">
                    <a:lumMod val="85000"/>
                    <a:lumOff val="15000"/>
                  </a:schemeClr>
                </a:solidFill>
                <a:cs typeface="Arial" panose="020B0604020202020204" pitchFamily="34" charset="0"/>
              </a:rPr>
              <a:t>, violence or abuse between those aged 16 or over who are, or have been, intimate partners or family members regardless of gender or sexuality. </a:t>
            </a:r>
          </a:p>
          <a:p>
            <a:pPr marL="0" indent="0">
              <a:spcBef>
                <a:spcPct val="0"/>
              </a:spcBef>
              <a:spcAft>
                <a:spcPts val="600"/>
              </a:spcAft>
              <a:buNone/>
              <a:defRPr/>
            </a:pPr>
            <a:endParaRPr lang="en-US" altLang="en-US" sz="2600" dirty="0">
              <a:solidFill>
                <a:schemeClr val="tx1">
                  <a:lumMod val="85000"/>
                  <a:lumOff val="15000"/>
                </a:schemeClr>
              </a:solidFill>
              <a:cs typeface="Arial" panose="020B0604020202020204" pitchFamily="34" charset="0"/>
            </a:endParaRPr>
          </a:p>
          <a:p>
            <a:pPr>
              <a:spcBef>
                <a:spcPct val="0"/>
              </a:spcBef>
              <a:spcAft>
                <a:spcPts val="600"/>
              </a:spcAft>
              <a:buNone/>
              <a:defRPr/>
            </a:pPr>
            <a:r>
              <a:rPr lang="en-US" altLang="en-US" sz="2600" dirty="0">
                <a:solidFill>
                  <a:schemeClr val="tx1">
                    <a:lumMod val="85000"/>
                    <a:lumOff val="15000"/>
                  </a:schemeClr>
                </a:solidFill>
                <a:cs typeface="Arial" panose="020B0604020202020204" pitchFamily="34" charset="0"/>
              </a:rPr>
              <a:t>Domestic abuse can take many forms:</a:t>
            </a:r>
          </a:p>
          <a:p>
            <a:pPr marL="342900">
              <a:spcBef>
                <a:spcPct val="0"/>
              </a:spcBef>
              <a:spcAft>
                <a:spcPts val="600"/>
              </a:spcAft>
              <a:defRPr/>
            </a:pPr>
            <a:r>
              <a:rPr lang="en-US" altLang="en-US" sz="2600" dirty="0">
                <a:solidFill>
                  <a:schemeClr val="tx1">
                    <a:lumMod val="85000"/>
                    <a:lumOff val="15000"/>
                  </a:schemeClr>
                </a:solidFill>
                <a:cs typeface="Arial" panose="020B0604020202020204" pitchFamily="34" charset="0"/>
              </a:rPr>
              <a:t>Physical</a:t>
            </a:r>
          </a:p>
          <a:p>
            <a:pPr marL="342900">
              <a:spcBef>
                <a:spcPct val="0"/>
              </a:spcBef>
              <a:spcAft>
                <a:spcPts val="600"/>
              </a:spcAft>
              <a:defRPr/>
            </a:pPr>
            <a:r>
              <a:rPr lang="en-US" altLang="en-US" sz="2600" dirty="0">
                <a:solidFill>
                  <a:schemeClr val="tx1">
                    <a:lumMod val="85000"/>
                    <a:lumOff val="15000"/>
                  </a:schemeClr>
                </a:solidFill>
                <a:cs typeface="Arial" panose="020B0604020202020204" pitchFamily="34" charset="0"/>
              </a:rPr>
              <a:t>Emotional</a:t>
            </a:r>
          </a:p>
          <a:p>
            <a:pPr marL="342900">
              <a:spcBef>
                <a:spcPct val="0"/>
              </a:spcBef>
              <a:spcAft>
                <a:spcPts val="600"/>
              </a:spcAft>
              <a:defRPr/>
            </a:pPr>
            <a:r>
              <a:rPr lang="en-US" altLang="en-US" sz="2600" dirty="0">
                <a:solidFill>
                  <a:schemeClr val="tx1">
                    <a:lumMod val="85000"/>
                    <a:lumOff val="15000"/>
                  </a:schemeClr>
                </a:solidFill>
                <a:cs typeface="Arial" panose="020B0604020202020204" pitchFamily="34" charset="0"/>
              </a:rPr>
              <a:t>Sexual</a:t>
            </a:r>
          </a:p>
          <a:p>
            <a:pPr marL="342900">
              <a:spcBef>
                <a:spcPct val="0"/>
              </a:spcBef>
              <a:spcAft>
                <a:spcPts val="600"/>
              </a:spcAft>
              <a:defRPr/>
            </a:pPr>
            <a:r>
              <a:rPr lang="en-US" altLang="en-US" sz="2600" dirty="0">
                <a:solidFill>
                  <a:schemeClr val="tx1">
                    <a:lumMod val="85000"/>
                    <a:lumOff val="15000"/>
                  </a:schemeClr>
                </a:solidFill>
                <a:cs typeface="Arial" panose="020B0604020202020204" pitchFamily="34" charset="0"/>
              </a:rPr>
              <a:t>Financial</a:t>
            </a:r>
          </a:p>
          <a:p>
            <a:pPr marL="342900">
              <a:spcBef>
                <a:spcPct val="0"/>
              </a:spcBef>
              <a:spcAft>
                <a:spcPts val="600"/>
              </a:spcAft>
              <a:defRPr/>
            </a:pPr>
            <a:r>
              <a:rPr lang="en-US" altLang="en-US" sz="2600" dirty="0" err="1">
                <a:solidFill>
                  <a:schemeClr val="tx1">
                    <a:lumMod val="85000"/>
                    <a:lumOff val="15000"/>
                  </a:schemeClr>
                </a:solidFill>
                <a:cs typeface="Arial" panose="020B0604020202020204" pitchFamily="34" charset="0"/>
              </a:rPr>
              <a:t>Honour</a:t>
            </a:r>
            <a:r>
              <a:rPr lang="en-US" altLang="en-US" sz="2600" dirty="0">
                <a:solidFill>
                  <a:schemeClr val="tx1">
                    <a:lumMod val="85000"/>
                    <a:lumOff val="15000"/>
                  </a:schemeClr>
                </a:solidFill>
                <a:cs typeface="Arial" panose="020B0604020202020204" pitchFamily="34" charset="0"/>
              </a:rPr>
              <a:t> Based Violence</a:t>
            </a:r>
          </a:p>
          <a:p>
            <a:pPr marL="342900">
              <a:spcBef>
                <a:spcPct val="0"/>
              </a:spcBef>
              <a:spcAft>
                <a:spcPts val="600"/>
              </a:spcAft>
              <a:defRPr/>
            </a:pPr>
            <a:r>
              <a:rPr lang="en-US" altLang="en-US" sz="2600" dirty="0">
                <a:solidFill>
                  <a:schemeClr val="tx1">
                    <a:lumMod val="85000"/>
                    <a:lumOff val="15000"/>
                  </a:schemeClr>
                </a:solidFill>
                <a:cs typeface="Arial" panose="020B0604020202020204" pitchFamily="34" charset="0"/>
              </a:rPr>
              <a:t>Forced Marriage</a:t>
            </a:r>
          </a:p>
          <a:p>
            <a:pPr marL="342900">
              <a:spcBef>
                <a:spcPct val="0"/>
              </a:spcBef>
              <a:spcAft>
                <a:spcPts val="600"/>
              </a:spcAft>
              <a:defRPr/>
            </a:pPr>
            <a:r>
              <a:rPr lang="en-US" altLang="en-US" sz="2600" dirty="0">
                <a:solidFill>
                  <a:schemeClr val="tx1">
                    <a:lumMod val="85000"/>
                    <a:lumOff val="15000"/>
                  </a:schemeClr>
                </a:solidFill>
                <a:cs typeface="Arial" panose="020B0604020202020204" pitchFamily="34" charset="0"/>
              </a:rPr>
              <a:t>Stalking and Harassment</a:t>
            </a:r>
          </a:p>
          <a:p>
            <a:pPr marL="114300">
              <a:spcBef>
                <a:spcPct val="0"/>
              </a:spcBef>
              <a:spcAft>
                <a:spcPts val="600"/>
              </a:spcAft>
              <a:buNone/>
              <a:defRPr/>
            </a:pPr>
            <a:endParaRPr lang="en-US" altLang="en-US" sz="2600" dirty="0">
              <a:solidFill>
                <a:schemeClr val="tx1">
                  <a:lumMod val="85000"/>
                  <a:lumOff val="15000"/>
                </a:schemeClr>
              </a:solidFill>
              <a:cs typeface="Arial" panose="020B0604020202020204" pitchFamily="34" charset="0"/>
            </a:endParaRPr>
          </a:p>
          <a:p>
            <a:pPr marL="0" indent="0">
              <a:spcBef>
                <a:spcPct val="0"/>
              </a:spcBef>
              <a:spcAft>
                <a:spcPts val="600"/>
              </a:spcAft>
              <a:buNone/>
              <a:defRPr/>
            </a:pPr>
            <a:r>
              <a:rPr lang="en-US" altLang="en-US" sz="2600" dirty="0">
                <a:solidFill>
                  <a:schemeClr val="tx1">
                    <a:lumMod val="85000"/>
                    <a:lumOff val="15000"/>
                  </a:schemeClr>
                </a:solidFill>
                <a:cs typeface="Arial" panose="020B0604020202020204" pitchFamily="34" charset="0"/>
              </a:rPr>
              <a:t>The Domestic Abuse (Jersey) Law 2022 was enacted 21/06/2023.</a:t>
            </a:r>
          </a:p>
          <a:p>
            <a:pPr marL="0" indent="0">
              <a:buNone/>
            </a:pPr>
            <a:endParaRPr lang="en-GB" dirty="0"/>
          </a:p>
        </p:txBody>
      </p:sp>
    </p:spTree>
    <p:extLst>
      <p:ext uri="{BB962C8B-B14F-4D97-AF65-F5344CB8AC3E}">
        <p14:creationId xmlns:p14="http://schemas.microsoft.com/office/powerpoint/2010/main" val="404152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42CC-DE60-9DBC-A64A-D10B4657A08B}"/>
              </a:ext>
            </a:extLst>
          </p:cNvPr>
          <p:cNvSpPr>
            <a:spLocks noGrp="1"/>
          </p:cNvSpPr>
          <p:nvPr>
            <p:ph type="title"/>
          </p:nvPr>
        </p:nvSpPr>
        <p:spPr/>
        <p:txBody>
          <a:bodyPr/>
          <a:lstStyle/>
          <a:p>
            <a:r>
              <a:rPr lang="en-GB" dirty="0"/>
              <a:t>Female Genital Mutilation</a:t>
            </a:r>
          </a:p>
        </p:txBody>
      </p:sp>
      <p:sp>
        <p:nvSpPr>
          <p:cNvPr id="3" name="Content Placeholder 2">
            <a:extLst>
              <a:ext uri="{FF2B5EF4-FFF2-40B4-BE49-F238E27FC236}">
                <a16:creationId xmlns:a16="http://schemas.microsoft.com/office/drawing/2014/main" id="{CBDD09BE-AC2B-29C4-F503-A3027DF088C8}"/>
              </a:ext>
            </a:extLst>
          </p:cNvPr>
          <p:cNvSpPr>
            <a:spLocks noGrp="1"/>
          </p:cNvSpPr>
          <p:nvPr>
            <p:ph idx="1"/>
          </p:nvPr>
        </p:nvSpPr>
        <p:spPr>
          <a:xfrm>
            <a:off x="994833" y="1656966"/>
            <a:ext cx="10202333" cy="3786157"/>
          </a:xfrm>
        </p:spPr>
        <p:txBody>
          <a:bodyPr/>
          <a:lstStyle/>
          <a:p>
            <a:pPr marL="0" lvl="1">
              <a:spcAft>
                <a:spcPts val="600"/>
              </a:spcAft>
              <a:buNone/>
            </a:pPr>
            <a:r>
              <a:rPr lang="en-US" altLang="en-US" sz="2200" dirty="0">
                <a:solidFill>
                  <a:schemeClr val="tx1">
                    <a:lumMod val="85000"/>
                    <a:lumOff val="15000"/>
                  </a:schemeClr>
                </a:solidFill>
                <a:cs typeface="Arial" panose="020B0604020202020204" pitchFamily="34" charset="0"/>
              </a:rPr>
              <a:t>FGM is a collective term for procedures which include the removal of part or all the external female genitalia for cultural or other non-therapeutic reasons.  The practice is medically unnecessary, extremely painful and has serious health consequences. The procedure is typically performed on girls aged between 4 and 13, but in some cases, it is performed on young women before marriage or pregnancy.</a:t>
            </a:r>
          </a:p>
          <a:p>
            <a:pPr marL="0" lvl="1">
              <a:spcAft>
                <a:spcPts val="600"/>
              </a:spcAft>
              <a:buNone/>
            </a:pPr>
            <a:r>
              <a:rPr lang="en-US" altLang="en-US" sz="2200" dirty="0">
                <a:solidFill>
                  <a:schemeClr val="tx1">
                    <a:lumMod val="85000"/>
                    <a:lumOff val="15000"/>
                  </a:schemeClr>
                </a:solidFill>
                <a:cs typeface="Arial" panose="020B0604020202020204" pitchFamily="34" charset="0"/>
              </a:rPr>
              <a:t>FGM usually happens to girls whose mothers/grandmothers or extended family have had FGM or if their father comes from a practicing community.  Therefore, if you become aware of FGM in adults, you should ‘think family’ and consider whether there are risks to any female children in the family.</a:t>
            </a:r>
          </a:p>
          <a:p>
            <a:pPr marL="0" indent="0">
              <a:buNone/>
            </a:pPr>
            <a:endParaRPr lang="en-GB" dirty="0"/>
          </a:p>
        </p:txBody>
      </p:sp>
    </p:spTree>
    <p:extLst>
      <p:ext uri="{BB962C8B-B14F-4D97-AF65-F5344CB8AC3E}">
        <p14:creationId xmlns:p14="http://schemas.microsoft.com/office/powerpoint/2010/main" val="34376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B29C-6AC7-AA82-65CF-85D8FB07F166}"/>
              </a:ext>
            </a:extLst>
          </p:cNvPr>
          <p:cNvSpPr>
            <a:spLocks noGrp="1"/>
          </p:cNvSpPr>
          <p:nvPr>
            <p:ph type="title"/>
          </p:nvPr>
        </p:nvSpPr>
        <p:spPr/>
        <p:txBody>
          <a:bodyPr/>
          <a:lstStyle/>
          <a:p>
            <a:r>
              <a:rPr lang="en-GB" dirty="0"/>
              <a:t>Modern Slavery </a:t>
            </a:r>
          </a:p>
        </p:txBody>
      </p:sp>
      <p:sp>
        <p:nvSpPr>
          <p:cNvPr id="3" name="Content Placeholder 2">
            <a:extLst>
              <a:ext uri="{FF2B5EF4-FFF2-40B4-BE49-F238E27FC236}">
                <a16:creationId xmlns:a16="http://schemas.microsoft.com/office/drawing/2014/main" id="{0E70B04A-B3F4-05B7-876F-11820269A32D}"/>
              </a:ext>
            </a:extLst>
          </p:cNvPr>
          <p:cNvSpPr>
            <a:spLocks noGrp="1"/>
          </p:cNvSpPr>
          <p:nvPr>
            <p:ph idx="1"/>
          </p:nvPr>
        </p:nvSpPr>
        <p:spPr>
          <a:xfrm>
            <a:off x="838200" y="1656966"/>
            <a:ext cx="10202333" cy="3786157"/>
          </a:xfrm>
        </p:spPr>
        <p:txBody>
          <a:bodyPr/>
          <a:lstStyle/>
          <a:p>
            <a:pPr marL="0" indent="0">
              <a:spcBef>
                <a:spcPct val="0"/>
              </a:spcBef>
              <a:buNone/>
            </a:pPr>
            <a:r>
              <a:rPr lang="en-GB" sz="2200" b="1" dirty="0">
                <a:cs typeface="Arial" panose="020B0604020202020204" pitchFamily="34" charset="0"/>
              </a:rPr>
              <a:t>Modern slavery</a:t>
            </a:r>
            <a:r>
              <a:rPr lang="en-GB" sz="2200" dirty="0">
                <a:cs typeface="Arial" panose="020B0604020202020204" pitchFamily="34" charset="0"/>
              </a:rPr>
              <a:t> includes offences such as human trafficking, slavery, servitude, and forced labour. Victims, both adults and children, are exploited in various ways, with </a:t>
            </a:r>
            <a:r>
              <a:rPr lang="en-GB" sz="2200" b="1" dirty="0">
                <a:cs typeface="Arial" panose="020B0604020202020204" pitchFamily="34" charset="0"/>
              </a:rPr>
              <a:t>sexual exploitation</a:t>
            </a:r>
            <a:r>
              <a:rPr lang="en-GB" sz="2200" dirty="0">
                <a:cs typeface="Arial" panose="020B0604020202020204" pitchFamily="34" charset="0"/>
              </a:rPr>
              <a:t>, </a:t>
            </a:r>
            <a:r>
              <a:rPr lang="en-GB" sz="2200" b="1" dirty="0">
                <a:cs typeface="Arial" panose="020B0604020202020204" pitchFamily="34" charset="0"/>
              </a:rPr>
              <a:t>labour exploitation</a:t>
            </a:r>
            <a:r>
              <a:rPr lang="en-GB" sz="2200" dirty="0">
                <a:cs typeface="Arial" panose="020B0604020202020204" pitchFamily="34" charset="0"/>
              </a:rPr>
              <a:t>, and </a:t>
            </a:r>
            <a:r>
              <a:rPr lang="en-GB" sz="2200" b="1" dirty="0">
                <a:cs typeface="Arial" panose="020B0604020202020204" pitchFamily="34" charset="0"/>
              </a:rPr>
              <a:t>criminal exploitation</a:t>
            </a:r>
            <a:r>
              <a:rPr lang="en-GB" sz="2200" dirty="0">
                <a:cs typeface="Arial" panose="020B0604020202020204" pitchFamily="34" charset="0"/>
              </a:rPr>
              <a:t> being the most common in the UK. Other forms of exploitation include </a:t>
            </a:r>
            <a:r>
              <a:rPr lang="en-GB" sz="2200" b="1" dirty="0">
                <a:cs typeface="Arial" panose="020B0604020202020204" pitchFamily="34" charset="0"/>
              </a:rPr>
              <a:t>domestic servitude</a:t>
            </a:r>
            <a:r>
              <a:rPr lang="en-GB" sz="2200" dirty="0">
                <a:cs typeface="Arial" panose="020B0604020202020204" pitchFamily="34" charset="0"/>
              </a:rPr>
              <a:t> and </a:t>
            </a:r>
            <a:r>
              <a:rPr lang="en-GB" sz="2200" b="1" dirty="0">
                <a:cs typeface="Arial" panose="020B0604020202020204" pitchFamily="34" charset="0"/>
              </a:rPr>
              <a:t>organ harvesting</a:t>
            </a:r>
            <a:r>
              <a:rPr lang="en-GB" sz="2200" dirty="0">
                <a:cs typeface="Arial" panose="020B0604020202020204" pitchFamily="34" charset="0"/>
              </a:rPr>
              <a:t>.</a:t>
            </a:r>
          </a:p>
          <a:p>
            <a:pPr>
              <a:spcBef>
                <a:spcPct val="0"/>
              </a:spcBef>
              <a:buNone/>
            </a:pPr>
            <a:endParaRPr lang="en-GB" altLang="en-US" sz="2200" dirty="0">
              <a:solidFill>
                <a:schemeClr val="tx1">
                  <a:lumMod val="85000"/>
                  <a:lumOff val="15000"/>
                </a:schemeClr>
              </a:solidFill>
              <a:cs typeface="Arial" panose="020B0604020202020204" pitchFamily="34" charset="0"/>
            </a:endParaRPr>
          </a:p>
          <a:p>
            <a:pPr marL="0" indent="0">
              <a:spcBef>
                <a:spcPct val="0"/>
              </a:spcBef>
              <a:buNone/>
            </a:pPr>
            <a:r>
              <a:rPr lang="en-GB" sz="2200" b="1" dirty="0">
                <a:cs typeface="Arial" panose="020B0604020202020204" pitchFamily="34" charset="0"/>
              </a:rPr>
              <a:t>Modern slavery</a:t>
            </a:r>
            <a:r>
              <a:rPr lang="en-GB" sz="2200" dirty="0">
                <a:cs typeface="Arial" panose="020B0604020202020204" pitchFamily="34" charset="0"/>
              </a:rPr>
              <a:t> crimes include facilitating travel to exploit a person. While trafficking often involves crossing borders, it can also happen locally. Victims can be exploited even with consent to move, but </a:t>
            </a:r>
            <a:r>
              <a:rPr lang="en-GB" sz="2200" b="1" dirty="0">
                <a:cs typeface="Arial" panose="020B0604020202020204" pitchFamily="34" charset="0"/>
              </a:rPr>
              <a:t>children cannot consent</a:t>
            </a:r>
            <a:r>
              <a:rPr lang="en-GB" sz="2200" dirty="0">
                <a:cs typeface="Arial" panose="020B0604020202020204" pitchFamily="34" charset="0"/>
              </a:rPr>
              <a:t> to exploitation, so coercion or deception isn’t required to prove an offence. </a:t>
            </a:r>
            <a:r>
              <a:rPr lang="en-GB" sz="2200" b="1" dirty="0">
                <a:cs typeface="Arial" panose="020B0604020202020204" pitchFamily="34" charset="0"/>
              </a:rPr>
              <a:t>Jersey</a:t>
            </a:r>
            <a:r>
              <a:rPr lang="en-GB" sz="2200" dirty="0">
                <a:cs typeface="Arial" panose="020B0604020202020204" pitchFamily="34" charset="0"/>
              </a:rPr>
              <a:t> is not exempt—modern slavery has grown in the UK, and similar crimes can occur here.</a:t>
            </a:r>
            <a:endParaRPr lang="en-US" altLang="en-US" sz="2200" dirty="0">
              <a:solidFill>
                <a:schemeClr val="tx1">
                  <a:lumMod val="85000"/>
                  <a:lumOff val="15000"/>
                </a:schemeClr>
              </a:solidFill>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987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9AB1-15B6-94D3-AAAF-CC23946A609C}"/>
              </a:ext>
            </a:extLst>
          </p:cNvPr>
          <p:cNvSpPr>
            <a:spLocks noGrp="1"/>
          </p:cNvSpPr>
          <p:nvPr>
            <p:ph type="title"/>
          </p:nvPr>
        </p:nvSpPr>
        <p:spPr/>
        <p:txBody>
          <a:bodyPr/>
          <a:lstStyle/>
          <a:p>
            <a:r>
              <a:rPr lang="en-GB" dirty="0"/>
              <a:t>Our Learning Agreement:</a:t>
            </a:r>
          </a:p>
        </p:txBody>
      </p:sp>
      <p:sp>
        <p:nvSpPr>
          <p:cNvPr id="3" name="Content Placeholder 2">
            <a:extLst>
              <a:ext uri="{FF2B5EF4-FFF2-40B4-BE49-F238E27FC236}">
                <a16:creationId xmlns:a16="http://schemas.microsoft.com/office/drawing/2014/main" id="{ABF488A6-079A-789F-3CB5-1BE7453B8C94}"/>
              </a:ext>
            </a:extLst>
          </p:cNvPr>
          <p:cNvSpPr>
            <a:spLocks noGrp="1"/>
          </p:cNvSpPr>
          <p:nvPr>
            <p:ph idx="1"/>
          </p:nvPr>
        </p:nvSpPr>
        <p:spPr/>
        <p:txBody>
          <a:bodyPr/>
          <a:lstStyle/>
          <a:p>
            <a:pPr>
              <a:spcAft>
                <a:spcPts val="600"/>
              </a:spcAft>
            </a:pPr>
            <a:r>
              <a:rPr lang="en-US" altLang="en-US" sz="2200" dirty="0">
                <a:solidFill>
                  <a:schemeClr val="tx1">
                    <a:lumMod val="85000"/>
                    <a:lumOff val="15000"/>
                  </a:schemeClr>
                </a:solidFill>
              </a:rPr>
              <a:t>Offer criticism constructively</a:t>
            </a:r>
          </a:p>
          <a:p>
            <a:pPr>
              <a:spcAft>
                <a:spcPts val="600"/>
              </a:spcAft>
            </a:pPr>
            <a:r>
              <a:rPr lang="en-US" altLang="en-US" sz="2200" dirty="0">
                <a:solidFill>
                  <a:schemeClr val="tx1">
                    <a:lumMod val="85000"/>
                    <a:lumOff val="15000"/>
                  </a:schemeClr>
                </a:solidFill>
              </a:rPr>
              <a:t>Have respect for the feelings, experiences and perspectives of others</a:t>
            </a:r>
          </a:p>
          <a:p>
            <a:pPr>
              <a:spcAft>
                <a:spcPts val="600"/>
              </a:spcAft>
            </a:pPr>
            <a:r>
              <a:rPr lang="en-US" altLang="en-US" sz="2200" dirty="0">
                <a:solidFill>
                  <a:schemeClr val="tx1">
                    <a:lumMod val="85000"/>
                    <a:lumOff val="15000"/>
                  </a:schemeClr>
                </a:solidFill>
              </a:rPr>
              <a:t>Be aware of diversity issues and promote anti-oppressive practice</a:t>
            </a:r>
          </a:p>
          <a:p>
            <a:pPr>
              <a:spcAft>
                <a:spcPts val="600"/>
              </a:spcAft>
            </a:pPr>
            <a:r>
              <a:rPr lang="en-US" altLang="en-US" sz="2200" dirty="0">
                <a:solidFill>
                  <a:schemeClr val="tx1">
                    <a:lumMod val="85000"/>
                    <a:lumOff val="15000"/>
                  </a:schemeClr>
                </a:solidFill>
              </a:rPr>
              <a:t>Respect confidentiality (excluding risk)</a:t>
            </a:r>
          </a:p>
          <a:p>
            <a:pPr>
              <a:spcAft>
                <a:spcPts val="600"/>
              </a:spcAft>
            </a:pPr>
            <a:r>
              <a:rPr lang="en-US" altLang="en-US" sz="2200" dirty="0">
                <a:solidFill>
                  <a:schemeClr val="tx1">
                    <a:lumMod val="85000"/>
                    <a:lumOff val="15000"/>
                  </a:schemeClr>
                </a:solidFill>
              </a:rPr>
              <a:t>Participants to take responsibility for their learning</a:t>
            </a:r>
          </a:p>
          <a:p>
            <a:pPr>
              <a:spcAft>
                <a:spcPts val="600"/>
              </a:spcAft>
            </a:pPr>
            <a:r>
              <a:rPr lang="en-US" altLang="en-US" sz="2200" dirty="0">
                <a:solidFill>
                  <a:schemeClr val="tx1">
                    <a:lumMod val="85000"/>
                    <a:lumOff val="15000"/>
                  </a:schemeClr>
                </a:solidFill>
              </a:rPr>
              <a:t>Participants are learning resources as well as learners</a:t>
            </a:r>
          </a:p>
          <a:p>
            <a:endParaRPr lang="en-GB" dirty="0"/>
          </a:p>
        </p:txBody>
      </p:sp>
    </p:spTree>
    <p:extLst>
      <p:ext uri="{BB962C8B-B14F-4D97-AF65-F5344CB8AC3E}">
        <p14:creationId xmlns:p14="http://schemas.microsoft.com/office/powerpoint/2010/main" val="2060861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E81F-24A0-E5B6-B753-400906B65BE4}"/>
              </a:ext>
            </a:extLst>
          </p:cNvPr>
          <p:cNvSpPr>
            <a:spLocks noGrp="1"/>
          </p:cNvSpPr>
          <p:nvPr>
            <p:ph type="title"/>
          </p:nvPr>
        </p:nvSpPr>
        <p:spPr/>
        <p:txBody>
          <a:bodyPr/>
          <a:lstStyle/>
          <a:p>
            <a:r>
              <a:rPr lang="en-GB" dirty="0"/>
              <a:t>Hate and Mate Crime </a:t>
            </a:r>
          </a:p>
        </p:txBody>
      </p:sp>
      <p:sp>
        <p:nvSpPr>
          <p:cNvPr id="3" name="Content Placeholder 2">
            <a:extLst>
              <a:ext uri="{FF2B5EF4-FFF2-40B4-BE49-F238E27FC236}">
                <a16:creationId xmlns:a16="http://schemas.microsoft.com/office/drawing/2014/main" id="{D21A0B03-1168-05EC-5CBA-1075E13ADEAE}"/>
              </a:ext>
            </a:extLst>
          </p:cNvPr>
          <p:cNvSpPr>
            <a:spLocks noGrp="1"/>
          </p:cNvSpPr>
          <p:nvPr>
            <p:ph idx="1"/>
          </p:nvPr>
        </p:nvSpPr>
        <p:spPr>
          <a:xfrm>
            <a:off x="838200" y="1656966"/>
            <a:ext cx="10202333" cy="3786157"/>
          </a:xfrm>
        </p:spPr>
        <p:txBody>
          <a:bodyPr>
            <a:normAutofit lnSpcReduction="10000"/>
          </a:bodyPr>
          <a:lstStyle/>
          <a:p>
            <a:pPr marL="0" indent="0">
              <a:buNone/>
            </a:pPr>
            <a:r>
              <a:rPr lang="en-GB" sz="2200" b="1" dirty="0">
                <a:cs typeface="Arial" panose="020B0604020202020204" pitchFamily="34" charset="0"/>
              </a:rPr>
              <a:t>Hate and Mate Crime</a:t>
            </a:r>
            <a:r>
              <a:rPr lang="en-GB" sz="2200" dirty="0">
                <a:cs typeface="Arial" panose="020B0604020202020204" pitchFamily="34" charset="0"/>
              </a:rPr>
              <a:t> refers to acts of violence or hostility directed at people due to who they are or who someone perceives them to be. </a:t>
            </a:r>
            <a:r>
              <a:rPr lang="en-GB" sz="2200" b="1" dirty="0">
                <a:cs typeface="Arial" panose="020B0604020202020204" pitchFamily="34" charset="0"/>
              </a:rPr>
              <a:t>Hate crimes</a:t>
            </a:r>
            <a:r>
              <a:rPr lang="en-GB" sz="2200" dirty="0">
                <a:cs typeface="Arial" panose="020B0604020202020204" pitchFamily="34" charset="0"/>
              </a:rPr>
              <a:t> are motivated by prejudice based on disability, race, religion, sexual orientation, or gender identity. </a:t>
            </a:r>
            <a:r>
              <a:rPr lang="en-GB" sz="2200" b="1" dirty="0">
                <a:cs typeface="Arial" panose="020B0604020202020204" pitchFamily="34" charset="0"/>
              </a:rPr>
              <a:t>Mate crime</a:t>
            </a:r>
            <a:r>
              <a:rPr lang="en-GB" sz="2200" dirty="0">
                <a:cs typeface="Arial" panose="020B0604020202020204" pitchFamily="34" charset="0"/>
              </a:rPr>
              <a:t>, on the other hand, occurs when someone befriends a vulnerable person with the intention to exploit them financially, physically, or sexually. The relationship starts as a fake friendship, but the perpetrator’s goal is criminal, and it often leads to ongoing abuse.</a:t>
            </a:r>
          </a:p>
          <a:p>
            <a:pPr>
              <a:buNone/>
            </a:pPr>
            <a:endParaRPr lang="en-GB" sz="2200" dirty="0">
              <a:cs typeface="Arial" panose="020B0604020202020204" pitchFamily="34" charset="0"/>
            </a:endParaRPr>
          </a:p>
          <a:p>
            <a:pPr marL="0" indent="0">
              <a:buNone/>
            </a:pPr>
            <a:r>
              <a:rPr lang="en-GB" sz="2200" dirty="0">
                <a:cs typeface="Arial" panose="020B0604020202020204" pitchFamily="34" charset="0"/>
              </a:rPr>
              <a:t>People with </a:t>
            </a:r>
            <a:r>
              <a:rPr lang="en-GB" sz="2200" b="1" dirty="0">
                <a:cs typeface="Arial" panose="020B0604020202020204" pitchFamily="34" charset="0"/>
              </a:rPr>
              <a:t>learning disabilities</a:t>
            </a:r>
            <a:r>
              <a:rPr lang="en-GB" sz="2200" dirty="0">
                <a:cs typeface="Arial" panose="020B0604020202020204" pitchFamily="34" charset="0"/>
              </a:rPr>
              <a:t> are especially vulnerable to mate crimes because they may live isolated lives and are more likely to trust others for companionship. Due to limited "streetwise" experience, they are more susceptible to exploitation in the community, on public transport, or while using services without proper support.</a:t>
            </a:r>
          </a:p>
          <a:p>
            <a:pPr marL="0" indent="0">
              <a:buNone/>
            </a:pPr>
            <a:endParaRPr lang="en-GB" dirty="0"/>
          </a:p>
        </p:txBody>
      </p:sp>
    </p:spTree>
    <p:extLst>
      <p:ext uri="{BB962C8B-B14F-4D97-AF65-F5344CB8AC3E}">
        <p14:creationId xmlns:p14="http://schemas.microsoft.com/office/powerpoint/2010/main" val="3884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62FD-7259-702A-2236-FDA8F8CCDD57}"/>
              </a:ext>
            </a:extLst>
          </p:cNvPr>
          <p:cNvSpPr>
            <a:spLocks noGrp="1"/>
          </p:cNvSpPr>
          <p:nvPr>
            <p:ph type="title"/>
          </p:nvPr>
        </p:nvSpPr>
        <p:spPr>
          <a:xfrm>
            <a:off x="1126436" y="2778198"/>
            <a:ext cx="4260574" cy="1015681"/>
          </a:xfrm>
        </p:spPr>
        <p:txBody>
          <a:bodyPr>
            <a:normAutofit fontScale="90000"/>
          </a:bodyPr>
          <a:lstStyle/>
          <a:p>
            <a:r>
              <a:rPr lang="en-GB" dirty="0"/>
              <a:t>Scenarios Activity </a:t>
            </a:r>
            <a:br>
              <a:rPr lang="en-GB" dirty="0"/>
            </a:br>
            <a:endParaRPr lang="en-GB" dirty="0"/>
          </a:p>
        </p:txBody>
      </p:sp>
      <p:pic>
        <p:nvPicPr>
          <p:cNvPr id="4" name="Picture 5" descr="analyse">
            <a:extLst>
              <a:ext uri="{FF2B5EF4-FFF2-40B4-BE49-F238E27FC236}">
                <a16:creationId xmlns:a16="http://schemas.microsoft.com/office/drawing/2014/main" id="{EE23AA88-057B-381F-4A5E-E94D974C9A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6253" y="801582"/>
            <a:ext cx="4942280" cy="52548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50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17644-8617-2FA3-559F-054A4F29DE84}"/>
              </a:ext>
            </a:extLst>
          </p:cNvPr>
          <p:cNvSpPr>
            <a:spLocks noGrp="1"/>
          </p:cNvSpPr>
          <p:nvPr>
            <p:ph type="title"/>
          </p:nvPr>
        </p:nvSpPr>
        <p:spPr>
          <a:xfrm>
            <a:off x="947532" y="2489963"/>
            <a:ext cx="4717774" cy="1015681"/>
          </a:xfrm>
        </p:spPr>
        <p:txBody>
          <a:bodyPr>
            <a:normAutofit fontScale="90000"/>
          </a:bodyPr>
          <a:lstStyle/>
          <a:p>
            <a:r>
              <a:rPr lang="en-GB" dirty="0"/>
              <a:t>Barriers to Safeguarding </a:t>
            </a:r>
            <a:br>
              <a:rPr lang="en-GB" dirty="0"/>
            </a:br>
            <a:endParaRPr lang="en-GB" dirty="0"/>
          </a:p>
        </p:txBody>
      </p:sp>
      <p:pic>
        <p:nvPicPr>
          <p:cNvPr id="4" name="Picture 3" descr="MC900237951[1]">
            <a:extLst>
              <a:ext uri="{FF2B5EF4-FFF2-40B4-BE49-F238E27FC236}">
                <a16:creationId xmlns:a16="http://schemas.microsoft.com/office/drawing/2014/main" id="{180C151B-E0B5-BEA8-FFDF-A0DE09CC1D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606253" y="1507002"/>
            <a:ext cx="4942280" cy="3843995"/>
          </a:xfrm>
          <a:prstGeom prst="rect">
            <a:avLst/>
          </a:prstGeom>
          <a:noFill/>
        </p:spPr>
      </p:pic>
    </p:spTree>
    <p:extLst>
      <p:ext uri="{BB962C8B-B14F-4D97-AF65-F5344CB8AC3E}">
        <p14:creationId xmlns:p14="http://schemas.microsoft.com/office/powerpoint/2010/main" val="2073316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A6DC9-03BE-9676-4CA7-F0CF9EA5C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A27CC-5EE7-286F-369E-24F74433BFF1}"/>
              </a:ext>
            </a:extLst>
          </p:cNvPr>
          <p:cNvSpPr>
            <a:spLocks noGrp="1"/>
          </p:cNvSpPr>
          <p:nvPr>
            <p:ph type="ctrTitle"/>
          </p:nvPr>
        </p:nvSpPr>
        <p:spPr/>
        <p:txBody>
          <a:bodyPr>
            <a:normAutofit fontScale="90000"/>
          </a:bodyPr>
          <a:lstStyle/>
          <a:p>
            <a:pPr algn="ctr"/>
            <a:r>
              <a:rPr lang="en-US" dirty="0"/>
              <a:t>Know when &amp; to whom abuse should be reported</a:t>
            </a:r>
            <a:br>
              <a:rPr lang="en-US" dirty="0"/>
            </a:br>
            <a:br>
              <a:rPr lang="en-US" dirty="0"/>
            </a:br>
            <a:endParaRPr lang="en-US" dirty="0"/>
          </a:p>
        </p:txBody>
      </p:sp>
    </p:spTree>
    <p:extLst>
      <p:ext uri="{BB962C8B-B14F-4D97-AF65-F5344CB8AC3E}">
        <p14:creationId xmlns:p14="http://schemas.microsoft.com/office/powerpoint/2010/main" val="987754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26C64-98F2-7AB6-36D0-51B87DF802EF}"/>
              </a:ext>
            </a:extLst>
          </p:cNvPr>
          <p:cNvSpPr>
            <a:spLocks noGrp="1"/>
          </p:cNvSpPr>
          <p:nvPr>
            <p:ph idx="1"/>
          </p:nvPr>
        </p:nvSpPr>
        <p:spPr>
          <a:xfrm>
            <a:off x="835807" y="1104937"/>
            <a:ext cx="10202333" cy="4648126"/>
          </a:xfrm>
        </p:spPr>
        <p:txBody>
          <a:bodyPr/>
          <a:lstStyle/>
          <a:p>
            <a:pPr>
              <a:spcBef>
                <a:spcPct val="0"/>
              </a:spcBef>
              <a:spcAft>
                <a:spcPts val="1200"/>
              </a:spcAft>
              <a:buNone/>
              <a:defRPr/>
            </a:pPr>
            <a:r>
              <a:rPr lang="en-US" altLang="en-US" sz="2200" b="1" dirty="0">
                <a:solidFill>
                  <a:schemeClr val="tx1">
                    <a:lumMod val="85000"/>
                    <a:lumOff val="15000"/>
                  </a:schemeClr>
                </a:solidFill>
                <a:cs typeface="Arial" panose="020B0604020202020204" pitchFamily="34" charset="0"/>
              </a:rPr>
              <a:t>1.</a:t>
            </a:r>
            <a:r>
              <a:rPr lang="en-US" altLang="en-US" sz="2200" dirty="0">
                <a:solidFill>
                  <a:schemeClr val="tx1">
                    <a:lumMod val="85000"/>
                    <a:lumOff val="15000"/>
                  </a:schemeClr>
                </a:solidFill>
                <a:cs typeface="Arial" panose="020B0604020202020204" pitchFamily="34" charset="0"/>
              </a:rPr>
              <a:t> If you have any safeguarding concerns about the welfare or safety of an adult at risk you should discuss this with your line manager and/or designated safeguarding lead where possible for support &amp; advice</a:t>
            </a:r>
          </a:p>
          <a:p>
            <a:pPr>
              <a:spcBef>
                <a:spcPct val="0"/>
              </a:spcBef>
              <a:spcAft>
                <a:spcPts val="1200"/>
              </a:spcAft>
              <a:buNone/>
              <a:defRPr/>
            </a:pPr>
            <a:r>
              <a:rPr lang="en-US" altLang="en-US" sz="2200" b="1" dirty="0">
                <a:solidFill>
                  <a:schemeClr val="tx1">
                    <a:lumMod val="85000"/>
                    <a:lumOff val="15000"/>
                  </a:schemeClr>
                </a:solidFill>
                <a:cs typeface="Arial" panose="020B0604020202020204" pitchFamily="34" charset="0"/>
              </a:rPr>
              <a:t>2.</a:t>
            </a:r>
            <a:r>
              <a:rPr lang="en-US" altLang="en-US" sz="2200" dirty="0">
                <a:solidFill>
                  <a:schemeClr val="tx1">
                    <a:lumMod val="85000"/>
                    <a:lumOff val="15000"/>
                  </a:schemeClr>
                </a:solidFill>
                <a:cs typeface="Arial" panose="020B0604020202020204" pitchFamily="34" charset="0"/>
              </a:rPr>
              <a:t> If you are unsure your concerns warrant an enquiry or you need further advice contact  SPOR (Single Point of Referral) at </a:t>
            </a:r>
            <a:r>
              <a:rPr lang="en-US" altLang="en-US" sz="2200" dirty="0">
                <a:solidFill>
                  <a:schemeClr val="tx1">
                    <a:lumMod val="85000"/>
                    <a:lumOff val="15000"/>
                  </a:schemeClr>
                </a:solidFill>
                <a:cs typeface="Arial" panose="020B0604020202020204" pitchFamily="34" charset="0"/>
                <a:hlinkClick r:id="rId3"/>
              </a:rPr>
              <a:t>spor@health.gov.je</a:t>
            </a:r>
            <a:r>
              <a:rPr lang="en-US" altLang="en-US" sz="2200" dirty="0">
                <a:solidFill>
                  <a:schemeClr val="tx1">
                    <a:lumMod val="85000"/>
                    <a:lumOff val="15000"/>
                  </a:schemeClr>
                </a:solidFill>
                <a:cs typeface="Arial" panose="020B0604020202020204" pitchFamily="34" charset="0"/>
              </a:rPr>
              <a:t> or on 444 440</a:t>
            </a:r>
          </a:p>
          <a:p>
            <a:pPr>
              <a:spcBef>
                <a:spcPct val="0"/>
              </a:spcBef>
              <a:spcAft>
                <a:spcPts val="1200"/>
              </a:spcAft>
              <a:buNone/>
              <a:defRPr/>
            </a:pPr>
            <a:r>
              <a:rPr lang="en-US" altLang="en-US" sz="2200" b="1" dirty="0">
                <a:solidFill>
                  <a:schemeClr val="tx1">
                    <a:lumMod val="85000"/>
                    <a:lumOff val="15000"/>
                  </a:schemeClr>
                </a:solidFill>
                <a:cs typeface="Arial" panose="020B0604020202020204" pitchFamily="34" charset="0"/>
              </a:rPr>
              <a:t>3</a:t>
            </a:r>
            <a:r>
              <a:rPr lang="en-US" altLang="en-US" sz="2200" dirty="0">
                <a:solidFill>
                  <a:schemeClr val="tx1">
                    <a:lumMod val="85000"/>
                    <a:lumOff val="15000"/>
                  </a:schemeClr>
                </a:solidFill>
                <a:cs typeface="Arial" panose="020B0604020202020204" pitchFamily="34" charset="0"/>
              </a:rPr>
              <a:t>. To make an Adult Safeguarding Enquiry complete a Safeguarding Enquiry form and send it to SPOR. In cases of emergency call SPOR immediately to share concerns</a:t>
            </a:r>
          </a:p>
          <a:p>
            <a:pPr>
              <a:spcBef>
                <a:spcPct val="0"/>
              </a:spcBef>
              <a:spcAft>
                <a:spcPts val="1200"/>
              </a:spcAft>
              <a:buNone/>
              <a:defRPr/>
            </a:pPr>
            <a:r>
              <a:rPr lang="en-US" sz="2200" b="1" dirty="0">
                <a:solidFill>
                  <a:schemeClr val="tx1">
                    <a:lumMod val="85000"/>
                    <a:lumOff val="15000"/>
                  </a:schemeClr>
                </a:solidFill>
                <a:cs typeface="Arial" panose="020B0604020202020204" pitchFamily="34" charset="0"/>
              </a:rPr>
              <a:t>4.</a:t>
            </a:r>
            <a:r>
              <a:rPr lang="en-US" sz="2200" dirty="0">
                <a:solidFill>
                  <a:schemeClr val="tx1">
                    <a:lumMod val="85000"/>
                    <a:lumOff val="15000"/>
                  </a:schemeClr>
                </a:solidFill>
                <a:cs typeface="Arial" panose="020B0604020202020204" pitchFamily="34" charset="0"/>
              </a:rPr>
              <a:t> If a concern relates to registered premises the Jersey Care Commission must also be notified  on Tel: 445801 or </a:t>
            </a:r>
            <a:r>
              <a:rPr lang="en-US" sz="2200" dirty="0">
                <a:solidFill>
                  <a:schemeClr val="tx1">
                    <a:lumMod val="85000"/>
                    <a:lumOff val="15000"/>
                  </a:schemeClr>
                </a:solidFill>
                <a:cs typeface="Arial" panose="020B0604020202020204" pitchFamily="34" charset="0"/>
                <a:hlinkClick r:id="rId4"/>
              </a:rPr>
              <a:t>notifications@carecommission.je</a:t>
            </a:r>
            <a:endParaRPr lang="en-US" sz="2200" dirty="0">
              <a:solidFill>
                <a:schemeClr val="tx1">
                  <a:lumMod val="85000"/>
                  <a:lumOff val="15000"/>
                </a:schemeClr>
              </a:solidFill>
              <a:cs typeface="Arial" panose="020B0604020202020204" pitchFamily="34" charset="0"/>
            </a:endParaRPr>
          </a:p>
          <a:p>
            <a:pPr>
              <a:spcAft>
                <a:spcPts val="1200"/>
              </a:spcAft>
              <a:buNone/>
              <a:tabLst>
                <a:tab pos="571500" algn="l"/>
              </a:tabLst>
              <a:defRPr/>
            </a:pPr>
            <a:r>
              <a:rPr lang="en-US" sz="2200" dirty="0">
                <a:solidFill>
                  <a:schemeClr val="tx1">
                    <a:lumMod val="85000"/>
                    <a:lumOff val="15000"/>
                  </a:schemeClr>
                </a:solidFill>
                <a:cs typeface="Arial" panose="020B0604020202020204" pitchFamily="34" charset="0"/>
              </a:rPr>
              <a:t>The SPJ Multi Agency Adult Procedures are now online </a:t>
            </a:r>
            <a:r>
              <a:rPr lang="en-US" sz="2200" i="1" dirty="0">
                <a:solidFill>
                  <a:schemeClr val="tx1">
                    <a:lumMod val="85000"/>
                    <a:lumOff val="15000"/>
                  </a:schemeClr>
                </a:solidFill>
                <a:cs typeface="Arial" panose="020B0604020202020204" pitchFamily="34" charset="0"/>
                <a:hlinkClick r:id="rId5"/>
              </a:rPr>
              <a:t>www.safeguarding.je</a:t>
            </a:r>
            <a:r>
              <a:rPr lang="en-US" sz="2200" i="1" dirty="0">
                <a:solidFill>
                  <a:schemeClr val="tx1">
                    <a:lumMod val="85000"/>
                    <a:lumOff val="15000"/>
                  </a:schemeClr>
                </a:solidFill>
                <a:cs typeface="Arial" panose="020B0604020202020204" pitchFamily="34" charset="0"/>
              </a:rPr>
              <a:t> </a:t>
            </a:r>
            <a:endParaRPr lang="en-US" sz="2200" dirty="0">
              <a:solidFill>
                <a:schemeClr val="tx1">
                  <a:lumMod val="85000"/>
                  <a:lumOff val="15000"/>
                </a:schemeClr>
              </a:solidFill>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15907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6F4C-E063-6AA3-F08A-558955F960C7}"/>
              </a:ext>
            </a:extLst>
          </p:cNvPr>
          <p:cNvSpPr>
            <a:spLocks noGrp="1"/>
          </p:cNvSpPr>
          <p:nvPr>
            <p:ph type="title"/>
          </p:nvPr>
        </p:nvSpPr>
        <p:spPr>
          <a:xfrm>
            <a:off x="1653208" y="2639050"/>
            <a:ext cx="3306417" cy="1015681"/>
          </a:xfrm>
        </p:spPr>
        <p:txBody>
          <a:bodyPr/>
          <a:lstStyle/>
          <a:p>
            <a:r>
              <a:rPr lang="en-GB" dirty="0"/>
              <a:t>Any Questions </a:t>
            </a:r>
          </a:p>
        </p:txBody>
      </p:sp>
      <p:pic>
        <p:nvPicPr>
          <p:cNvPr id="4" name="Picture 4" descr="question mark | 3d human with a red question mark | Damián ...">
            <a:extLst>
              <a:ext uri="{FF2B5EF4-FFF2-40B4-BE49-F238E27FC236}">
                <a16:creationId xmlns:a16="http://schemas.microsoft.com/office/drawing/2014/main" id="{93F409DA-B446-C7E7-6864-DED4300737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78594" y="1372013"/>
            <a:ext cx="2885441" cy="37565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53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2DA6-8352-BE9C-9982-C30890E88365}"/>
              </a:ext>
            </a:extLst>
          </p:cNvPr>
          <p:cNvSpPr>
            <a:spLocks noGrp="1"/>
          </p:cNvSpPr>
          <p:nvPr>
            <p:ph type="title"/>
          </p:nvPr>
        </p:nvSpPr>
        <p:spPr/>
        <p:txBody>
          <a:bodyPr/>
          <a:lstStyle/>
          <a:p>
            <a:r>
              <a:rPr lang="en-GB" dirty="0"/>
              <a:t>Further Learning </a:t>
            </a:r>
          </a:p>
        </p:txBody>
      </p:sp>
      <p:sp>
        <p:nvSpPr>
          <p:cNvPr id="3" name="Content Placeholder 2">
            <a:extLst>
              <a:ext uri="{FF2B5EF4-FFF2-40B4-BE49-F238E27FC236}">
                <a16:creationId xmlns:a16="http://schemas.microsoft.com/office/drawing/2014/main" id="{04B3724A-4C7C-D32A-C2B1-EACC8A400E09}"/>
              </a:ext>
            </a:extLst>
          </p:cNvPr>
          <p:cNvSpPr>
            <a:spLocks noGrp="1"/>
          </p:cNvSpPr>
          <p:nvPr>
            <p:ph idx="1"/>
          </p:nvPr>
        </p:nvSpPr>
        <p:spPr>
          <a:xfrm>
            <a:off x="838200" y="2154056"/>
            <a:ext cx="4409661" cy="3786157"/>
          </a:xfrm>
        </p:spPr>
        <p:txBody>
          <a:bodyPr/>
          <a:lstStyle/>
          <a:p>
            <a:r>
              <a:rPr lang="en-US" altLang="en-US" sz="2200" dirty="0">
                <a:cs typeface="Arial" panose="020B0604020202020204" pitchFamily="34" charset="0"/>
              </a:rPr>
              <a:t>The SPJ website (</a:t>
            </a:r>
            <a:r>
              <a:rPr lang="en-US" altLang="en-US" sz="2200" dirty="0">
                <a:cs typeface="Arial" panose="020B0604020202020204" pitchFamily="34" charset="0"/>
                <a:hlinkClick r:id="rId3"/>
              </a:rPr>
              <a:t>www.safeguarding.je</a:t>
            </a:r>
            <a:r>
              <a:rPr lang="en-US" altLang="en-US" sz="2200" dirty="0">
                <a:cs typeface="Arial" panose="020B0604020202020204" pitchFamily="34" charset="0"/>
              </a:rPr>
              <a:t>) has a series of 7 Minute Briefings on a range of topics which you can use with your teams to prompt discussion and reflection on practice and systems.  You can find 7 Minute Briefings under the ‘Resources’ tab on the website – including an explanation of what they are.</a:t>
            </a:r>
          </a:p>
          <a:p>
            <a:endParaRPr lang="en-GB" dirty="0"/>
          </a:p>
        </p:txBody>
      </p:sp>
      <p:pic>
        <p:nvPicPr>
          <p:cNvPr id="4" name="Graphic 9" descr="Stopwatch">
            <a:extLst>
              <a:ext uri="{FF2B5EF4-FFF2-40B4-BE49-F238E27FC236}">
                <a16:creationId xmlns:a16="http://schemas.microsoft.com/office/drawing/2014/main" id="{EC884FFE-B732-7DF7-5685-5ED11080E14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44141" y="1656966"/>
            <a:ext cx="3755915" cy="3755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157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EAFD26-01B4-4E4A-9F75-AA751A727832}"/>
              </a:ext>
            </a:extLst>
          </p:cNvPr>
          <p:cNvPicPr>
            <a:picLocks noChangeAspect="1"/>
          </p:cNvPicPr>
          <p:nvPr/>
        </p:nvPicPr>
        <p:blipFill>
          <a:blip r:embed="rId3"/>
          <a:stretch>
            <a:fillRect/>
          </a:stretch>
        </p:blipFill>
        <p:spPr>
          <a:xfrm>
            <a:off x="168965" y="0"/>
            <a:ext cx="11877261" cy="6858000"/>
          </a:xfrm>
          <a:prstGeom prst="rect">
            <a:avLst/>
          </a:prstGeom>
        </p:spPr>
      </p:pic>
    </p:spTree>
    <p:extLst>
      <p:ext uri="{BB962C8B-B14F-4D97-AF65-F5344CB8AC3E}">
        <p14:creationId xmlns:p14="http://schemas.microsoft.com/office/powerpoint/2010/main" val="1600481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4BB7-994D-101B-3321-6EE0C941B79B}"/>
              </a:ext>
            </a:extLst>
          </p:cNvPr>
          <p:cNvSpPr>
            <a:spLocks noGrp="1"/>
          </p:cNvSpPr>
          <p:nvPr>
            <p:ph type="title"/>
          </p:nvPr>
        </p:nvSpPr>
        <p:spPr/>
        <p:txBody>
          <a:bodyPr>
            <a:normAutofit fontScale="90000"/>
          </a:bodyPr>
          <a:lstStyle/>
          <a:p>
            <a:r>
              <a:rPr lang="en-GB" dirty="0"/>
              <a:t>Further Learning </a:t>
            </a:r>
            <a:br>
              <a:rPr lang="en-GB" dirty="0"/>
            </a:br>
            <a:endParaRPr lang="en-GB" dirty="0"/>
          </a:p>
        </p:txBody>
      </p:sp>
      <p:pic>
        <p:nvPicPr>
          <p:cNvPr id="4" name="Picture 3" descr="A screenshot of a website&#10;&#10;Description automatically generated">
            <a:extLst>
              <a:ext uri="{FF2B5EF4-FFF2-40B4-BE49-F238E27FC236}">
                <a16:creationId xmlns:a16="http://schemas.microsoft.com/office/drawing/2014/main" id="{DCCE4631-A1CF-D49A-D436-B7F2B1142EB8}"/>
              </a:ext>
            </a:extLst>
          </p:cNvPr>
          <p:cNvPicPr>
            <a:picLocks noChangeAspect="1"/>
          </p:cNvPicPr>
          <p:nvPr/>
        </p:nvPicPr>
        <p:blipFill>
          <a:blip r:embed="rId3"/>
          <a:stretch>
            <a:fillRect/>
          </a:stretch>
        </p:blipFill>
        <p:spPr>
          <a:xfrm>
            <a:off x="838200" y="1916956"/>
            <a:ext cx="4862723" cy="2484096"/>
          </a:xfrm>
          <a:prstGeom prst="rect">
            <a:avLst/>
          </a:prstGeom>
        </p:spPr>
      </p:pic>
      <p:pic>
        <p:nvPicPr>
          <p:cNvPr id="5" name="Graphic 4" descr="Internet">
            <a:extLst>
              <a:ext uri="{FF2B5EF4-FFF2-40B4-BE49-F238E27FC236}">
                <a16:creationId xmlns:a16="http://schemas.microsoft.com/office/drawing/2014/main" id="{D7E1EE41-7E8A-CC06-910F-F3433048A8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7132320" y="1818571"/>
            <a:ext cx="3403600" cy="2621231"/>
          </a:xfrm>
          <a:prstGeom prst="rect">
            <a:avLst/>
          </a:prstGeom>
        </p:spPr>
      </p:pic>
      <p:sp>
        <p:nvSpPr>
          <p:cNvPr id="7" name="TextBox 6">
            <a:extLst>
              <a:ext uri="{FF2B5EF4-FFF2-40B4-BE49-F238E27FC236}">
                <a16:creationId xmlns:a16="http://schemas.microsoft.com/office/drawing/2014/main" id="{22240F5D-14C1-4AB1-C109-9874FA62BF6A}"/>
              </a:ext>
            </a:extLst>
          </p:cNvPr>
          <p:cNvSpPr txBox="1"/>
          <p:nvPr/>
        </p:nvSpPr>
        <p:spPr>
          <a:xfrm>
            <a:off x="838200" y="4953973"/>
            <a:ext cx="5062251" cy="648126"/>
          </a:xfrm>
          <a:prstGeom prst="rect">
            <a:avLst/>
          </a:prstGeom>
          <a:noFill/>
        </p:spPr>
        <p:txBody>
          <a:bodyPr wrap="square">
            <a:spAutoFit/>
          </a:bodyPr>
          <a:lstStyle/>
          <a:p>
            <a:pPr marL="92075" lvl="0">
              <a:lnSpc>
                <a:spcPct val="90000"/>
              </a:lnSpc>
              <a:spcAft>
                <a:spcPts val="600"/>
              </a:spcAft>
            </a:pPr>
            <a:r>
              <a:rPr lang="en-US" sz="2000" dirty="0"/>
              <a:t>Materials are also available on the Research in Practice website.</a:t>
            </a:r>
          </a:p>
        </p:txBody>
      </p:sp>
      <p:sp>
        <p:nvSpPr>
          <p:cNvPr id="8" name="Rectangle: Rounded Corners 7">
            <a:extLst>
              <a:ext uri="{FF2B5EF4-FFF2-40B4-BE49-F238E27FC236}">
                <a16:creationId xmlns:a16="http://schemas.microsoft.com/office/drawing/2014/main" id="{7837B154-F409-2BD8-F07C-C1783B18E77F}"/>
              </a:ext>
            </a:extLst>
          </p:cNvPr>
          <p:cNvSpPr/>
          <p:nvPr/>
        </p:nvSpPr>
        <p:spPr>
          <a:xfrm>
            <a:off x="7132320" y="4706536"/>
            <a:ext cx="3972791" cy="1143000"/>
          </a:xfrm>
          <a:prstGeom prst="roundRect">
            <a:avLst>
              <a:gd name="adj" fmla="val 7895"/>
            </a:avLst>
          </a:prstGeom>
        </p:spPr>
        <p:txBody>
          <a:bodyPr vert="horz" lIns="91440" tIns="45720" rIns="91440" bIns="45720" rtlCol="0" anchor="ctr" anchorCtr="0">
            <a:normAutofit/>
          </a:bodyPr>
          <a:lstStyle/>
          <a:p>
            <a:pPr lvl="0">
              <a:lnSpc>
                <a:spcPct val="90000"/>
              </a:lnSpc>
              <a:spcAft>
                <a:spcPts val="600"/>
              </a:spcAft>
              <a:tabLst>
                <a:tab pos="92075" algn="l"/>
              </a:tabLst>
            </a:pPr>
            <a:r>
              <a:rPr lang="en-US" sz="2000" dirty="0"/>
              <a:t>Further training is available to book via the SPJ website. </a:t>
            </a:r>
          </a:p>
          <a:p>
            <a:pPr marL="1211263" lvl="0">
              <a:lnSpc>
                <a:spcPct val="90000"/>
              </a:lnSpc>
              <a:spcAft>
                <a:spcPts val="600"/>
              </a:spcAft>
            </a:pPr>
            <a:endParaRPr lang="en-US" sz="2000" dirty="0"/>
          </a:p>
        </p:txBody>
      </p:sp>
    </p:spTree>
    <p:extLst>
      <p:ext uri="{BB962C8B-B14F-4D97-AF65-F5344CB8AC3E}">
        <p14:creationId xmlns:p14="http://schemas.microsoft.com/office/powerpoint/2010/main" val="1946990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9F6D2-2B31-1F66-CF62-510704E9A2B3}"/>
              </a:ext>
            </a:extLst>
          </p:cNvPr>
          <p:cNvSpPr>
            <a:spLocks noGrp="1"/>
          </p:cNvSpPr>
          <p:nvPr>
            <p:ph type="title"/>
          </p:nvPr>
        </p:nvSpPr>
        <p:spPr/>
        <p:txBody>
          <a:bodyPr/>
          <a:lstStyle/>
          <a:p>
            <a:r>
              <a:rPr lang="en-GB" dirty="0"/>
              <a:t>Further reading</a:t>
            </a:r>
          </a:p>
        </p:txBody>
      </p:sp>
      <p:sp>
        <p:nvSpPr>
          <p:cNvPr id="3" name="Content Placeholder 2">
            <a:extLst>
              <a:ext uri="{FF2B5EF4-FFF2-40B4-BE49-F238E27FC236}">
                <a16:creationId xmlns:a16="http://schemas.microsoft.com/office/drawing/2014/main" id="{51A2D197-F694-CD61-7A12-C9A1997F13BA}"/>
              </a:ext>
            </a:extLst>
          </p:cNvPr>
          <p:cNvSpPr>
            <a:spLocks noGrp="1"/>
          </p:cNvSpPr>
          <p:nvPr>
            <p:ph idx="1"/>
          </p:nvPr>
        </p:nvSpPr>
        <p:spPr>
          <a:xfrm>
            <a:off x="838200" y="1391478"/>
            <a:ext cx="10202333" cy="4548735"/>
          </a:xfrm>
        </p:spPr>
        <p:txBody>
          <a:bodyPr>
            <a:normAutofit lnSpcReduction="10000"/>
          </a:bodyPr>
          <a:lstStyle/>
          <a:p>
            <a:pPr>
              <a:spcBef>
                <a:spcPct val="0"/>
              </a:spcBef>
            </a:pPr>
            <a:r>
              <a:rPr lang="en-GB" altLang="en-US" sz="2200" dirty="0">
                <a:latin typeface="Aptos" panose="020B0004020202020204" pitchFamily="34" charset="0"/>
                <a:cs typeface="Arial" panose="020B0604020202020204" pitchFamily="34" charset="0"/>
              </a:rPr>
              <a:t>Multi Agency Safeguarding Adults Procedures (2021) </a:t>
            </a:r>
          </a:p>
          <a:p>
            <a:pPr>
              <a:spcBef>
                <a:spcPct val="0"/>
              </a:spcBef>
              <a:spcAft>
                <a:spcPts val="600"/>
              </a:spcAft>
              <a:buFontTx/>
              <a:buNone/>
            </a:pPr>
            <a:r>
              <a:rPr lang="en-GB" altLang="en-US" sz="2200" dirty="0">
                <a:latin typeface="Aptos" panose="020B0004020202020204" pitchFamily="34" charset="0"/>
                <a:cs typeface="Arial" panose="020B0604020202020204" pitchFamily="34" charset="0"/>
              </a:rPr>
              <a:t>	</a:t>
            </a:r>
            <a:r>
              <a:rPr lang="en-GB" altLang="en-US" sz="2200" dirty="0">
                <a:latin typeface="Aptos" panose="020B0004020202020204" pitchFamily="34" charset="0"/>
                <a:cs typeface="Arial" panose="020B0604020202020204" pitchFamily="34" charset="0"/>
                <a:hlinkClick r:id="rId3"/>
              </a:rPr>
              <a:t>www.proceduresonline.com/jersey/adults</a:t>
            </a:r>
            <a:endParaRPr lang="en-GB" altLang="en-US" sz="2200" dirty="0">
              <a:latin typeface="Aptos" panose="020B0004020202020204" pitchFamily="34" charset="0"/>
              <a:cs typeface="Arial" panose="020B0604020202020204" pitchFamily="34" charset="0"/>
            </a:endParaRPr>
          </a:p>
          <a:p>
            <a:r>
              <a:rPr lang="en-GB" altLang="en-US" sz="2200" dirty="0">
                <a:latin typeface="Aptos" panose="020B0004020202020204" pitchFamily="34" charset="0"/>
                <a:cs typeface="Arial" panose="020B0604020202020204" pitchFamily="34" charset="0"/>
              </a:rPr>
              <a:t>SPJ Safeguarding Adults Thresholds Guidance (2021)</a:t>
            </a:r>
          </a:p>
          <a:p>
            <a:pPr>
              <a:spcBef>
                <a:spcPct val="0"/>
              </a:spcBef>
              <a:spcAft>
                <a:spcPts val="600"/>
              </a:spcAft>
              <a:buFontTx/>
              <a:buNone/>
            </a:pPr>
            <a:r>
              <a:rPr lang="en-GB" altLang="en-US" sz="2200" dirty="0">
                <a:latin typeface="Aptos" panose="020B0004020202020204" pitchFamily="34" charset="0"/>
                <a:cs typeface="Arial" panose="020B0604020202020204" pitchFamily="34" charset="0"/>
              </a:rPr>
              <a:t>	</a:t>
            </a:r>
            <a:r>
              <a:rPr lang="en-GB" altLang="en-US" sz="2200" dirty="0">
                <a:latin typeface="Aptos" panose="020B0004020202020204" pitchFamily="34" charset="0"/>
                <a:cs typeface="Arial" panose="020B0604020202020204" pitchFamily="34" charset="0"/>
                <a:hlinkClick r:id="rId4"/>
              </a:rPr>
              <a:t>pract_guid_threshold_grid.pdf (proceduresonline.com)</a:t>
            </a:r>
            <a:endParaRPr lang="en-GB" altLang="en-US" sz="2200" dirty="0">
              <a:latin typeface="Aptos" panose="020B0004020202020204" pitchFamily="34" charset="0"/>
              <a:cs typeface="Arial" panose="020B0604020202020204" pitchFamily="34" charset="0"/>
            </a:endParaRPr>
          </a:p>
          <a:p>
            <a:pPr>
              <a:spcBef>
                <a:spcPct val="0"/>
              </a:spcBef>
              <a:spcAft>
                <a:spcPts val="600"/>
              </a:spcAft>
            </a:pPr>
            <a:r>
              <a:rPr lang="en-GB" altLang="en-US" sz="2200" dirty="0">
                <a:latin typeface="Aptos" panose="020B0004020202020204" pitchFamily="34" charset="0"/>
                <a:cs typeface="Arial" panose="020B0604020202020204" pitchFamily="34" charset="0"/>
              </a:rPr>
              <a:t>SPJ Self Neglect Guidance (2016)</a:t>
            </a:r>
          </a:p>
          <a:p>
            <a:pPr>
              <a:spcAft>
                <a:spcPts val="600"/>
              </a:spcAft>
            </a:pPr>
            <a:r>
              <a:rPr lang="en-GB" altLang="en-US" sz="2200" dirty="0">
                <a:latin typeface="Aptos" panose="020B0004020202020204" pitchFamily="34" charset="0"/>
                <a:cs typeface="Arial" panose="020B0604020202020204" pitchFamily="34" charset="0"/>
              </a:rPr>
              <a:t>Care Act (2014) Easy Read Version </a:t>
            </a:r>
            <a:r>
              <a:rPr lang="en-GB" altLang="en-US" sz="2200" dirty="0">
                <a:latin typeface="Aptos" panose="020B0004020202020204" pitchFamily="34" charset="0"/>
                <a:cs typeface="Arial" panose="020B0604020202020204" pitchFamily="34" charset="0"/>
                <a:hlinkClick r:id="rId5"/>
              </a:rPr>
              <a:t>www.gov.uk/government/publications/careact</a:t>
            </a:r>
            <a:endParaRPr lang="en-GB" altLang="en-US" sz="2200" dirty="0">
              <a:latin typeface="Aptos" panose="020B0004020202020204" pitchFamily="34" charset="0"/>
              <a:cs typeface="Arial" panose="020B0604020202020204" pitchFamily="34" charset="0"/>
            </a:endParaRPr>
          </a:p>
          <a:p>
            <a:pPr>
              <a:spcAft>
                <a:spcPts val="600"/>
              </a:spcAft>
            </a:pPr>
            <a:r>
              <a:rPr lang="en-GB" altLang="en-US" sz="2200" dirty="0">
                <a:latin typeface="Aptos" panose="020B0004020202020204" pitchFamily="34" charset="0"/>
                <a:cs typeface="Arial" panose="020B0604020202020204" pitchFamily="34" charset="0"/>
              </a:rPr>
              <a:t>No Secrets - Guidance on Protecting Vulnerable Adults in Care (2000) </a:t>
            </a:r>
            <a:r>
              <a:rPr lang="en-GB" altLang="en-US" sz="2200" dirty="0">
                <a:latin typeface="Aptos" panose="020B0004020202020204" pitchFamily="34" charset="0"/>
                <a:cs typeface="Arial" panose="020B0604020202020204" pitchFamily="34" charset="0"/>
                <a:hlinkClick r:id="rId6"/>
              </a:rPr>
              <a:t>www.gov.uk/nosecrets</a:t>
            </a:r>
            <a:endParaRPr lang="en-GB" altLang="en-US" sz="2200" dirty="0">
              <a:latin typeface="Aptos" panose="020B0004020202020204" pitchFamily="34" charset="0"/>
              <a:cs typeface="Arial" panose="020B0604020202020204" pitchFamily="34" charset="0"/>
            </a:endParaRPr>
          </a:p>
          <a:p>
            <a:pPr>
              <a:spcAft>
                <a:spcPts val="600"/>
              </a:spcAft>
            </a:pPr>
            <a:r>
              <a:rPr lang="en-GB" altLang="en-US" sz="2200" dirty="0">
                <a:latin typeface="Aptos" panose="020B0004020202020204" pitchFamily="34" charset="0"/>
                <a:cs typeface="Arial" panose="020B0604020202020204" pitchFamily="34" charset="0"/>
              </a:rPr>
              <a:t>Social Care Institute for Excellence (SCIE) </a:t>
            </a:r>
            <a:r>
              <a:rPr lang="en-GB" altLang="en-US" sz="2200" dirty="0">
                <a:latin typeface="Aptos" panose="020B0004020202020204" pitchFamily="34" charset="0"/>
                <a:cs typeface="Arial" panose="020B0604020202020204" pitchFamily="34" charset="0"/>
                <a:hlinkClick r:id="rId7"/>
              </a:rPr>
              <a:t>www.scie.org.uk/adults/safeguarding/</a:t>
            </a:r>
            <a:endParaRPr lang="en-GB" altLang="en-US" sz="2200" dirty="0">
              <a:latin typeface="Aptos" panose="020B0004020202020204" pitchFamily="34" charset="0"/>
              <a:cs typeface="Arial" panose="020B0604020202020204" pitchFamily="34" charset="0"/>
            </a:endParaRPr>
          </a:p>
          <a:p>
            <a:pPr>
              <a:spcAft>
                <a:spcPts val="600"/>
              </a:spcAft>
            </a:pPr>
            <a:r>
              <a:rPr lang="en-GB" altLang="en-US" sz="2200" dirty="0">
                <a:latin typeface="Aptos" panose="020B0004020202020204" pitchFamily="34" charset="0"/>
                <a:cs typeface="Arial" panose="020B0604020202020204" pitchFamily="34" charset="0"/>
              </a:rPr>
              <a:t>The United Nations Convention on the Rights of People with Disabilities  </a:t>
            </a:r>
            <a:r>
              <a:rPr lang="en-GB" altLang="en-US" sz="2200" dirty="0">
                <a:latin typeface="Aptos" panose="020B0004020202020204" pitchFamily="34" charset="0"/>
                <a:cs typeface="Arial" panose="020B0604020202020204" pitchFamily="34" charset="0"/>
                <a:hlinkClick r:id="rId8"/>
              </a:rPr>
              <a:t>Layout 1 (equalityhumanrights.com)</a:t>
            </a:r>
            <a:endParaRPr lang="en-GB" altLang="en-US" sz="2200" dirty="0">
              <a:latin typeface="Aptos" panose="020B0004020202020204" pitchFamily="34" charset="0"/>
              <a:cs typeface="Arial" panose="020B0604020202020204" pitchFamily="34" charset="0"/>
            </a:endParaRPr>
          </a:p>
          <a:p>
            <a:endParaRPr lang="en-GB" dirty="0">
              <a:latin typeface="Aptos" panose="020B0004020202020204" pitchFamily="34" charset="0"/>
            </a:endParaRPr>
          </a:p>
        </p:txBody>
      </p:sp>
    </p:spTree>
    <p:extLst>
      <p:ext uri="{BB962C8B-B14F-4D97-AF65-F5344CB8AC3E}">
        <p14:creationId xmlns:p14="http://schemas.microsoft.com/office/powerpoint/2010/main" val="236385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75A2-F67C-C596-6653-153794395ACD}"/>
              </a:ext>
            </a:extLst>
          </p:cNvPr>
          <p:cNvSpPr>
            <a:spLocks noGrp="1"/>
          </p:cNvSpPr>
          <p:nvPr>
            <p:ph type="title"/>
          </p:nvPr>
        </p:nvSpPr>
        <p:spPr>
          <a:xfrm>
            <a:off x="790075" y="2413319"/>
            <a:ext cx="3262162" cy="1015681"/>
          </a:xfrm>
        </p:spPr>
        <p:txBody>
          <a:bodyPr/>
          <a:lstStyle/>
          <a:p>
            <a:r>
              <a:rPr lang="en-GB" dirty="0"/>
              <a:t>Wellbeing</a:t>
            </a:r>
          </a:p>
        </p:txBody>
      </p:sp>
      <p:pic>
        <p:nvPicPr>
          <p:cNvPr id="4" name="Picture 2" descr="Health and wellbeing - Derbyshire County Council">
            <a:extLst>
              <a:ext uri="{FF2B5EF4-FFF2-40B4-BE49-F238E27FC236}">
                <a16:creationId xmlns:a16="http://schemas.microsoft.com/office/drawing/2014/main" id="{5A9F48FA-1F9B-1287-2D82-E2A4AF38093E}"/>
              </a:ext>
            </a:extLst>
          </p:cNvPr>
          <p:cNvPicPr>
            <a:picLocks noGrp="1" noChangeAspect="1" noChangeArrowheads="1"/>
          </p:cNvPicPr>
          <p:nvPr>
            <p:ph idx="1"/>
          </p:nvPr>
        </p:nvPicPr>
        <p:blipFill>
          <a:blip r:embed="rId3"/>
          <a:srcRect l="24928" r="35703" b="-1"/>
          <a:stretch/>
        </p:blipFill>
        <p:spPr bwMode="auto">
          <a:xfrm>
            <a:off x="4687503" y="0"/>
            <a:ext cx="7504497"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19630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FBD4-E845-D6B4-9279-AAFC6A67FC32}"/>
              </a:ext>
            </a:extLst>
          </p:cNvPr>
          <p:cNvSpPr>
            <a:spLocks noGrp="1"/>
          </p:cNvSpPr>
          <p:nvPr>
            <p:ph type="title"/>
          </p:nvPr>
        </p:nvSpPr>
        <p:spPr>
          <a:xfrm>
            <a:off x="741948" y="2768468"/>
            <a:ext cx="4118811" cy="1015681"/>
          </a:xfrm>
        </p:spPr>
        <p:txBody>
          <a:bodyPr/>
          <a:lstStyle/>
          <a:p>
            <a:r>
              <a:rPr lang="en-GB" dirty="0"/>
              <a:t>Introductions </a:t>
            </a:r>
          </a:p>
        </p:txBody>
      </p:sp>
      <p:pic>
        <p:nvPicPr>
          <p:cNvPr id="4" name="Picture 4" descr="cairo-hello">
            <a:extLst>
              <a:ext uri="{FF2B5EF4-FFF2-40B4-BE49-F238E27FC236}">
                <a16:creationId xmlns:a16="http://schemas.microsoft.com/office/drawing/2014/main" id="{5F8ABF1D-4299-A8F9-8EB6-F33D8391C7E2}"/>
              </a:ext>
            </a:extLst>
          </p:cNvPr>
          <p:cNvPicPr>
            <a:picLocks noGrp="1" noChangeAspect="1" noChangeArrowheads="1"/>
          </p:cNvPicPr>
          <p:nvPr>
            <p:ph idx="1"/>
          </p:nvPr>
        </p:nvPicPr>
        <p:blipFill>
          <a:blip r:embed="rId3"/>
          <a:srcRect t="302"/>
          <a:stretch/>
        </p:blipFill>
        <p:spPr bwMode="auto">
          <a:xfrm>
            <a:off x="5496025" y="0"/>
            <a:ext cx="6695975" cy="68579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27148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6300-EA58-3B9F-E8C8-B5EAD1C18D55}"/>
              </a:ext>
            </a:extLst>
          </p:cNvPr>
          <p:cNvSpPr>
            <a:spLocks noGrp="1"/>
          </p:cNvSpPr>
          <p:nvPr>
            <p:ph type="title"/>
          </p:nvPr>
        </p:nvSpPr>
        <p:spPr>
          <a:xfrm>
            <a:off x="838201" y="641285"/>
            <a:ext cx="5562600" cy="1015681"/>
          </a:xfrm>
        </p:spPr>
        <p:txBody>
          <a:bodyPr/>
          <a:lstStyle/>
          <a:p>
            <a:r>
              <a:rPr lang="en-GB" dirty="0"/>
              <a:t>Who is an “Adult at Risk” </a:t>
            </a:r>
          </a:p>
        </p:txBody>
      </p:sp>
      <p:sp>
        <p:nvSpPr>
          <p:cNvPr id="3" name="Content Placeholder 2">
            <a:extLst>
              <a:ext uri="{FF2B5EF4-FFF2-40B4-BE49-F238E27FC236}">
                <a16:creationId xmlns:a16="http://schemas.microsoft.com/office/drawing/2014/main" id="{D90C683C-41C7-0457-59BC-6112B380E385}"/>
              </a:ext>
            </a:extLst>
          </p:cNvPr>
          <p:cNvSpPr>
            <a:spLocks noGrp="1"/>
          </p:cNvSpPr>
          <p:nvPr>
            <p:ph idx="1"/>
          </p:nvPr>
        </p:nvSpPr>
        <p:spPr>
          <a:xfrm>
            <a:off x="838201" y="2774483"/>
            <a:ext cx="5187215" cy="3786157"/>
          </a:xfrm>
        </p:spPr>
        <p:txBody>
          <a:bodyPr>
            <a:normAutofit/>
          </a:bodyPr>
          <a:lstStyle/>
          <a:p>
            <a:pPr marL="0" indent="0" algn="ctr">
              <a:buNone/>
            </a:pPr>
            <a:r>
              <a:rPr lang="en-GB" sz="2200" dirty="0"/>
              <a:t>In groups, define who is an “adult at risk” </a:t>
            </a:r>
          </a:p>
        </p:txBody>
      </p:sp>
      <p:pic>
        <p:nvPicPr>
          <p:cNvPr id="4" name="Picture 1">
            <a:extLst>
              <a:ext uri="{FF2B5EF4-FFF2-40B4-BE49-F238E27FC236}">
                <a16:creationId xmlns:a16="http://schemas.microsoft.com/office/drawing/2014/main" id="{028BB467-FBD3-377C-E8AB-76DB0A5C4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60070" y="2184914"/>
            <a:ext cx="4507098" cy="3755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81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C6CC-DB6E-77CF-1A9C-6D876664F2B7}"/>
              </a:ext>
            </a:extLst>
          </p:cNvPr>
          <p:cNvSpPr>
            <a:spLocks noGrp="1"/>
          </p:cNvSpPr>
          <p:nvPr>
            <p:ph type="title"/>
          </p:nvPr>
        </p:nvSpPr>
        <p:spPr>
          <a:xfrm>
            <a:off x="838200" y="641285"/>
            <a:ext cx="10202333" cy="1423507"/>
          </a:xfrm>
        </p:spPr>
        <p:txBody>
          <a:bodyPr>
            <a:normAutofit fontScale="90000"/>
          </a:bodyPr>
          <a:lstStyle/>
          <a:p>
            <a:pPr algn="ctr"/>
            <a:r>
              <a:rPr lang="en-GB" dirty="0"/>
              <a:t>‘Adult at Risk’ </a:t>
            </a:r>
            <a:br>
              <a:rPr lang="en-GB" dirty="0"/>
            </a:br>
            <a:r>
              <a:rPr lang="en-GB" sz="3100" dirty="0">
                <a:latin typeface="+mn-lt"/>
              </a:rPr>
              <a:t>As stated in the UK Care Act 2014:</a:t>
            </a:r>
            <a:br>
              <a:rPr lang="en-GB" sz="3100" dirty="0">
                <a:latin typeface="+mn-lt"/>
              </a:rPr>
            </a:br>
            <a:r>
              <a:rPr lang="en-GB" sz="3100" dirty="0">
                <a:latin typeface="+mn-lt"/>
              </a:rPr>
              <a:t>An adult at risk refers to any adult aged 18 or over who</a:t>
            </a:r>
          </a:p>
        </p:txBody>
      </p:sp>
      <p:sp>
        <p:nvSpPr>
          <p:cNvPr id="3" name="Content Placeholder 2">
            <a:extLst>
              <a:ext uri="{FF2B5EF4-FFF2-40B4-BE49-F238E27FC236}">
                <a16:creationId xmlns:a16="http://schemas.microsoft.com/office/drawing/2014/main" id="{50E40550-2CBF-D107-CB39-A5C548C6ED7B}"/>
              </a:ext>
            </a:extLst>
          </p:cNvPr>
          <p:cNvSpPr>
            <a:spLocks noGrp="1"/>
          </p:cNvSpPr>
          <p:nvPr>
            <p:ph idx="1"/>
          </p:nvPr>
        </p:nvSpPr>
        <p:spPr>
          <a:xfrm>
            <a:off x="838200" y="4543124"/>
            <a:ext cx="10202333" cy="1397089"/>
          </a:xfrm>
        </p:spPr>
        <p:txBody>
          <a:bodyPr>
            <a:normAutofit fontScale="92500" lnSpcReduction="20000"/>
          </a:bodyPr>
          <a:lstStyle/>
          <a:p>
            <a:pPr algn="ctr">
              <a:lnSpc>
                <a:spcPct val="80000"/>
              </a:lnSpc>
              <a:buNone/>
            </a:pPr>
            <a:r>
              <a:rPr lang="en-GB" altLang="en-US" sz="2400" dirty="0">
                <a:cs typeface="Arial" panose="020B0604020202020204" pitchFamily="34" charset="0"/>
              </a:rPr>
              <a:t>Everyone working to support people with care and support needs has a responsibility within these multiagency adult safeguarding procedures to identify and respond to concerns about possible abuse and neglect.</a:t>
            </a:r>
          </a:p>
          <a:p>
            <a:pPr algn="ctr">
              <a:lnSpc>
                <a:spcPct val="80000"/>
              </a:lnSpc>
              <a:buNone/>
            </a:pPr>
            <a:endParaRPr lang="en-GB" altLang="en-US" sz="1800" dirty="0">
              <a:cs typeface="Arial" panose="020B0604020202020204" pitchFamily="34" charset="0"/>
            </a:endParaRPr>
          </a:p>
          <a:p>
            <a:pPr algn="ctr">
              <a:lnSpc>
                <a:spcPct val="80000"/>
              </a:lnSpc>
              <a:buNone/>
            </a:pPr>
            <a:r>
              <a:rPr lang="en-GB" altLang="en-US" sz="1800" dirty="0">
                <a:cs typeface="Arial" panose="020B0604020202020204" pitchFamily="34" charset="0"/>
              </a:rPr>
              <a:t>(SPJ Multi Agency Safeguarding Adults Policy and Procedures 2021)</a:t>
            </a:r>
          </a:p>
          <a:p>
            <a:pPr marL="0" indent="0">
              <a:buNone/>
            </a:pPr>
            <a:endParaRPr lang="en-GB" dirty="0"/>
          </a:p>
        </p:txBody>
      </p:sp>
      <p:graphicFrame>
        <p:nvGraphicFramePr>
          <p:cNvPr id="4" name="Diagram 3">
            <a:extLst>
              <a:ext uri="{FF2B5EF4-FFF2-40B4-BE49-F238E27FC236}">
                <a16:creationId xmlns:a16="http://schemas.microsoft.com/office/drawing/2014/main" id="{F7B635B7-F7B0-62B4-C9B8-4B9B78D89E79}"/>
              </a:ext>
            </a:extLst>
          </p:cNvPr>
          <p:cNvGraphicFramePr/>
          <p:nvPr>
            <p:extLst>
              <p:ext uri="{D42A27DB-BD31-4B8C-83A1-F6EECF244321}">
                <p14:modId xmlns:p14="http://schemas.microsoft.com/office/powerpoint/2010/main" val="2517761532"/>
              </p:ext>
            </p:extLst>
          </p:nvPr>
        </p:nvGraphicFramePr>
        <p:xfrm>
          <a:off x="443372" y="2064792"/>
          <a:ext cx="11305256" cy="239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0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4739-1847-3646-97D1-5E312AD3A105}"/>
              </a:ext>
            </a:extLst>
          </p:cNvPr>
          <p:cNvSpPr>
            <a:spLocks noGrp="1"/>
          </p:cNvSpPr>
          <p:nvPr>
            <p:ph type="title"/>
          </p:nvPr>
        </p:nvSpPr>
        <p:spPr/>
        <p:txBody>
          <a:bodyPr/>
          <a:lstStyle/>
          <a:p>
            <a:r>
              <a:rPr lang="en-GB" dirty="0"/>
              <a:t>An adult with care and support needs may be: </a:t>
            </a:r>
          </a:p>
        </p:txBody>
      </p:sp>
      <p:sp>
        <p:nvSpPr>
          <p:cNvPr id="3" name="Content Placeholder 2">
            <a:extLst>
              <a:ext uri="{FF2B5EF4-FFF2-40B4-BE49-F238E27FC236}">
                <a16:creationId xmlns:a16="http://schemas.microsoft.com/office/drawing/2014/main" id="{A99AB55E-1289-D20B-7F0D-D65A9D89A706}"/>
              </a:ext>
            </a:extLst>
          </p:cNvPr>
          <p:cNvSpPr>
            <a:spLocks noGrp="1"/>
          </p:cNvSpPr>
          <p:nvPr>
            <p:ph idx="1"/>
          </p:nvPr>
        </p:nvSpPr>
        <p:spPr>
          <a:xfrm>
            <a:off x="838200" y="1790300"/>
            <a:ext cx="10202333" cy="4149914"/>
          </a:xfrm>
        </p:spPr>
        <p:txBody>
          <a:bodyPr>
            <a:normAutofit lnSpcReduction="10000"/>
          </a:bodyPr>
          <a:lstStyle/>
          <a:p>
            <a:pPr>
              <a:defRPr/>
            </a:pPr>
            <a:r>
              <a:rPr lang="en-GB" altLang="en-US" sz="2200" dirty="0">
                <a:solidFill>
                  <a:schemeClr val="tx1">
                    <a:lumMod val="85000"/>
                    <a:lumOff val="15000"/>
                  </a:schemeClr>
                </a:solidFill>
                <a:cs typeface="Arial" panose="020B0604020202020204" pitchFamily="34" charset="0"/>
              </a:rPr>
              <a:t>A person with a </a:t>
            </a:r>
            <a:r>
              <a:rPr lang="en-GB" altLang="en-US" sz="2200" b="1" dirty="0">
                <a:solidFill>
                  <a:schemeClr val="tx1">
                    <a:lumMod val="85000"/>
                    <a:lumOff val="15000"/>
                  </a:schemeClr>
                </a:solidFill>
                <a:cs typeface="Arial" panose="020B0604020202020204" pitchFamily="34" charset="0"/>
              </a:rPr>
              <a:t>physical disability</a:t>
            </a:r>
            <a:r>
              <a:rPr lang="en-GB" altLang="en-US" sz="2200" dirty="0">
                <a:solidFill>
                  <a:schemeClr val="tx1">
                    <a:lumMod val="85000"/>
                    <a:lumOff val="15000"/>
                  </a:schemeClr>
                </a:solidFill>
                <a:cs typeface="Arial" panose="020B0604020202020204" pitchFamily="34" charset="0"/>
              </a:rPr>
              <a:t>, a </a:t>
            </a:r>
            <a:r>
              <a:rPr lang="en-GB" altLang="en-US" sz="2200" b="1" dirty="0">
                <a:solidFill>
                  <a:schemeClr val="tx1">
                    <a:lumMod val="85000"/>
                    <a:lumOff val="15000"/>
                  </a:schemeClr>
                </a:solidFill>
                <a:cs typeface="Arial" panose="020B0604020202020204" pitchFamily="34" charset="0"/>
              </a:rPr>
              <a:t>learning disability</a:t>
            </a:r>
            <a:r>
              <a:rPr lang="en-GB" altLang="en-US" sz="2200" dirty="0">
                <a:solidFill>
                  <a:schemeClr val="tx1">
                    <a:lumMod val="85000"/>
                    <a:lumOff val="15000"/>
                  </a:schemeClr>
                </a:solidFill>
                <a:cs typeface="Arial" panose="020B0604020202020204" pitchFamily="34" charset="0"/>
              </a:rPr>
              <a:t> or a </a:t>
            </a:r>
            <a:r>
              <a:rPr lang="en-GB" altLang="en-US" sz="2200" b="1" dirty="0">
                <a:solidFill>
                  <a:schemeClr val="tx1">
                    <a:lumMod val="85000"/>
                    <a:lumOff val="15000"/>
                  </a:schemeClr>
                </a:solidFill>
                <a:cs typeface="Arial" panose="020B0604020202020204" pitchFamily="34" charset="0"/>
              </a:rPr>
              <a:t>sensory impairment.</a:t>
            </a:r>
            <a:endParaRPr lang="en-GB" altLang="en-US" sz="2200" dirty="0">
              <a:solidFill>
                <a:schemeClr val="tx1">
                  <a:lumMod val="85000"/>
                  <a:lumOff val="15000"/>
                </a:schemeClr>
              </a:solidFill>
              <a:cs typeface="Arial" panose="020B0604020202020204" pitchFamily="34" charset="0"/>
            </a:endParaRPr>
          </a:p>
          <a:p>
            <a:pPr>
              <a:defRPr/>
            </a:pPr>
            <a:r>
              <a:rPr lang="en-GB" altLang="en-US" sz="2200" dirty="0">
                <a:solidFill>
                  <a:schemeClr val="tx1">
                    <a:lumMod val="85000"/>
                    <a:lumOff val="15000"/>
                  </a:schemeClr>
                </a:solidFill>
                <a:cs typeface="Arial" panose="020B0604020202020204" pitchFamily="34" charset="0"/>
              </a:rPr>
              <a:t>Someone with </a:t>
            </a:r>
            <a:r>
              <a:rPr lang="en-GB" altLang="en-US" sz="2200" b="1" dirty="0">
                <a:solidFill>
                  <a:schemeClr val="tx1">
                    <a:lumMod val="85000"/>
                    <a:lumOff val="15000"/>
                  </a:schemeClr>
                </a:solidFill>
                <a:cs typeface="Arial" panose="020B0604020202020204" pitchFamily="34" charset="0"/>
              </a:rPr>
              <a:t>mental health needs</a:t>
            </a:r>
            <a:r>
              <a:rPr lang="en-GB" altLang="en-US" sz="2200" dirty="0">
                <a:solidFill>
                  <a:schemeClr val="tx1">
                    <a:lumMod val="85000"/>
                    <a:lumOff val="15000"/>
                  </a:schemeClr>
                </a:solidFill>
                <a:cs typeface="Arial" panose="020B0604020202020204" pitchFamily="34" charset="0"/>
              </a:rPr>
              <a:t>, including dementia or a personality disorder.</a:t>
            </a:r>
          </a:p>
          <a:p>
            <a:pPr>
              <a:defRPr/>
            </a:pPr>
            <a:r>
              <a:rPr lang="en-GB" altLang="en-US" sz="2200" dirty="0">
                <a:solidFill>
                  <a:schemeClr val="tx1">
                    <a:lumMod val="85000"/>
                    <a:lumOff val="15000"/>
                  </a:schemeClr>
                </a:solidFill>
                <a:cs typeface="Arial" panose="020B0604020202020204" pitchFamily="34" charset="0"/>
              </a:rPr>
              <a:t>A person with a </a:t>
            </a:r>
            <a:r>
              <a:rPr lang="en-GB" altLang="en-US" sz="2200" b="1" dirty="0">
                <a:solidFill>
                  <a:schemeClr val="tx1">
                    <a:lumMod val="85000"/>
                    <a:lumOff val="15000"/>
                  </a:schemeClr>
                </a:solidFill>
                <a:cs typeface="Arial" panose="020B0604020202020204" pitchFamily="34" charset="0"/>
              </a:rPr>
              <a:t>long-term health condition.</a:t>
            </a:r>
            <a:endParaRPr lang="en-GB" altLang="en-US" sz="2200" dirty="0">
              <a:solidFill>
                <a:schemeClr val="tx1">
                  <a:lumMod val="85000"/>
                  <a:lumOff val="15000"/>
                </a:schemeClr>
              </a:solidFill>
              <a:cs typeface="Arial" panose="020B0604020202020204" pitchFamily="34" charset="0"/>
            </a:endParaRPr>
          </a:p>
          <a:p>
            <a:pPr>
              <a:defRPr/>
            </a:pPr>
            <a:r>
              <a:rPr lang="en-GB" altLang="en-US" sz="2200" dirty="0">
                <a:solidFill>
                  <a:schemeClr val="tx1">
                    <a:lumMod val="85000"/>
                    <a:lumOff val="15000"/>
                  </a:schemeClr>
                </a:solidFill>
                <a:cs typeface="Arial" panose="020B0604020202020204" pitchFamily="34" charset="0"/>
              </a:rPr>
              <a:t>Someone who </a:t>
            </a:r>
            <a:r>
              <a:rPr lang="en-GB" altLang="en-US" sz="2200" b="1" dirty="0">
                <a:solidFill>
                  <a:schemeClr val="tx1">
                    <a:lumMod val="85000"/>
                    <a:lumOff val="15000"/>
                  </a:schemeClr>
                </a:solidFill>
                <a:cs typeface="Arial" panose="020B0604020202020204" pitchFamily="34" charset="0"/>
              </a:rPr>
              <a:t>misuses alcohol or substances</a:t>
            </a:r>
            <a:r>
              <a:rPr lang="en-GB" altLang="en-US" sz="2200" dirty="0">
                <a:solidFill>
                  <a:schemeClr val="tx1">
                    <a:lumMod val="85000"/>
                    <a:lumOff val="15000"/>
                  </a:schemeClr>
                </a:solidFill>
                <a:cs typeface="Arial" panose="020B0604020202020204" pitchFamily="34" charset="0"/>
              </a:rPr>
              <a:t> to the extent that it affects their ability to manage day-to-day living.</a:t>
            </a:r>
          </a:p>
          <a:p>
            <a:pPr>
              <a:defRPr/>
            </a:pPr>
            <a:r>
              <a:rPr lang="en-GB" altLang="en-US" sz="2200" dirty="0">
                <a:solidFill>
                  <a:schemeClr val="tx1">
                    <a:lumMod val="85000"/>
                    <a:lumOff val="15000"/>
                  </a:schemeClr>
                </a:solidFill>
                <a:cs typeface="Arial" panose="020B0604020202020204" pitchFamily="34" charset="0"/>
              </a:rPr>
              <a:t>Someone who is </a:t>
            </a:r>
            <a:r>
              <a:rPr lang="en-GB" altLang="en-US" sz="2200" b="1" dirty="0">
                <a:solidFill>
                  <a:schemeClr val="tx1">
                    <a:lumMod val="85000"/>
                    <a:lumOff val="15000"/>
                  </a:schemeClr>
                </a:solidFill>
                <a:cs typeface="Arial" panose="020B0604020202020204" pitchFamily="34" charset="0"/>
              </a:rPr>
              <a:t>unable to demonstrate the capacity</a:t>
            </a:r>
            <a:r>
              <a:rPr lang="en-GB" altLang="en-US" sz="2200" dirty="0">
                <a:solidFill>
                  <a:schemeClr val="tx1">
                    <a:lumMod val="85000"/>
                    <a:lumOff val="15000"/>
                  </a:schemeClr>
                </a:solidFill>
                <a:cs typeface="Arial" panose="020B0604020202020204" pitchFamily="34" charset="0"/>
              </a:rPr>
              <a:t> to make a decision relating to their safety and is in need of care and support.</a:t>
            </a:r>
          </a:p>
          <a:p>
            <a:pPr indent="39688">
              <a:buNone/>
              <a:defRPr/>
            </a:pPr>
            <a:r>
              <a:rPr lang="en-GB" altLang="en-US" sz="2200" dirty="0">
                <a:solidFill>
                  <a:schemeClr val="tx1">
                    <a:lumMod val="85000"/>
                    <a:lumOff val="15000"/>
                  </a:schemeClr>
                </a:solidFill>
                <a:cs typeface="Arial" panose="020B0604020202020204" pitchFamily="34" charset="0"/>
              </a:rPr>
              <a:t>(this list is not exhaustive)</a:t>
            </a:r>
          </a:p>
          <a:p>
            <a:pPr marL="804863" indent="-804863">
              <a:buNone/>
              <a:defRPr/>
            </a:pPr>
            <a:endParaRPr lang="en-GB" altLang="en-US" sz="2200" dirty="0">
              <a:solidFill>
                <a:schemeClr val="tx1">
                  <a:lumMod val="85000"/>
                  <a:lumOff val="15000"/>
                </a:schemeClr>
              </a:solidFill>
              <a:cs typeface="Arial" panose="020B0604020202020204" pitchFamily="34" charset="0"/>
            </a:endParaRPr>
          </a:p>
          <a:p>
            <a:pPr marL="804863" indent="-804863">
              <a:buNone/>
              <a:defRPr/>
            </a:pPr>
            <a:r>
              <a:rPr lang="en-GB" altLang="en-US" sz="2200" dirty="0">
                <a:solidFill>
                  <a:schemeClr val="tx1">
                    <a:lumMod val="85000"/>
                    <a:lumOff val="15000"/>
                  </a:schemeClr>
                </a:solidFill>
                <a:cs typeface="Arial" panose="020B0604020202020204" pitchFamily="34" charset="0"/>
              </a:rPr>
              <a:t>Note: A person who is a carer can also be considered an adult risk if they meet the criteria for safeguarding.</a:t>
            </a:r>
          </a:p>
          <a:p>
            <a:pPr marL="0" indent="0">
              <a:buNone/>
            </a:pPr>
            <a:endParaRPr lang="en-GB" dirty="0"/>
          </a:p>
        </p:txBody>
      </p:sp>
    </p:spTree>
    <p:extLst>
      <p:ext uri="{BB962C8B-B14F-4D97-AF65-F5344CB8AC3E}">
        <p14:creationId xmlns:p14="http://schemas.microsoft.com/office/powerpoint/2010/main" val="27765738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741ff100-88e3-4c3b-8133-320b20b66409"/>
</file>

<file path=customXml/itemProps1.xml><?xml version="1.0" encoding="utf-8"?>
<ds:datastoreItem xmlns:ds="http://schemas.openxmlformats.org/officeDocument/2006/customXml" ds:itemID="{0E4588CF-7C4A-4EFA-9307-7D388730D592}">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899</TotalTime>
  <Words>2997</Words>
  <Application>Microsoft Office PowerPoint</Application>
  <PresentationFormat>Widescreen</PresentationFormat>
  <Paragraphs>278</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Aptos</vt:lpstr>
      <vt:lpstr>Aptos Display</vt:lpstr>
      <vt:lpstr>Arial</vt:lpstr>
      <vt:lpstr>Constantia</vt:lpstr>
      <vt:lpstr>Custom Design</vt:lpstr>
      <vt:lpstr>Working Together to Safeguard Adults at Risk Foundation Course</vt:lpstr>
      <vt:lpstr>Housekeeping </vt:lpstr>
      <vt:lpstr>Today’s Learning Outcomes: </vt:lpstr>
      <vt:lpstr>Our Learning Agreement:</vt:lpstr>
      <vt:lpstr>Wellbeing</vt:lpstr>
      <vt:lpstr>Introductions </vt:lpstr>
      <vt:lpstr>Who is an “Adult at Risk” </vt:lpstr>
      <vt:lpstr>‘Adult at Risk’  As stated in the UK Care Act 2014: An adult at risk refers to any adult aged 18 or over who</vt:lpstr>
      <vt:lpstr>An adult with care and support needs may be: </vt:lpstr>
      <vt:lpstr>Adult with Care and Support Needs.  Yes or No? </vt:lpstr>
      <vt:lpstr>Initiating Adult Safeguarding Procedure </vt:lpstr>
      <vt:lpstr>Safeguarding – Yes or No?</vt:lpstr>
      <vt:lpstr>In Summary</vt:lpstr>
      <vt:lpstr>Human Rights </vt:lpstr>
      <vt:lpstr>PowerPoint Presentation</vt:lpstr>
      <vt:lpstr>PowerPoint Presentation</vt:lpstr>
      <vt:lpstr>Making Safeguarding Personal (MSP) </vt:lpstr>
      <vt:lpstr>Making Safeguarding Personal (MSP)  </vt:lpstr>
      <vt:lpstr>The 6 Principles of MSP – EPPPA People are experts in their own lives, “talk to me/listen to me” </vt:lpstr>
      <vt:lpstr>Consent   </vt:lpstr>
      <vt:lpstr>Care Act 2014 (England and Wales/UK) - Consent  </vt:lpstr>
      <vt:lpstr>PowerPoint Presentation</vt:lpstr>
      <vt:lpstr>Capacity and Self Determination Law (2016)</vt:lpstr>
      <vt:lpstr>Explaining Capacity </vt:lpstr>
      <vt:lpstr>Five Principles of the Law</vt:lpstr>
      <vt:lpstr>What would you do?   </vt:lpstr>
      <vt:lpstr>PowerPoint Presentation</vt:lpstr>
      <vt:lpstr>Categories of Abuse and Common Indicators  </vt:lpstr>
      <vt:lpstr>Physical Abuse </vt:lpstr>
      <vt:lpstr>Sexual Abuse  </vt:lpstr>
      <vt:lpstr>Psychological/Emotional Abuse </vt:lpstr>
      <vt:lpstr>Financial or Material Abuse </vt:lpstr>
      <vt:lpstr>Neglect or acts of omission </vt:lpstr>
      <vt:lpstr>Discriminatory Abuse </vt:lpstr>
      <vt:lpstr>Institutional Abuse </vt:lpstr>
      <vt:lpstr>Self Neglect </vt:lpstr>
      <vt:lpstr>Domestic Abuse </vt:lpstr>
      <vt:lpstr>Female Genital Mutilation</vt:lpstr>
      <vt:lpstr>Modern Slavery </vt:lpstr>
      <vt:lpstr>Hate and Mate Crime </vt:lpstr>
      <vt:lpstr>Scenarios Activity  </vt:lpstr>
      <vt:lpstr>Barriers to Safeguarding  </vt:lpstr>
      <vt:lpstr>Know when &amp; to whom abuse should be reported  </vt:lpstr>
      <vt:lpstr>PowerPoint Presentation</vt:lpstr>
      <vt:lpstr>Any Questions </vt:lpstr>
      <vt:lpstr>Further Learning </vt:lpstr>
      <vt:lpstr>PowerPoint Presentation</vt:lpstr>
      <vt:lpstr>Further Learning  </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Julie Floyd</cp:lastModifiedBy>
  <cp:revision>120</cp:revision>
  <dcterms:created xsi:type="dcterms:W3CDTF">2013-07-15T20:26:40Z</dcterms:created>
  <dcterms:modified xsi:type="dcterms:W3CDTF">2026-01-13T13:32:48Z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2582580a-8479-4f46-bfb1-d8693f8b6ef7</vt:lpwstr>
  </property>
  <property fmtid="{D5CDD505-2E9C-101B-9397-08002B2CF9AE}" pid="3" name="bjSaver">
    <vt:lpwstr>WQTckP1nIJ++8Mo/lCmnvoZj7HDtCXXa</vt:lpwstr>
  </property>
  <property fmtid="{D5CDD505-2E9C-101B-9397-08002B2CF9AE}" pid="4" name="bjDocumentSecurityLabel">
    <vt:lpwstr>This item has no classification</vt:lpwstr>
  </property>
</Properties>
</file>