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79"/>
  </p:notesMasterIdLst>
  <p:handoutMasterIdLst>
    <p:handoutMasterId r:id="rId80"/>
  </p:handoutMasterIdLst>
  <p:sldIdLst>
    <p:sldId id="268" r:id="rId3"/>
    <p:sldId id="272" r:id="rId4"/>
    <p:sldId id="269" r:id="rId5"/>
    <p:sldId id="273" r:id="rId6"/>
    <p:sldId id="277" r:id="rId7"/>
    <p:sldId id="278" r:id="rId8"/>
    <p:sldId id="279" r:id="rId9"/>
    <p:sldId id="280" r:id="rId10"/>
    <p:sldId id="281" r:id="rId11"/>
    <p:sldId id="287" r:id="rId12"/>
    <p:sldId id="288" r:id="rId13"/>
    <p:sldId id="282" r:id="rId14"/>
    <p:sldId id="283" r:id="rId15"/>
    <p:sldId id="284" r:id="rId16"/>
    <p:sldId id="285" r:id="rId17"/>
    <p:sldId id="286" r:id="rId18"/>
    <p:sldId id="290" r:id="rId19"/>
    <p:sldId id="291" r:id="rId20"/>
    <p:sldId id="292" r:id="rId21"/>
    <p:sldId id="293" r:id="rId22"/>
    <p:sldId id="518" r:id="rId23"/>
    <p:sldId id="289" r:id="rId24"/>
    <p:sldId id="275" r:id="rId25"/>
    <p:sldId id="276" r:id="rId26"/>
    <p:sldId id="294" r:id="rId27"/>
    <p:sldId id="295" r:id="rId28"/>
    <p:sldId id="519" r:id="rId29"/>
    <p:sldId id="296" r:id="rId30"/>
    <p:sldId id="520" r:id="rId31"/>
    <p:sldId id="271" r:id="rId32"/>
    <p:sldId id="522" r:id="rId33"/>
    <p:sldId id="521" r:id="rId34"/>
    <p:sldId id="523" r:id="rId35"/>
    <p:sldId id="524" r:id="rId36"/>
    <p:sldId id="525" r:id="rId37"/>
    <p:sldId id="526" r:id="rId38"/>
    <p:sldId id="527" r:id="rId39"/>
    <p:sldId id="528" r:id="rId40"/>
    <p:sldId id="529" r:id="rId41"/>
    <p:sldId id="530" r:id="rId42"/>
    <p:sldId id="531" r:id="rId43"/>
    <p:sldId id="270" r:id="rId44"/>
    <p:sldId id="532" r:id="rId45"/>
    <p:sldId id="576" r:id="rId46"/>
    <p:sldId id="534" r:id="rId47"/>
    <p:sldId id="535" r:id="rId48"/>
    <p:sldId id="536" r:id="rId49"/>
    <p:sldId id="537" r:id="rId50"/>
    <p:sldId id="538" r:id="rId51"/>
    <p:sldId id="539" r:id="rId52"/>
    <p:sldId id="540" r:id="rId53"/>
    <p:sldId id="542" r:id="rId54"/>
    <p:sldId id="543" r:id="rId55"/>
    <p:sldId id="560" r:id="rId56"/>
    <p:sldId id="304" r:id="rId57"/>
    <p:sldId id="557" r:id="rId58"/>
    <p:sldId id="561" r:id="rId59"/>
    <p:sldId id="554" r:id="rId60"/>
    <p:sldId id="555" r:id="rId61"/>
    <p:sldId id="264" r:id="rId62"/>
    <p:sldId id="562" r:id="rId63"/>
    <p:sldId id="297" r:id="rId64"/>
    <p:sldId id="298" r:id="rId65"/>
    <p:sldId id="556" r:id="rId66"/>
    <p:sldId id="564" r:id="rId67"/>
    <p:sldId id="563" r:id="rId68"/>
    <p:sldId id="565" r:id="rId69"/>
    <p:sldId id="305" r:id="rId70"/>
    <p:sldId id="559" r:id="rId71"/>
    <p:sldId id="307" r:id="rId72"/>
    <p:sldId id="308" r:id="rId73"/>
    <p:sldId id="573" r:id="rId74"/>
    <p:sldId id="574" r:id="rId75"/>
    <p:sldId id="575" r:id="rId76"/>
    <p:sldId id="533" r:id="rId77"/>
    <p:sldId id="30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F61"/>
    <a:srgbClr val="64358C"/>
    <a:srgbClr val="F2F3F3"/>
    <a:srgbClr val="F7EFEA"/>
    <a:srgbClr val="914C15"/>
    <a:srgbClr val="F2ECF9"/>
    <a:srgbClr val="E9F6F8"/>
    <a:srgbClr val="006482"/>
    <a:srgbClr val="173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3411" autoAdjust="0"/>
  </p:normalViewPr>
  <p:slideViewPr>
    <p:cSldViewPr snapToGrid="0">
      <p:cViewPr varScale="1">
        <p:scale>
          <a:sx n="104" d="100"/>
          <a:sy n="104" d="100"/>
        </p:scale>
        <p:origin x="93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34F7C-9B47-4FC7-B305-D08EA1BA69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C71877-70C8-44C0-A34B-E0BD764A4673}">
      <dgm:prSet/>
      <dgm:spPr>
        <a:solidFill>
          <a:srgbClr val="F2F3F3"/>
        </a:solidFill>
      </dgm:spPr>
      <dgm:t>
        <a:bodyPr/>
        <a:lstStyle/>
        <a:p>
          <a:r>
            <a:rPr lang="en-GB" dirty="0">
              <a:solidFill>
                <a:srgbClr val="575F61"/>
              </a:solidFill>
            </a:rPr>
            <a:t>Can you name </a:t>
          </a:r>
          <a:r>
            <a:rPr lang="en-GB" dirty="0">
              <a:solidFill>
                <a:srgbClr val="575F61"/>
              </a:solidFill>
              <a:latin typeface="Constantia" panose="02030602050306030303" pitchFamily="18" charset="0"/>
            </a:rPr>
            <a:t>four</a:t>
          </a:r>
          <a:r>
            <a:rPr lang="en-GB" dirty="0">
              <a:solidFill>
                <a:srgbClr val="575F61"/>
              </a:solidFill>
            </a:rPr>
            <a:t> </a:t>
          </a:r>
          <a:r>
            <a:rPr lang="en-GB" dirty="0">
              <a:solidFill>
                <a:srgbClr val="575F61"/>
              </a:solidFill>
              <a:latin typeface="Constantia" panose="02030602050306030303" pitchFamily="18" charset="0"/>
            </a:rPr>
            <a:t>for</a:t>
          </a:r>
          <a:r>
            <a:rPr lang="en-GB" dirty="0">
              <a:solidFill>
                <a:srgbClr val="575F61"/>
              </a:solidFill>
            </a:rPr>
            <a:t> children?</a:t>
          </a:r>
          <a:endParaRPr lang="en-US" dirty="0">
            <a:solidFill>
              <a:srgbClr val="575F61"/>
            </a:solidFill>
          </a:endParaRPr>
        </a:p>
      </dgm:t>
    </dgm:pt>
    <dgm:pt modelId="{5A891DD3-1C26-4D7F-914B-C98F105C5166}" type="parTrans" cxnId="{982E7D1D-2A09-4971-8D21-5A26D8EEA94A}">
      <dgm:prSet/>
      <dgm:spPr/>
      <dgm:t>
        <a:bodyPr/>
        <a:lstStyle/>
        <a:p>
          <a:endParaRPr lang="en-US"/>
        </a:p>
      </dgm:t>
    </dgm:pt>
    <dgm:pt modelId="{05A31FB4-8977-476F-AB01-BC4B6E7C3B1D}" type="sibTrans" cxnId="{982E7D1D-2A09-4971-8D21-5A26D8EEA94A}">
      <dgm:prSet/>
      <dgm:spPr/>
      <dgm:t>
        <a:bodyPr/>
        <a:lstStyle/>
        <a:p>
          <a:endParaRPr lang="en-US"/>
        </a:p>
      </dgm:t>
    </dgm:pt>
    <dgm:pt modelId="{D0C8CBEF-70B6-43BF-98E7-8543BB1092D3}">
      <dgm:prSet/>
      <dgm:spPr>
        <a:solidFill>
          <a:srgbClr val="F2F3F3"/>
        </a:solidFill>
      </dgm:spPr>
      <dgm:t>
        <a:bodyPr/>
        <a:lstStyle/>
        <a:p>
          <a:r>
            <a:rPr lang="en-GB" dirty="0">
              <a:solidFill>
                <a:srgbClr val="575F61"/>
              </a:solidFill>
            </a:rPr>
            <a:t>Can </a:t>
          </a:r>
          <a:r>
            <a:rPr lang="en-GB" dirty="0">
              <a:solidFill>
                <a:srgbClr val="575F61"/>
              </a:solidFill>
              <a:latin typeface="Constantia" panose="02030602050306030303" pitchFamily="18" charset="0"/>
            </a:rPr>
            <a:t>you</a:t>
          </a:r>
          <a:r>
            <a:rPr lang="en-GB" dirty="0">
              <a:solidFill>
                <a:srgbClr val="575F61"/>
              </a:solidFill>
            </a:rPr>
            <a:t> name </a:t>
          </a:r>
          <a:r>
            <a:rPr lang="en-GB" dirty="0">
              <a:solidFill>
                <a:srgbClr val="575F61"/>
              </a:solidFill>
              <a:latin typeface="Constantia" panose="02030602050306030303" pitchFamily="18" charset="0"/>
            </a:rPr>
            <a:t>twelve</a:t>
          </a:r>
          <a:r>
            <a:rPr lang="en-GB" dirty="0">
              <a:solidFill>
                <a:srgbClr val="575F61"/>
              </a:solidFill>
            </a:rPr>
            <a:t> for adults?</a:t>
          </a:r>
          <a:endParaRPr lang="en-US" dirty="0">
            <a:solidFill>
              <a:srgbClr val="575F61"/>
            </a:solidFill>
          </a:endParaRPr>
        </a:p>
      </dgm:t>
    </dgm:pt>
    <dgm:pt modelId="{4A2919E4-26BA-4F37-9E00-1E058E9893A3}" type="parTrans" cxnId="{47DB6E7A-01CA-4127-8774-1FF07A642F8E}">
      <dgm:prSet/>
      <dgm:spPr/>
      <dgm:t>
        <a:bodyPr/>
        <a:lstStyle/>
        <a:p>
          <a:endParaRPr lang="en-US"/>
        </a:p>
      </dgm:t>
    </dgm:pt>
    <dgm:pt modelId="{C67155D4-43CE-45A1-A5A4-BA0CB49AC18C}" type="sibTrans" cxnId="{47DB6E7A-01CA-4127-8774-1FF07A642F8E}">
      <dgm:prSet/>
      <dgm:spPr/>
      <dgm:t>
        <a:bodyPr/>
        <a:lstStyle/>
        <a:p>
          <a:endParaRPr lang="en-US"/>
        </a:p>
      </dgm:t>
    </dgm:pt>
    <dgm:pt modelId="{44E22EE7-6DFD-4EE6-8E37-BE3612377324}" type="pres">
      <dgm:prSet presAssocID="{4E934F7C-9B47-4FC7-B305-D08EA1BA692C}" presName="linear" presStyleCnt="0">
        <dgm:presLayoutVars>
          <dgm:animLvl val="lvl"/>
          <dgm:resizeHandles val="exact"/>
        </dgm:presLayoutVars>
      </dgm:prSet>
      <dgm:spPr/>
    </dgm:pt>
    <dgm:pt modelId="{8E5C2EFF-4729-4C38-9A6E-4769AEEB332E}" type="pres">
      <dgm:prSet presAssocID="{7EC71877-70C8-44C0-A34B-E0BD764A4673}" presName="parentText" presStyleLbl="node1" presStyleIdx="0" presStyleCnt="2" custScaleY="22350" custLinFactNeighborY="-5011">
        <dgm:presLayoutVars>
          <dgm:chMax val="0"/>
          <dgm:bulletEnabled val="1"/>
        </dgm:presLayoutVars>
      </dgm:prSet>
      <dgm:spPr/>
    </dgm:pt>
    <dgm:pt modelId="{644E1005-2B95-4C92-80D6-7E970402311E}" type="pres">
      <dgm:prSet presAssocID="{05A31FB4-8977-476F-AB01-BC4B6E7C3B1D}" presName="spacer" presStyleCnt="0"/>
      <dgm:spPr/>
    </dgm:pt>
    <dgm:pt modelId="{8C426DD8-3860-439C-B31F-8DD0D188411A}" type="pres">
      <dgm:prSet presAssocID="{D0C8CBEF-70B6-43BF-98E7-8543BB1092D3}" presName="parentText" presStyleLbl="node1" presStyleIdx="1" presStyleCnt="2" custScaleY="24204">
        <dgm:presLayoutVars>
          <dgm:chMax val="0"/>
          <dgm:bulletEnabled val="1"/>
        </dgm:presLayoutVars>
      </dgm:prSet>
      <dgm:spPr/>
    </dgm:pt>
  </dgm:ptLst>
  <dgm:cxnLst>
    <dgm:cxn modelId="{982E7D1D-2A09-4971-8D21-5A26D8EEA94A}" srcId="{4E934F7C-9B47-4FC7-B305-D08EA1BA692C}" destId="{7EC71877-70C8-44C0-A34B-E0BD764A4673}" srcOrd="0" destOrd="0" parTransId="{5A891DD3-1C26-4D7F-914B-C98F105C5166}" sibTransId="{05A31FB4-8977-476F-AB01-BC4B6E7C3B1D}"/>
    <dgm:cxn modelId="{6C7F8D68-047A-4AB6-8ED5-CB0572B866C2}" type="presOf" srcId="{4E934F7C-9B47-4FC7-B305-D08EA1BA692C}" destId="{44E22EE7-6DFD-4EE6-8E37-BE3612377324}" srcOrd="0" destOrd="0" presId="urn:microsoft.com/office/officeart/2005/8/layout/vList2"/>
    <dgm:cxn modelId="{47DB6E7A-01CA-4127-8774-1FF07A642F8E}" srcId="{4E934F7C-9B47-4FC7-B305-D08EA1BA692C}" destId="{D0C8CBEF-70B6-43BF-98E7-8543BB1092D3}" srcOrd="1" destOrd="0" parTransId="{4A2919E4-26BA-4F37-9E00-1E058E9893A3}" sibTransId="{C67155D4-43CE-45A1-A5A4-BA0CB49AC18C}"/>
    <dgm:cxn modelId="{81615A9C-9FB0-43CF-A7D4-B39A81B675E6}" type="presOf" srcId="{7EC71877-70C8-44C0-A34B-E0BD764A4673}" destId="{8E5C2EFF-4729-4C38-9A6E-4769AEEB332E}" srcOrd="0" destOrd="0" presId="urn:microsoft.com/office/officeart/2005/8/layout/vList2"/>
    <dgm:cxn modelId="{744EF8C2-4A53-46F8-A379-DFB8A563204C}" type="presOf" srcId="{D0C8CBEF-70B6-43BF-98E7-8543BB1092D3}" destId="{8C426DD8-3860-439C-B31F-8DD0D188411A}" srcOrd="0" destOrd="0" presId="urn:microsoft.com/office/officeart/2005/8/layout/vList2"/>
    <dgm:cxn modelId="{8DC57E66-5A0F-4612-A911-6144E5EEEC51}" type="presParOf" srcId="{44E22EE7-6DFD-4EE6-8E37-BE3612377324}" destId="{8E5C2EFF-4729-4C38-9A6E-4769AEEB332E}" srcOrd="0" destOrd="0" presId="urn:microsoft.com/office/officeart/2005/8/layout/vList2"/>
    <dgm:cxn modelId="{A5F1B540-BE00-4501-9E68-38E53A7C69A8}" type="presParOf" srcId="{44E22EE7-6DFD-4EE6-8E37-BE3612377324}" destId="{644E1005-2B95-4C92-80D6-7E970402311E}" srcOrd="1" destOrd="0" presId="urn:microsoft.com/office/officeart/2005/8/layout/vList2"/>
    <dgm:cxn modelId="{E5E8103C-C7B5-4CF7-A432-B09BC66B8817}" type="presParOf" srcId="{44E22EE7-6DFD-4EE6-8E37-BE3612377324}" destId="{8C426DD8-3860-439C-B31F-8DD0D18841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A3DFD-7BC5-4D02-BBA8-AAE779BFCF9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93B42680-1FEE-46EB-B4C7-D63881165508}">
      <dgm:prSet phldrT="[Text]" custT="1"/>
      <dgm:spPr>
        <a:solidFill>
          <a:srgbClr val="F2F3F3"/>
        </a:solidFill>
      </dgm:spPr>
      <dgm:t>
        <a:bodyPr/>
        <a:lstStyle/>
        <a:p>
          <a:r>
            <a:rPr lang="en-GB" sz="2000" b="1" dirty="0">
              <a:solidFill>
                <a:srgbClr val="575F61"/>
              </a:solidFill>
              <a:latin typeface="Constantia" panose="02030602050306030303" pitchFamily="18" charset="0"/>
            </a:rPr>
            <a:t>Has care and support needs (irrespective of whether such needs are being met)</a:t>
          </a:r>
        </a:p>
      </dgm:t>
    </dgm:pt>
    <dgm:pt modelId="{BFA01C96-B2A1-4F41-9E22-19A261BDBA32}" type="parTrans" cxnId="{CADA6696-3E0A-4280-A66D-9FA3A70C8D73}">
      <dgm:prSet/>
      <dgm:spPr/>
      <dgm:t>
        <a:bodyPr/>
        <a:lstStyle/>
        <a:p>
          <a:endParaRPr lang="en-GB"/>
        </a:p>
      </dgm:t>
    </dgm:pt>
    <dgm:pt modelId="{03606278-0A5B-4A93-91D4-DF8B8B989E05}" type="sibTrans" cxnId="{CADA6696-3E0A-4280-A66D-9FA3A70C8D73}">
      <dgm:prSet/>
      <dgm:spPr/>
      <dgm:t>
        <a:bodyPr/>
        <a:lstStyle/>
        <a:p>
          <a:endParaRPr lang="en-GB"/>
        </a:p>
      </dgm:t>
    </dgm:pt>
    <dgm:pt modelId="{9AEB19EB-FD2C-4AAA-9479-BFBBA4ED43B2}">
      <dgm:prSet phldrT="[Text]" custT="1"/>
      <dgm:spPr>
        <a:solidFill>
          <a:srgbClr val="F2F3F3"/>
        </a:solidFill>
      </dgm:spPr>
      <dgm:t>
        <a:bodyPr/>
        <a:lstStyle/>
        <a:p>
          <a:r>
            <a:rPr lang="en-GB" sz="2000" b="1" dirty="0">
              <a:solidFill>
                <a:srgbClr val="575F61"/>
              </a:solidFill>
              <a:latin typeface="Constantia" panose="02030602050306030303" pitchFamily="18" charset="0"/>
            </a:rPr>
            <a:t>Is experiencing, or is at risk of, abuse or neglect </a:t>
          </a:r>
        </a:p>
      </dgm:t>
    </dgm:pt>
    <dgm:pt modelId="{6C635984-CF34-4518-835F-1FCD6942B1C1}" type="parTrans" cxnId="{9FECF138-3148-4EB4-8894-A120E080667D}">
      <dgm:prSet/>
      <dgm:spPr/>
      <dgm:t>
        <a:bodyPr/>
        <a:lstStyle/>
        <a:p>
          <a:endParaRPr lang="en-GB"/>
        </a:p>
      </dgm:t>
    </dgm:pt>
    <dgm:pt modelId="{AC728AE7-95AB-46D6-80BA-90FEB7367DFA}" type="sibTrans" cxnId="{9FECF138-3148-4EB4-8894-A120E080667D}">
      <dgm:prSet/>
      <dgm:spPr/>
      <dgm:t>
        <a:bodyPr/>
        <a:lstStyle/>
        <a:p>
          <a:endParaRPr lang="en-GB"/>
        </a:p>
      </dgm:t>
    </dgm:pt>
    <dgm:pt modelId="{5A0F3FE5-9FD5-4DDA-99AF-0C4D886F5024}">
      <dgm:prSet phldrT="[Text]" custT="1"/>
      <dgm:spPr>
        <a:solidFill>
          <a:srgbClr val="F2F3F3"/>
        </a:solidFill>
      </dgm:spPr>
      <dgm:t>
        <a:bodyPr/>
        <a:lstStyle/>
        <a:p>
          <a:r>
            <a:rPr lang="en-GB" sz="2000" b="1" dirty="0">
              <a:solidFill>
                <a:srgbClr val="575F61"/>
              </a:solidFill>
              <a:latin typeface="Constantia" panose="02030602050306030303" pitchFamily="18" charset="0"/>
            </a:rPr>
            <a:t>Is unable to protect themselves because of their care and support needs </a:t>
          </a:r>
        </a:p>
      </dgm:t>
    </dgm:pt>
    <dgm:pt modelId="{5FBC25E9-B277-4FA6-AE5E-D748CD9A690E}" type="parTrans" cxnId="{D0AA6FAB-A0FC-47B1-9686-393B1E8259BB}">
      <dgm:prSet/>
      <dgm:spPr/>
      <dgm:t>
        <a:bodyPr/>
        <a:lstStyle/>
        <a:p>
          <a:endParaRPr lang="en-GB"/>
        </a:p>
      </dgm:t>
    </dgm:pt>
    <dgm:pt modelId="{0E470E08-EE35-4EA8-B5E1-D00AC18E9628}" type="sibTrans" cxnId="{D0AA6FAB-A0FC-47B1-9686-393B1E8259BB}">
      <dgm:prSet/>
      <dgm:spPr/>
      <dgm:t>
        <a:bodyPr/>
        <a:lstStyle/>
        <a:p>
          <a:endParaRPr lang="en-GB"/>
        </a:p>
      </dgm:t>
    </dgm:pt>
    <dgm:pt modelId="{8BB95192-CB23-4BFF-BD2E-D818D156DDF7}" type="pres">
      <dgm:prSet presAssocID="{A05A3DFD-7BC5-4D02-BBA8-AAE779BFCF92}" presName="Name0" presStyleCnt="0">
        <dgm:presLayoutVars>
          <dgm:dir/>
          <dgm:animLvl val="lvl"/>
          <dgm:resizeHandles val="exact"/>
        </dgm:presLayoutVars>
      </dgm:prSet>
      <dgm:spPr/>
    </dgm:pt>
    <dgm:pt modelId="{D2A6A191-CFDB-4407-B100-FDFBCCCA4AC2}" type="pres">
      <dgm:prSet presAssocID="{93B42680-1FEE-46EB-B4C7-D63881165508}" presName="parTxOnly" presStyleLbl="node1" presStyleIdx="0" presStyleCnt="3" custScaleY="120713" custLinFactNeighborX="7156" custLinFactNeighborY="1646">
        <dgm:presLayoutVars>
          <dgm:chMax val="0"/>
          <dgm:chPref val="0"/>
          <dgm:bulletEnabled val="1"/>
        </dgm:presLayoutVars>
      </dgm:prSet>
      <dgm:spPr/>
    </dgm:pt>
    <dgm:pt modelId="{0C3A58ED-D675-4BBE-8BFD-CB9FCF62B6CB}" type="pres">
      <dgm:prSet presAssocID="{03606278-0A5B-4A93-91D4-DF8B8B989E05}" presName="parTxOnlySpace" presStyleCnt="0"/>
      <dgm:spPr/>
    </dgm:pt>
    <dgm:pt modelId="{70FBF0BA-14BA-4E1E-8975-A3C28BED6133}" type="pres">
      <dgm:prSet presAssocID="{9AEB19EB-FD2C-4AAA-9479-BFBBA4ED43B2}" presName="parTxOnly" presStyleLbl="node1" presStyleIdx="1" presStyleCnt="3" custScaleY="123230" custLinFactNeighborY="-1789">
        <dgm:presLayoutVars>
          <dgm:chMax val="0"/>
          <dgm:chPref val="0"/>
          <dgm:bulletEnabled val="1"/>
        </dgm:presLayoutVars>
      </dgm:prSet>
      <dgm:spPr/>
    </dgm:pt>
    <dgm:pt modelId="{4BB56A84-0565-4079-BE70-C9B7D734C0CC}" type="pres">
      <dgm:prSet presAssocID="{AC728AE7-95AB-46D6-80BA-90FEB7367DFA}" presName="parTxOnlySpace" presStyleCnt="0"/>
      <dgm:spPr/>
    </dgm:pt>
    <dgm:pt modelId="{DDB763D4-93DD-4C65-8C64-B4DB4E918556}" type="pres">
      <dgm:prSet presAssocID="{5A0F3FE5-9FD5-4DDA-99AF-0C4D886F5024}" presName="parTxOnly" presStyleLbl="node1" presStyleIdx="2" presStyleCnt="3" custScaleY="120713">
        <dgm:presLayoutVars>
          <dgm:chMax val="0"/>
          <dgm:chPref val="0"/>
          <dgm:bulletEnabled val="1"/>
        </dgm:presLayoutVars>
      </dgm:prSet>
      <dgm:spPr/>
    </dgm:pt>
  </dgm:ptLst>
  <dgm:cxnLst>
    <dgm:cxn modelId="{41092F36-04B4-47B0-A53E-E73CE538E0D5}" type="presOf" srcId="{A05A3DFD-7BC5-4D02-BBA8-AAE779BFCF92}" destId="{8BB95192-CB23-4BFF-BD2E-D818D156DDF7}" srcOrd="0" destOrd="0" presId="urn:microsoft.com/office/officeart/2005/8/layout/chevron1"/>
    <dgm:cxn modelId="{9FECF138-3148-4EB4-8894-A120E080667D}" srcId="{A05A3DFD-7BC5-4D02-BBA8-AAE779BFCF92}" destId="{9AEB19EB-FD2C-4AAA-9479-BFBBA4ED43B2}" srcOrd="1" destOrd="0" parTransId="{6C635984-CF34-4518-835F-1FCD6942B1C1}" sibTransId="{AC728AE7-95AB-46D6-80BA-90FEB7367DFA}"/>
    <dgm:cxn modelId="{CADA6696-3E0A-4280-A66D-9FA3A70C8D73}" srcId="{A05A3DFD-7BC5-4D02-BBA8-AAE779BFCF92}" destId="{93B42680-1FEE-46EB-B4C7-D63881165508}" srcOrd="0" destOrd="0" parTransId="{BFA01C96-B2A1-4F41-9E22-19A261BDBA32}" sibTransId="{03606278-0A5B-4A93-91D4-DF8B8B989E05}"/>
    <dgm:cxn modelId="{D0AA6FAB-A0FC-47B1-9686-393B1E8259BB}" srcId="{A05A3DFD-7BC5-4D02-BBA8-AAE779BFCF92}" destId="{5A0F3FE5-9FD5-4DDA-99AF-0C4D886F5024}" srcOrd="2" destOrd="0" parTransId="{5FBC25E9-B277-4FA6-AE5E-D748CD9A690E}" sibTransId="{0E470E08-EE35-4EA8-B5E1-D00AC18E9628}"/>
    <dgm:cxn modelId="{FFEAE1AE-97CB-4B45-8E49-CD1363076D4D}" type="presOf" srcId="{9AEB19EB-FD2C-4AAA-9479-BFBBA4ED43B2}" destId="{70FBF0BA-14BA-4E1E-8975-A3C28BED6133}" srcOrd="0" destOrd="0" presId="urn:microsoft.com/office/officeart/2005/8/layout/chevron1"/>
    <dgm:cxn modelId="{92C421BB-985E-4DBC-9DA4-1FEA14A10D88}" type="presOf" srcId="{93B42680-1FEE-46EB-B4C7-D63881165508}" destId="{D2A6A191-CFDB-4407-B100-FDFBCCCA4AC2}" srcOrd="0" destOrd="0" presId="urn:microsoft.com/office/officeart/2005/8/layout/chevron1"/>
    <dgm:cxn modelId="{ECFCEFF6-D07D-4E22-ACDA-2ABBC99F2351}" type="presOf" srcId="{5A0F3FE5-9FD5-4DDA-99AF-0C4D886F5024}" destId="{DDB763D4-93DD-4C65-8C64-B4DB4E918556}" srcOrd="0" destOrd="0" presId="urn:microsoft.com/office/officeart/2005/8/layout/chevron1"/>
    <dgm:cxn modelId="{8CBD5814-F499-4385-B2C7-03497A96B74A}" type="presParOf" srcId="{8BB95192-CB23-4BFF-BD2E-D818D156DDF7}" destId="{D2A6A191-CFDB-4407-B100-FDFBCCCA4AC2}" srcOrd="0" destOrd="0" presId="urn:microsoft.com/office/officeart/2005/8/layout/chevron1"/>
    <dgm:cxn modelId="{3A06CE42-3A56-4627-9F49-75F25DCBF03F}" type="presParOf" srcId="{8BB95192-CB23-4BFF-BD2E-D818D156DDF7}" destId="{0C3A58ED-D675-4BBE-8BFD-CB9FCF62B6CB}" srcOrd="1" destOrd="0" presId="urn:microsoft.com/office/officeart/2005/8/layout/chevron1"/>
    <dgm:cxn modelId="{F3CA513D-84E8-4389-AB96-A6F079BF9270}" type="presParOf" srcId="{8BB95192-CB23-4BFF-BD2E-D818D156DDF7}" destId="{70FBF0BA-14BA-4E1E-8975-A3C28BED6133}" srcOrd="2" destOrd="0" presId="urn:microsoft.com/office/officeart/2005/8/layout/chevron1"/>
    <dgm:cxn modelId="{11A75EB9-B817-44B6-BDFE-FC394FDD125E}" type="presParOf" srcId="{8BB95192-CB23-4BFF-BD2E-D818D156DDF7}" destId="{4BB56A84-0565-4079-BE70-C9B7D734C0CC}" srcOrd="3" destOrd="0" presId="urn:microsoft.com/office/officeart/2005/8/layout/chevron1"/>
    <dgm:cxn modelId="{AA5C2F20-DF00-4515-A09E-672DA601A859}" type="presParOf" srcId="{8BB95192-CB23-4BFF-BD2E-D818D156DDF7}" destId="{DDB763D4-93DD-4C65-8C64-B4DB4E91855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2E3DF-DCAA-4B61-8534-67CD3F5B71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87D410-CE84-4C7C-85C4-83859C20A52E}">
      <dgm:prSet/>
      <dgm:spPr>
        <a:solidFill>
          <a:srgbClr val="F2F3F3"/>
        </a:solidFill>
      </dgm:spPr>
      <dgm:t>
        <a:bodyPr/>
        <a:lstStyle/>
        <a:p>
          <a:r>
            <a:rPr lang="en-GB" dirty="0">
              <a:solidFill>
                <a:srgbClr val="575F61"/>
              </a:solidFill>
              <a:latin typeface="Constantia" panose="02030602050306030303" pitchFamily="18" charset="0"/>
            </a:rPr>
            <a:t>Human Rights are the basic rights and freedoms that belong to every person in the world from birth until death. </a:t>
          </a:r>
          <a:endParaRPr lang="en-US" dirty="0">
            <a:solidFill>
              <a:srgbClr val="575F61"/>
            </a:solidFill>
            <a:latin typeface="Constantia" panose="02030602050306030303" pitchFamily="18" charset="0"/>
          </a:endParaRPr>
        </a:p>
      </dgm:t>
    </dgm:pt>
    <dgm:pt modelId="{1CEF1844-0792-49E2-BC35-9AF34CA9DC50}" type="parTrans" cxnId="{34A9D9A7-A829-4C55-BBCC-B6BCA1E0CC28}">
      <dgm:prSet/>
      <dgm:spPr/>
      <dgm:t>
        <a:bodyPr/>
        <a:lstStyle/>
        <a:p>
          <a:endParaRPr lang="en-US"/>
        </a:p>
      </dgm:t>
    </dgm:pt>
    <dgm:pt modelId="{4C41C235-4F32-48D1-8D3B-5567DC375E77}" type="sibTrans" cxnId="{34A9D9A7-A829-4C55-BBCC-B6BCA1E0CC28}">
      <dgm:prSet/>
      <dgm:spPr/>
      <dgm:t>
        <a:bodyPr/>
        <a:lstStyle/>
        <a:p>
          <a:endParaRPr lang="en-US"/>
        </a:p>
      </dgm:t>
    </dgm:pt>
    <dgm:pt modelId="{C36EABEC-B372-4143-AB0D-F4280C128825}">
      <dgm:prSet/>
      <dgm:spPr>
        <a:solidFill>
          <a:srgbClr val="F2F3F3"/>
        </a:solidFill>
      </dgm:spPr>
      <dgm:t>
        <a:bodyPr/>
        <a:lstStyle/>
        <a:p>
          <a:r>
            <a:rPr lang="en-GB" dirty="0">
              <a:solidFill>
                <a:srgbClr val="575F61"/>
              </a:solidFill>
              <a:latin typeface="Constantia" panose="02030602050306030303" pitchFamily="18" charset="0"/>
            </a:rPr>
            <a:t>They can never be taken away, although they can sometimes be restricted or limited e.g. Article 5  right to liberty.</a:t>
          </a:r>
          <a:endParaRPr lang="en-US" dirty="0">
            <a:solidFill>
              <a:srgbClr val="575F61"/>
            </a:solidFill>
            <a:latin typeface="Constantia" panose="02030602050306030303" pitchFamily="18" charset="0"/>
          </a:endParaRPr>
        </a:p>
      </dgm:t>
    </dgm:pt>
    <dgm:pt modelId="{20E5E682-4210-4DB8-9ACF-064290D0D381}" type="parTrans" cxnId="{66D7CF23-3670-45E8-BA2A-7334B2DA785F}">
      <dgm:prSet/>
      <dgm:spPr/>
      <dgm:t>
        <a:bodyPr/>
        <a:lstStyle/>
        <a:p>
          <a:endParaRPr lang="en-US"/>
        </a:p>
      </dgm:t>
    </dgm:pt>
    <dgm:pt modelId="{B2D3AE7A-FEDC-49D1-B8AF-57FDCF7781C9}" type="sibTrans" cxnId="{66D7CF23-3670-45E8-BA2A-7334B2DA785F}">
      <dgm:prSet/>
      <dgm:spPr/>
      <dgm:t>
        <a:bodyPr/>
        <a:lstStyle/>
        <a:p>
          <a:endParaRPr lang="en-US"/>
        </a:p>
      </dgm:t>
    </dgm:pt>
    <dgm:pt modelId="{7AEE7BB9-14F0-49D6-8823-18BC765168B8}">
      <dgm:prSet/>
      <dgm:spPr>
        <a:solidFill>
          <a:srgbClr val="F2F3F3"/>
        </a:solidFill>
      </dgm:spPr>
      <dgm:t>
        <a:bodyPr/>
        <a:lstStyle/>
        <a:p>
          <a:r>
            <a:rPr lang="en-GB" dirty="0">
              <a:solidFill>
                <a:srgbClr val="575F61"/>
              </a:solidFill>
              <a:latin typeface="Constantia" panose="02030602050306030303" pitchFamily="18" charset="0"/>
            </a:rPr>
            <a:t>These rights come from the European Convention on Human Rights which are written into the Human Rights (Jersey) Law 2000.</a:t>
          </a:r>
          <a:endParaRPr lang="en-US" dirty="0">
            <a:solidFill>
              <a:srgbClr val="575F61"/>
            </a:solidFill>
            <a:latin typeface="Constantia" panose="02030602050306030303" pitchFamily="18" charset="0"/>
          </a:endParaRPr>
        </a:p>
      </dgm:t>
    </dgm:pt>
    <dgm:pt modelId="{CFDB4413-CC6D-4484-B67B-543106CBFEC9}" type="parTrans" cxnId="{29C7ABF5-C1BA-45B8-8B47-C2402781B7E6}">
      <dgm:prSet/>
      <dgm:spPr/>
      <dgm:t>
        <a:bodyPr/>
        <a:lstStyle/>
        <a:p>
          <a:endParaRPr lang="en-US"/>
        </a:p>
      </dgm:t>
    </dgm:pt>
    <dgm:pt modelId="{9D8B6A94-7F86-41D7-A1C5-FC43DA875F52}" type="sibTrans" cxnId="{29C7ABF5-C1BA-45B8-8B47-C2402781B7E6}">
      <dgm:prSet/>
      <dgm:spPr/>
      <dgm:t>
        <a:bodyPr/>
        <a:lstStyle/>
        <a:p>
          <a:endParaRPr lang="en-US"/>
        </a:p>
      </dgm:t>
    </dgm:pt>
    <dgm:pt modelId="{D1D4CDD6-C4D8-491D-98EB-49CC267A34B2}">
      <dgm:prSet/>
      <dgm:spPr>
        <a:solidFill>
          <a:srgbClr val="F2F3F3"/>
        </a:solidFill>
      </dgm:spPr>
      <dgm:t>
        <a:bodyPr/>
        <a:lstStyle/>
        <a:p>
          <a:r>
            <a:rPr lang="en-GB" dirty="0">
              <a:solidFill>
                <a:srgbClr val="575F61"/>
              </a:solidFill>
              <a:latin typeface="Constantia" panose="02030602050306030303" pitchFamily="18" charset="0"/>
            </a:rPr>
            <a:t>Human Rights should underpin all our work with people we are supporting.</a:t>
          </a:r>
          <a:endParaRPr lang="en-US" dirty="0">
            <a:solidFill>
              <a:srgbClr val="575F61"/>
            </a:solidFill>
            <a:latin typeface="Constantia" panose="02030602050306030303" pitchFamily="18" charset="0"/>
          </a:endParaRPr>
        </a:p>
      </dgm:t>
    </dgm:pt>
    <dgm:pt modelId="{59646203-A7DD-4414-82F1-748B851A6489}" type="parTrans" cxnId="{7D78227C-1D9E-4FE5-A57D-E57F0DDFE377}">
      <dgm:prSet/>
      <dgm:spPr/>
      <dgm:t>
        <a:bodyPr/>
        <a:lstStyle/>
        <a:p>
          <a:endParaRPr lang="en-US"/>
        </a:p>
      </dgm:t>
    </dgm:pt>
    <dgm:pt modelId="{08727215-4E19-4CE3-9510-AA66D932C204}" type="sibTrans" cxnId="{7D78227C-1D9E-4FE5-A57D-E57F0DDFE377}">
      <dgm:prSet/>
      <dgm:spPr/>
      <dgm:t>
        <a:bodyPr/>
        <a:lstStyle/>
        <a:p>
          <a:endParaRPr lang="en-US"/>
        </a:p>
      </dgm:t>
    </dgm:pt>
    <dgm:pt modelId="{0AECEBE6-AACC-49E4-A649-C99CD0A0FD91}" type="pres">
      <dgm:prSet presAssocID="{1CF2E3DF-DCAA-4B61-8534-67CD3F5B71BE}" presName="linear" presStyleCnt="0">
        <dgm:presLayoutVars>
          <dgm:animLvl val="lvl"/>
          <dgm:resizeHandles val="exact"/>
        </dgm:presLayoutVars>
      </dgm:prSet>
      <dgm:spPr/>
    </dgm:pt>
    <dgm:pt modelId="{9C15D222-B9F8-47CE-B97F-E337965499BF}" type="pres">
      <dgm:prSet presAssocID="{2687D410-CE84-4C7C-85C4-83859C20A52E}" presName="parentText" presStyleLbl="node1" presStyleIdx="0" presStyleCnt="4">
        <dgm:presLayoutVars>
          <dgm:chMax val="0"/>
          <dgm:bulletEnabled val="1"/>
        </dgm:presLayoutVars>
      </dgm:prSet>
      <dgm:spPr/>
    </dgm:pt>
    <dgm:pt modelId="{1E77FD5B-E21E-4D0C-BAED-8419E9F530F5}" type="pres">
      <dgm:prSet presAssocID="{4C41C235-4F32-48D1-8D3B-5567DC375E77}" presName="spacer" presStyleCnt="0"/>
      <dgm:spPr/>
    </dgm:pt>
    <dgm:pt modelId="{C89AFC5D-F6C5-4AB2-994B-F48B7C8CE25D}" type="pres">
      <dgm:prSet presAssocID="{C36EABEC-B372-4143-AB0D-F4280C128825}" presName="parentText" presStyleLbl="node1" presStyleIdx="1" presStyleCnt="4">
        <dgm:presLayoutVars>
          <dgm:chMax val="0"/>
          <dgm:bulletEnabled val="1"/>
        </dgm:presLayoutVars>
      </dgm:prSet>
      <dgm:spPr/>
    </dgm:pt>
    <dgm:pt modelId="{CEE4FE7A-12AE-4266-8873-66B888500A01}" type="pres">
      <dgm:prSet presAssocID="{B2D3AE7A-FEDC-49D1-B8AF-57FDCF7781C9}" presName="spacer" presStyleCnt="0"/>
      <dgm:spPr/>
    </dgm:pt>
    <dgm:pt modelId="{80FC7495-CC53-493F-8BC1-A4CE15F4A678}" type="pres">
      <dgm:prSet presAssocID="{7AEE7BB9-14F0-49D6-8823-18BC765168B8}" presName="parentText" presStyleLbl="node1" presStyleIdx="2" presStyleCnt="4">
        <dgm:presLayoutVars>
          <dgm:chMax val="0"/>
          <dgm:bulletEnabled val="1"/>
        </dgm:presLayoutVars>
      </dgm:prSet>
      <dgm:spPr/>
    </dgm:pt>
    <dgm:pt modelId="{2F5AD697-B433-4560-80EF-3FBE935935B3}" type="pres">
      <dgm:prSet presAssocID="{9D8B6A94-7F86-41D7-A1C5-FC43DA875F52}" presName="spacer" presStyleCnt="0"/>
      <dgm:spPr/>
    </dgm:pt>
    <dgm:pt modelId="{22C3EFDC-F5FE-4B36-8E90-1076799C8004}" type="pres">
      <dgm:prSet presAssocID="{D1D4CDD6-C4D8-491D-98EB-49CC267A34B2}" presName="parentText" presStyleLbl="node1" presStyleIdx="3" presStyleCnt="4">
        <dgm:presLayoutVars>
          <dgm:chMax val="0"/>
          <dgm:bulletEnabled val="1"/>
        </dgm:presLayoutVars>
      </dgm:prSet>
      <dgm:spPr/>
    </dgm:pt>
  </dgm:ptLst>
  <dgm:cxnLst>
    <dgm:cxn modelId="{66D7CF23-3670-45E8-BA2A-7334B2DA785F}" srcId="{1CF2E3DF-DCAA-4B61-8534-67CD3F5B71BE}" destId="{C36EABEC-B372-4143-AB0D-F4280C128825}" srcOrd="1" destOrd="0" parTransId="{20E5E682-4210-4DB8-9ACF-064290D0D381}" sibTransId="{B2D3AE7A-FEDC-49D1-B8AF-57FDCF7781C9}"/>
    <dgm:cxn modelId="{0821842C-0E55-43AE-9481-93A3E657A592}" type="presOf" srcId="{2687D410-CE84-4C7C-85C4-83859C20A52E}" destId="{9C15D222-B9F8-47CE-B97F-E337965499BF}" srcOrd="0" destOrd="0" presId="urn:microsoft.com/office/officeart/2005/8/layout/vList2"/>
    <dgm:cxn modelId="{E58F676C-EF5D-4973-A3B4-ED318A44A906}" type="presOf" srcId="{1CF2E3DF-DCAA-4B61-8534-67CD3F5B71BE}" destId="{0AECEBE6-AACC-49E4-A649-C99CD0A0FD91}" srcOrd="0" destOrd="0" presId="urn:microsoft.com/office/officeart/2005/8/layout/vList2"/>
    <dgm:cxn modelId="{A017757A-1514-48E9-9125-D27428900851}" type="presOf" srcId="{C36EABEC-B372-4143-AB0D-F4280C128825}" destId="{C89AFC5D-F6C5-4AB2-994B-F48B7C8CE25D}" srcOrd="0" destOrd="0" presId="urn:microsoft.com/office/officeart/2005/8/layout/vList2"/>
    <dgm:cxn modelId="{7D78227C-1D9E-4FE5-A57D-E57F0DDFE377}" srcId="{1CF2E3DF-DCAA-4B61-8534-67CD3F5B71BE}" destId="{D1D4CDD6-C4D8-491D-98EB-49CC267A34B2}" srcOrd="3" destOrd="0" parTransId="{59646203-A7DD-4414-82F1-748B851A6489}" sibTransId="{08727215-4E19-4CE3-9510-AA66D932C204}"/>
    <dgm:cxn modelId="{32C2E996-8342-4EB7-A8E8-8ADACACB0B3A}" type="presOf" srcId="{D1D4CDD6-C4D8-491D-98EB-49CC267A34B2}" destId="{22C3EFDC-F5FE-4B36-8E90-1076799C8004}" srcOrd="0" destOrd="0" presId="urn:microsoft.com/office/officeart/2005/8/layout/vList2"/>
    <dgm:cxn modelId="{2D6FA9A6-4DFF-4763-A0D6-14438CEB01CB}" type="presOf" srcId="{7AEE7BB9-14F0-49D6-8823-18BC765168B8}" destId="{80FC7495-CC53-493F-8BC1-A4CE15F4A678}" srcOrd="0" destOrd="0" presId="urn:microsoft.com/office/officeart/2005/8/layout/vList2"/>
    <dgm:cxn modelId="{34A9D9A7-A829-4C55-BBCC-B6BCA1E0CC28}" srcId="{1CF2E3DF-DCAA-4B61-8534-67CD3F5B71BE}" destId="{2687D410-CE84-4C7C-85C4-83859C20A52E}" srcOrd="0" destOrd="0" parTransId="{1CEF1844-0792-49E2-BC35-9AF34CA9DC50}" sibTransId="{4C41C235-4F32-48D1-8D3B-5567DC375E77}"/>
    <dgm:cxn modelId="{29C7ABF5-C1BA-45B8-8B47-C2402781B7E6}" srcId="{1CF2E3DF-DCAA-4B61-8534-67CD3F5B71BE}" destId="{7AEE7BB9-14F0-49D6-8823-18BC765168B8}" srcOrd="2" destOrd="0" parTransId="{CFDB4413-CC6D-4484-B67B-543106CBFEC9}" sibTransId="{9D8B6A94-7F86-41D7-A1C5-FC43DA875F52}"/>
    <dgm:cxn modelId="{3DC58B4B-E66B-40D8-B1EC-10545F48C390}" type="presParOf" srcId="{0AECEBE6-AACC-49E4-A649-C99CD0A0FD91}" destId="{9C15D222-B9F8-47CE-B97F-E337965499BF}" srcOrd="0" destOrd="0" presId="urn:microsoft.com/office/officeart/2005/8/layout/vList2"/>
    <dgm:cxn modelId="{74530535-6B35-4818-AB57-3BCB0B7D9553}" type="presParOf" srcId="{0AECEBE6-AACC-49E4-A649-C99CD0A0FD91}" destId="{1E77FD5B-E21E-4D0C-BAED-8419E9F530F5}" srcOrd="1" destOrd="0" presId="urn:microsoft.com/office/officeart/2005/8/layout/vList2"/>
    <dgm:cxn modelId="{37715AED-96BB-42FA-957D-B6445CEF4E18}" type="presParOf" srcId="{0AECEBE6-AACC-49E4-A649-C99CD0A0FD91}" destId="{C89AFC5D-F6C5-4AB2-994B-F48B7C8CE25D}" srcOrd="2" destOrd="0" presId="urn:microsoft.com/office/officeart/2005/8/layout/vList2"/>
    <dgm:cxn modelId="{9BEE8AFF-CEE2-4BC7-A3F1-F37B345EBE8F}" type="presParOf" srcId="{0AECEBE6-AACC-49E4-A649-C99CD0A0FD91}" destId="{CEE4FE7A-12AE-4266-8873-66B888500A01}" srcOrd="3" destOrd="0" presId="urn:microsoft.com/office/officeart/2005/8/layout/vList2"/>
    <dgm:cxn modelId="{70F3823F-BA9B-4800-85A4-604B7042D4B5}" type="presParOf" srcId="{0AECEBE6-AACC-49E4-A649-C99CD0A0FD91}" destId="{80FC7495-CC53-493F-8BC1-A4CE15F4A678}" srcOrd="4" destOrd="0" presId="urn:microsoft.com/office/officeart/2005/8/layout/vList2"/>
    <dgm:cxn modelId="{E3ABC272-6FB8-44BD-8D5A-EAF5A1A57FA3}" type="presParOf" srcId="{0AECEBE6-AACC-49E4-A649-C99CD0A0FD91}" destId="{2F5AD697-B433-4560-80EF-3FBE935935B3}" srcOrd="5" destOrd="0" presId="urn:microsoft.com/office/officeart/2005/8/layout/vList2"/>
    <dgm:cxn modelId="{AFA73E33-1B56-41E2-8D73-ED14DF9EE79F}" type="presParOf" srcId="{0AECEBE6-AACC-49E4-A649-C99CD0A0FD91}" destId="{22C3EFDC-F5FE-4B36-8E90-1076799C800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EF672-ABCE-4AF9-B5AE-DA9A4B2A62FB}"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GB"/>
        </a:p>
      </dgm:t>
    </dgm:pt>
    <dgm:pt modelId="{A2B67E21-A923-4AA6-92D9-7CC59F44118E}">
      <dgm:prSet phldrT="[Text]"/>
      <dgm:spPr>
        <a:solidFill>
          <a:srgbClr val="575F61"/>
        </a:solidFill>
      </dgm:spPr>
      <dgm:t>
        <a:bodyPr/>
        <a:lstStyle/>
        <a:p>
          <a:r>
            <a:rPr lang="en-GB" b="1" dirty="0">
              <a:solidFill>
                <a:srgbClr val="F2F3F3"/>
              </a:solidFill>
              <a:latin typeface="+mn-lt"/>
            </a:rPr>
            <a:t>Is person led</a:t>
          </a:r>
        </a:p>
      </dgm:t>
    </dgm:pt>
    <dgm:pt modelId="{C387B64D-4F6C-4E7B-9FE9-1A3C037489E8}" type="parTrans" cxnId="{C14996FA-9489-429B-823B-CA274E7A8A4F}">
      <dgm:prSet/>
      <dgm:spPr/>
      <dgm:t>
        <a:bodyPr/>
        <a:lstStyle/>
        <a:p>
          <a:endParaRPr lang="en-GB"/>
        </a:p>
      </dgm:t>
    </dgm:pt>
    <dgm:pt modelId="{0A9D30CD-6438-4A83-8479-C474B62FEEA4}" type="sibTrans" cxnId="{C14996FA-9489-429B-823B-CA274E7A8A4F}">
      <dgm:prSet/>
      <dgm:spPr/>
      <dgm:t>
        <a:bodyPr/>
        <a:lstStyle/>
        <a:p>
          <a:endParaRPr lang="en-GB"/>
        </a:p>
      </dgm:t>
    </dgm:pt>
    <dgm:pt modelId="{680760DD-F751-4579-8399-5AB34E580939}">
      <dgm:prSet phldrT="[Text]"/>
      <dgm:spPr>
        <a:solidFill>
          <a:srgbClr val="575F61"/>
        </a:solidFill>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F2F3F3"/>
              </a:solidFill>
              <a:latin typeface="+mn-lt"/>
              <a:ea typeface="+mn-ea"/>
              <a:cs typeface="+mn-cs"/>
            </a:rPr>
            <a:t>Enhances involvement, choice and control</a:t>
          </a:r>
        </a:p>
      </dgm:t>
    </dgm:pt>
    <dgm:pt modelId="{C31096A7-F0E0-484E-8224-39405CC0F818}" type="parTrans" cxnId="{E4599C67-AFA4-4EFD-BA76-EE3EFF31A983}">
      <dgm:prSet/>
      <dgm:spPr/>
      <dgm:t>
        <a:bodyPr/>
        <a:lstStyle/>
        <a:p>
          <a:endParaRPr lang="en-GB"/>
        </a:p>
      </dgm:t>
    </dgm:pt>
    <dgm:pt modelId="{A44864CA-E0A7-42ED-BD88-B757C97445B7}" type="sibTrans" cxnId="{E4599C67-AFA4-4EFD-BA76-EE3EFF31A983}">
      <dgm:prSet/>
      <dgm:spPr/>
      <dgm:t>
        <a:bodyPr/>
        <a:lstStyle/>
        <a:p>
          <a:endParaRPr lang="en-GB"/>
        </a:p>
      </dgm:t>
    </dgm:pt>
    <dgm:pt modelId="{A1CDBAC3-97AB-4716-8371-24BAB1EE9724}">
      <dgm:prSet phldrT="[Text]"/>
      <dgm:spPr>
        <a:solidFill>
          <a:srgbClr val="575F61"/>
        </a:solidFill>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F2F3F3"/>
              </a:solidFill>
              <a:latin typeface="+mn-lt"/>
              <a:ea typeface="+mn-ea"/>
              <a:cs typeface="+mn-cs"/>
            </a:rPr>
            <a:t>Is outcome-focused</a:t>
          </a:r>
        </a:p>
      </dgm:t>
    </dgm:pt>
    <dgm:pt modelId="{15A26133-BA0F-4C05-A6F5-F75DF569DB69}" type="parTrans" cxnId="{A8B401C9-56F8-4964-97E8-CB91578BD8F8}">
      <dgm:prSet/>
      <dgm:spPr/>
      <dgm:t>
        <a:bodyPr/>
        <a:lstStyle/>
        <a:p>
          <a:endParaRPr lang="en-GB"/>
        </a:p>
      </dgm:t>
    </dgm:pt>
    <dgm:pt modelId="{7F608008-D352-4CDB-8F3D-26FEAF1800A2}" type="sibTrans" cxnId="{A8B401C9-56F8-4964-97E8-CB91578BD8F8}">
      <dgm:prSet/>
      <dgm:spPr/>
      <dgm:t>
        <a:bodyPr/>
        <a:lstStyle/>
        <a:p>
          <a:endParaRPr lang="en-GB"/>
        </a:p>
      </dgm:t>
    </dgm:pt>
    <dgm:pt modelId="{AC99263E-C9A1-4F69-802C-616DE5C85687}">
      <dgm:prSet phldrT="[Text]"/>
      <dgm:spPr>
        <a:solidFill>
          <a:srgbClr val="575F61"/>
        </a:solidFill>
      </dgm:spPr>
      <dgm:t>
        <a:bodyPr spcFirstLastPara="0" vert="horz" wrap="square" lIns="64770" tIns="64770" rIns="64770" bIns="64770" numCol="1" spcCol="1270" anchor="ctr" anchorCtr="0"/>
        <a:lstStyle/>
        <a:p>
          <a:r>
            <a:rPr lang="en-GB" b="1" dirty="0">
              <a:solidFill>
                <a:srgbClr val="F2F3F3"/>
              </a:solidFill>
              <a:latin typeface="+mn-lt"/>
            </a:rPr>
            <a:t>Improves quality of life, wellbeing &amp; safety</a:t>
          </a:r>
        </a:p>
      </dgm:t>
    </dgm:pt>
    <dgm:pt modelId="{BE262E87-A04A-4B42-9592-1900284CE1AF}" type="parTrans" cxnId="{54C790A6-46BD-4F9A-BE8B-936E4D838818}">
      <dgm:prSet/>
      <dgm:spPr/>
      <dgm:t>
        <a:bodyPr/>
        <a:lstStyle/>
        <a:p>
          <a:endParaRPr lang="en-GB"/>
        </a:p>
      </dgm:t>
    </dgm:pt>
    <dgm:pt modelId="{E1A8CA35-EA07-41D9-A45A-69E431C020C7}" type="sibTrans" cxnId="{54C790A6-46BD-4F9A-BE8B-936E4D838818}">
      <dgm:prSet/>
      <dgm:spPr/>
      <dgm:t>
        <a:bodyPr/>
        <a:lstStyle/>
        <a:p>
          <a:endParaRPr lang="en-GB"/>
        </a:p>
      </dgm:t>
    </dgm:pt>
    <dgm:pt modelId="{37A1DD88-D633-4BB3-910D-7DEA553B3DD2}" type="pres">
      <dgm:prSet presAssocID="{4FAEF672-ABCE-4AF9-B5AE-DA9A4B2A62FB}" presName="diagram" presStyleCnt="0">
        <dgm:presLayoutVars>
          <dgm:dir/>
          <dgm:resizeHandles val="exact"/>
        </dgm:presLayoutVars>
      </dgm:prSet>
      <dgm:spPr/>
    </dgm:pt>
    <dgm:pt modelId="{0479CAF2-26D8-42E9-ADD8-2E1504EB1A2E}" type="pres">
      <dgm:prSet presAssocID="{A2B67E21-A923-4AA6-92D9-7CC59F44118E}" presName="node" presStyleLbl="node1" presStyleIdx="0" presStyleCnt="4" custScaleX="91742" custLinFactNeighborX="6935" custLinFactNeighborY="-4718">
        <dgm:presLayoutVars>
          <dgm:bulletEnabled val="1"/>
        </dgm:presLayoutVars>
      </dgm:prSet>
      <dgm:spPr/>
    </dgm:pt>
    <dgm:pt modelId="{FA7FF75F-38DF-47D7-95F8-49D521B720F2}" type="pres">
      <dgm:prSet presAssocID="{0A9D30CD-6438-4A83-8479-C474B62FEEA4}" presName="sibTrans" presStyleCnt="0"/>
      <dgm:spPr/>
    </dgm:pt>
    <dgm:pt modelId="{E8A78609-D246-49E4-813E-A6601E089E8F}" type="pres">
      <dgm:prSet presAssocID="{680760DD-F751-4579-8399-5AB34E580939}" presName="node" presStyleLbl="node1" presStyleIdx="1" presStyleCnt="4" custScaleY="100086" custLinFactNeighborX="-1223" custLinFactNeighborY="-35999">
        <dgm:presLayoutVars>
          <dgm:bulletEnabled val="1"/>
        </dgm:presLayoutVars>
      </dgm:prSet>
      <dgm:spPr/>
    </dgm:pt>
    <dgm:pt modelId="{0016A58B-37A4-476F-A8D9-8BCC36C6E7CD}" type="pres">
      <dgm:prSet presAssocID="{A44864CA-E0A7-42ED-BD88-B757C97445B7}" presName="sibTrans" presStyleCnt="0"/>
      <dgm:spPr/>
    </dgm:pt>
    <dgm:pt modelId="{AA519A32-E19F-4189-9F88-0F6204F01EC3}" type="pres">
      <dgm:prSet presAssocID="{A1CDBAC3-97AB-4716-8371-24BAB1EE9724}" presName="node" presStyleLbl="node1" presStyleIdx="2" presStyleCnt="4" custLinFactNeighborX="1384" custLinFactNeighborY="-35999">
        <dgm:presLayoutVars>
          <dgm:bulletEnabled val="1"/>
        </dgm:presLayoutVars>
      </dgm:prSet>
      <dgm:spPr/>
    </dgm:pt>
    <dgm:pt modelId="{970D613E-EFF4-41E2-92D4-D5AB6C6EBFA9}" type="pres">
      <dgm:prSet presAssocID="{7F608008-D352-4CDB-8F3D-26FEAF1800A2}" presName="sibTrans" presStyleCnt="0"/>
      <dgm:spPr/>
    </dgm:pt>
    <dgm:pt modelId="{8FDB1C9F-C807-40C3-868B-8629ACF93A12}" type="pres">
      <dgm:prSet presAssocID="{AC99263E-C9A1-4F69-802C-616DE5C85687}" presName="node" presStyleLbl="node1" presStyleIdx="3" presStyleCnt="4" custLinFactNeighborX="-621" custLinFactNeighborY="-35999">
        <dgm:presLayoutVars>
          <dgm:bulletEnabled val="1"/>
        </dgm:presLayoutVars>
      </dgm:prSet>
      <dgm:spPr/>
    </dgm:pt>
  </dgm:ptLst>
  <dgm:cxnLst>
    <dgm:cxn modelId="{E4599C67-AFA4-4EFD-BA76-EE3EFF31A983}" srcId="{4FAEF672-ABCE-4AF9-B5AE-DA9A4B2A62FB}" destId="{680760DD-F751-4579-8399-5AB34E580939}" srcOrd="1" destOrd="0" parTransId="{C31096A7-F0E0-484E-8224-39405CC0F818}" sibTransId="{A44864CA-E0A7-42ED-BD88-B757C97445B7}"/>
    <dgm:cxn modelId="{9CAD3980-1E1F-45A2-B677-D6F634B6B5E2}" type="presOf" srcId="{A2B67E21-A923-4AA6-92D9-7CC59F44118E}" destId="{0479CAF2-26D8-42E9-ADD8-2E1504EB1A2E}" srcOrd="0" destOrd="0" presId="urn:microsoft.com/office/officeart/2005/8/layout/default"/>
    <dgm:cxn modelId="{DD1C8393-D892-4286-AF3A-2D094C41083F}" type="presOf" srcId="{A1CDBAC3-97AB-4716-8371-24BAB1EE9724}" destId="{AA519A32-E19F-4189-9F88-0F6204F01EC3}" srcOrd="0" destOrd="0" presId="urn:microsoft.com/office/officeart/2005/8/layout/default"/>
    <dgm:cxn modelId="{53D73AA3-CA5D-4794-81DF-A35516893730}" type="presOf" srcId="{680760DD-F751-4579-8399-5AB34E580939}" destId="{E8A78609-D246-49E4-813E-A6601E089E8F}" srcOrd="0" destOrd="0" presId="urn:microsoft.com/office/officeart/2005/8/layout/default"/>
    <dgm:cxn modelId="{54C790A6-46BD-4F9A-BE8B-936E4D838818}" srcId="{4FAEF672-ABCE-4AF9-B5AE-DA9A4B2A62FB}" destId="{AC99263E-C9A1-4F69-802C-616DE5C85687}" srcOrd="3" destOrd="0" parTransId="{BE262E87-A04A-4B42-9592-1900284CE1AF}" sibTransId="{E1A8CA35-EA07-41D9-A45A-69E431C020C7}"/>
    <dgm:cxn modelId="{A8B401C9-56F8-4964-97E8-CB91578BD8F8}" srcId="{4FAEF672-ABCE-4AF9-B5AE-DA9A4B2A62FB}" destId="{A1CDBAC3-97AB-4716-8371-24BAB1EE9724}" srcOrd="2" destOrd="0" parTransId="{15A26133-BA0F-4C05-A6F5-F75DF569DB69}" sibTransId="{7F608008-D352-4CDB-8F3D-26FEAF1800A2}"/>
    <dgm:cxn modelId="{CBAC8FC9-2E3F-49EB-B980-C271D92431D4}" type="presOf" srcId="{AC99263E-C9A1-4F69-802C-616DE5C85687}" destId="{8FDB1C9F-C807-40C3-868B-8629ACF93A12}" srcOrd="0" destOrd="0" presId="urn:microsoft.com/office/officeart/2005/8/layout/default"/>
    <dgm:cxn modelId="{921811DB-0B09-4889-B667-412E0B8CE992}" type="presOf" srcId="{4FAEF672-ABCE-4AF9-B5AE-DA9A4B2A62FB}" destId="{37A1DD88-D633-4BB3-910D-7DEA553B3DD2}" srcOrd="0" destOrd="0" presId="urn:microsoft.com/office/officeart/2005/8/layout/default"/>
    <dgm:cxn modelId="{C14996FA-9489-429B-823B-CA274E7A8A4F}" srcId="{4FAEF672-ABCE-4AF9-B5AE-DA9A4B2A62FB}" destId="{A2B67E21-A923-4AA6-92D9-7CC59F44118E}" srcOrd="0" destOrd="0" parTransId="{C387B64D-4F6C-4E7B-9FE9-1A3C037489E8}" sibTransId="{0A9D30CD-6438-4A83-8479-C474B62FEEA4}"/>
    <dgm:cxn modelId="{E55E8F50-14CE-41E1-BE74-83DB0ABA92FC}" type="presParOf" srcId="{37A1DD88-D633-4BB3-910D-7DEA553B3DD2}" destId="{0479CAF2-26D8-42E9-ADD8-2E1504EB1A2E}" srcOrd="0" destOrd="0" presId="urn:microsoft.com/office/officeart/2005/8/layout/default"/>
    <dgm:cxn modelId="{E5DC5928-3B42-4153-9DA3-0FBA5F6B491E}" type="presParOf" srcId="{37A1DD88-D633-4BB3-910D-7DEA553B3DD2}" destId="{FA7FF75F-38DF-47D7-95F8-49D521B720F2}" srcOrd="1" destOrd="0" presId="urn:microsoft.com/office/officeart/2005/8/layout/default"/>
    <dgm:cxn modelId="{8A8DF944-77BB-4E2D-B37B-235AB5874F3F}" type="presParOf" srcId="{37A1DD88-D633-4BB3-910D-7DEA553B3DD2}" destId="{E8A78609-D246-49E4-813E-A6601E089E8F}" srcOrd="2" destOrd="0" presId="urn:microsoft.com/office/officeart/2005/8/layout/default"/>
    <dgm:cxn modelId="{7CAB1EA1-26F8-40CC-A69A-B933A58D7043}" type="presParOf" srcId="{37A1DD88-D633-4BB3-910D-7DEA553B3DD2}" destId="{0016A58B-37A4-476F-A8D9-8BCC36C6E7CD}" srcOrd="3" destOrd="0" presId="urn:microsoft.com/office/officeart/2005/8/layout/default"/>
    <dgm:cxn modelId="{E8F85AEF-1763-4543-9363-11250CC8F1B5}" type="presParOf" srcId="{37A1DD88-D633-4BB3-910D-7DEA553B3DD2}" destId="{AA519A32-E19F-4189-9F88-0F6204F01EC3}" srcOrd="4" destOrd="0" presId="urn:microsoft.com/office/officeart/2005/8/layout/default"/>
    <dgm:cxn modelId="{D705EC1D-25D6-411B-8652-4A0D5CCCEF0A}" type="presParOf" srcId="{37A1DD88-D633-4BB3-910D-7DEA553B3DD2}" destId="{970D613E-EFF4-41E2-92D4-D5AB6C6EBFA9}" srcOrd="5" destOrd="0" presId="urn:microsoft.com/office/officeart/2005/8/layout/default"/>
    <dgm:cxn modelId="{2ECBD811-6CAD-4949-9412-61935513B30A}" type="presParOf" srcId="{37A1DD88-D633-4BB3-910D-7DEA553B3DD2}" destId="{8FDB1C9F-C807-40C3-868B-8629ACF93A12}"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C5EAD0-CA00-4260-B5EC-07CC7E7915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80CA0D-2B82-460F-ABDD-19D77A297230}">
      <dgm:prSet custT="1"/>
      <dgm:spPr/>
      <dgm:t>
        <a:bodyPr/>
        <a:lstStyle/>
        <a:p>
          <a:r>
            <a:rPr lang="en-US" sz="2000" b="0" i="0" dirty="0">
              <a:latin typeface="Constantia" panose="02030602050306030303" pitchFamily="18" charset="0"/>
            </a:rPr>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br>
            <a:rPr lang="en-US" sz="2000" b="0" i="0" dirty="0"/>
          </a:br>
          <a:endParaRPr lang="en-US" sz="2000" dirty="0"/>
        </a:p>
      </dgm:t>
    </dgm:pt>
    <dgm:pt modelId="{E33342B5-F5B3-450E-A89B-5B731D828068}" type="parTrans" cxnId="{E47C3A11-1959-4375-96A3-6C8D4274E7C6}">
      <dgm:prSet/>
      <dgm:spPr/>
      <dgm:t>
        <a:bodyPr/>
        <a:lstStyle/>
        <a:p>
          <a:endParaRPr lang="en-US"/>
        </a:p>
      </dgm:t>
    </dgm:pt>
    <dgm:pt modelId="{11E45E68-F61C-4B81-BF11-FC499E0343CC}" type="sibTrans" cxnId="{E47C3A11-1959-4375-96A3-6C8D4274E7C6}">
      <dgm:prSet/>
      <dgm:spPr/>
      <dgm:t>
        <a:bodyPr/>
        <a:lstStyle/>
        <a:p>
          <a:endParaRPr lang="en-US"/>
        </a:p>
      </dgm:t>
    </dgm:pt>
    <dgm:pt modelId="{2976B862-27F8-4B68-B691-0DE79DCACE46}">
      <dgm:prSet custT="1"/>
      <dgm:spPr/>
      <dgm:t>
        <a:bodyPr/>
        <a:lstStyle/>
        <a:p>
          <a:r>
            <a:rPr lang="en-US" sz="2000" b="0" i="0" dirty="0">
              <a:latin typeface="Constantia" panose="02030602050306030303" pitchFamily="18" charset="0"/>
            </a:rPr>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endParaRPr lang="en-US" sz="2000" b="0" i="0" dirty="0"/>
        </a:p>
        <a:p>
          <a:br>
            <a:rPr lang="en-US" sz="2000" b="0" i="0" dirty="0"/>
          </a:br>
          <a:endParaRPr lang="en-US" sz="2000" dirty="0"/>
        </a:p>
      </dgm:t>
    </dgm:pt>
    <dgm:pt modelId="{354D56BA-D308-4B96-BE4B-6610E45873B0}" type="parTrans" cxnId="{296F8E3B-A642-44CC-B41C-6DAFAB7431FF}">
      <dgm:prSet/>
      <dgm:spPr/>
      <dgm:t>
        <a:bodyPr/>
        <a:lstStyle/>
        <a:p>
          <a:endParaRPr lang="en-US"/>
        </a:p>
      </dgm:t>
    </dgm:pt>
    <dgm:pt modelId="{9EA47179-BFEC-4853-9219-67588C854F65}" type="sibTrans" cxnId="{296F8E3B-A642-44CC-B41C-6DAFAB7431FF}">
      <dgm:prSet/>
      <dgm:spPr/>
      <dgm:t>
        <a:bodyPr/>
        <a:lstStyle/>
        <a:p>
          <a:endParaRPr lang="en-US"/>
        </a:p>
      </dgm:t>
    </dgm:pt>
    <dgm:pt modelId="{35A1F724-C084-41EE-8BA5-B7F9E45A9EB8}">
      <dgm:prSet custT="1"/>
      <dgm:spPr/>
      <dgm:t>
        <a:bodyPr/>
        <a:lstStyle/>
        <a:p>
          <a:r>
            <a:rPr lang="en-US" sz="2000" b="0" i="0" dirty="0">
              <a:latin typeface="Constantia" panose="02030602050306030303" pitchFamily="18" charset="0"/>
            </a:rPr>
            <a:t>You can be a victim or witness gender-based violence in your family, at school, at work, in the community or online. It can be committed by anyone.</a:t>
          </a:r>
          <a:endParaRPr lang="en-US" sz="2000" dirty="0">
            <a:latin typeface="Constantia" panose="02030602050306030303" pitchFamily="18" charset="0"/>
          </a:endParaRPr>
        </a:p>
      </dgm:t>
    </dgm:pt>
    <dgm:pt modelId="{53F455AE-677E-4F36-9221-5F7AC33F9C95}" type="parTrans" cxnId="{84367D54-B61A-4F91-97EE-9F360F9732AA}">
      <dgm:prSet/>
      <dgm:spPr/>
      <dgm:t>
        <a:bodyPr/>
        <a:lstStyle/>
        <a:p>
          <a:endParaRPr lang="en-US"/>
        </a:p>
      </dgm:t>
    </dgm:pt>
    <dgm:pt modelId="{5630086B-A662-4A54-8C73-EF45B65BC43A}" type="sibTrans" cxnId="{84367D54-B61A-4F91-97EE-9F360F9732AA}">
      <dgm:prSet/>
      <dgm:spPr/>
      <dgm:t>
        <a:bodyPr/>
        <a:lstStyle/>
        <a:p>
          <a:endParaRPr lang="en-US"/>
        </a:p>
      </dgm:t>
    </dgm:pt>
    <dgm:pt modelId="{CA86295F-3C31-4180-878F-3D5BEDA1825F}" type="pres">
      <dgm:prSet presAssocID="{EDC5EAD0-CA00-4260-B5EC-07CC7E79157E}" presName="vert0" presStyleCnt="0">
        <dgm:presLayoutVars>
          <dgm:dir/>
          <dgm:animOne val="branch"/>
          <dgm:animLvl val="lvl"/>
        </dgm:presLayoutVars>
      </dgm:prSet>
      <dgm:spPr/>
    </dgm:pt>
    <dgm:pt modelId="{9C156DCF-AD35-4DCF-BD15-85DDEE8861DD}" type="pres">
      <dgm:prSet presAssocID="{2E80CA0D-2B82-460F-ABDD-19D77A297230}" presName="thickLine" presStyleLbl="alignNode1" presStyleIdx="0" presStyleCnt="3"/>
      <dgm:spPr/>
    </dgm:pt>
    <dgm:pt modelId="{5D094AEA-7A9B-4B6B-B429-9392B7DA92E8}" type="pres">
      <dgm:prSet presAssocID="{2E80CA0D-2B82-460F-ABDD-19D77A297230}" presName="horz1" presStyleCnt="0"/>
      <dgm:spPr/>
    </dgm:pt>
    <dgm:pt modelId="{D8E33B45-A207-443E-A9A4-4ACA2BBF3F3B}" type="pres">
      <dgm:prSet presAssocID="{2E80CA0D-2B82-460F-ABDD-19D77A297230}" presName="tx1" presStyleLbl="revTx" presStyleIdx="0" presStyleCnt="3" custScaleY="110756"/>
      <dgm:spPr/>
    </dgm:pt>
    <dgm:pt modelId="{A5D48ED0-2593-4E67-9EF0-B303CCE16C60}" type="pres">
      <dgm:prSet presAssocID="{2E80CA0D-2B82-460F-ABDD-19D77A297230}" presName="vert1" presStyleCnt="0"/>
      <dgm:spPr/>
    </dgm:pt>
    <dgm:pt modelId="{339EA207-CDFE-4F60-B2B0-389E97213D12}" type="pres">
      <dgm:prSet presAssocID="{2976B862-27F8-4B68-B691-0DE79DCACE46}" presName="thickLine" presStyleLbl="alignNode1" presStyleIdx="1" presStyleCnt="3"/>
      <dgm:spPr/>
    </dgm:pt>
    <dgm:pt modelId="{6FF441C6-0128-45EB-A7F6-8DECB9C1C15D}" type="pres">
      <dgm:prSet presAssocID="{2976B862-27F8-4B68-B691-0DE79DCACE46}" presName="horz1" presStyleCnt="0"/>
      <dgm:spPr/>
    </dgm:pt>
    <dgm:pt modelId="{07C58FDE-C794-4246-89EE-FEDB5693E36C}" type="pres">
      <dgm:prSet presAssocID="{2976B862-27F8-4B68-B691-0DE79DCACE46}" presName="tx1" presStyleLbl="revTx" presStyleIdx="1" presStyleCnt="3" custScaleY="113622" custLinFactNeighborY="-703"/>
      <dgm:spPr/>
    </dgm:pt>
    <dgm:pt modelId="{EC9E0A9A-B102-45CD-818F-FA5223454231}" type="pres">
      <dgm:prSet presAssocID="{2976B862-27F8-4B68-B691-0DE79DCACE46}" presName="vert1" presStyleCnt="0"/>
      <dgm:spPr/>
    </dgm:pt>
    <dgm:pt modelId="{8EE1FF99-3206-4762-9C48-D80482A9605C}" type="pres">
      <dgm:prSet presAssocID="{35A1F724-C084-41EE-8BA5-B7F9E45A9EB8}" presName="thickLine" presStyleLbl="alignNode1" presStyleIdx="2" presStyleCnt="3"/>
      <dgm:spPr/>
    </dgm:pt>
    <dgm:pt modelId="{313B5CFC-5D7B-4597-8138-E012A662DB08}" type="pres">
      <dgm:prSet presAssocID="{35A1F724-C084-41EE-8BA5-B7F9E45A9EB8}" presName="horz1" presStyleCnt="0"/>
      <dgm:spPr/>
    </dgm:pt>
    <dgm:pt modelId="{CE24F275-C386-4EF3-8CA7-4693C249C79F}" type="pres">
      <dgm:prSet presAssocID="{35A1F724-C084-41EE-8BA5-B7F9E45A9EB8}" presName="tx1" presStyleLbl="revTx" presStyleIdx="2" presStyleCnt="3"/>
      <dgm:spPr/>
    </dgm:pt>
    <dgm:pt modelId="{F0ACDDE7-55B4-4A4F-B1BC-D56C6B62364F}" type="pres">
      <dgm:prSet presAssocID="{35A1F724-C084-41EE-8BA5-B7F9E45A9EB8}" presName="vert1" presStyleCnt="0"/>
      <dgm:spPr/>
    </dgm:pt>
  </dgm:ptLst>
  <dgm:cxnLst>
    <dgm:cxn modelId="{E47C3A11-1959-4375-96A3-6C8D4274E7C6}" srcId="{EDC5EAD0-CA00-4260-B5EC-07CC7E79157E}" destId="{2E80CA0D-2B82-460F-ABDD-19D77A297230}" srcOrd="0" destOrd="0" parTransId="{E33342B5-F5B3-450E-A89B-5B731D828068}" sibTransId="{11E45E68-F61C-4B81-BF11-FC499E0343CC}"/>
    <dgm:cxn modelId="{296F8E3B-A642-44CC-B41C-6DAFAB7431FF}" srcId="{EDC5EAD0-CA00-4260-B5EC-07CC7E79157E}" destId="{2976B862-27F8-4B68-B691-0DE79DCACE46}" srcOrd="1" destOrd="0" parTransId="{354D56BA-D308-4B96-BE4B-6610E45873B0}" sibTransId="{9EA47179-BFEC-4853-9219-67588C854F65}"/>
    <dgm:cxn modelId="{84367D54-B61A-4F91-97EE-9F360F9732AA}" srcId="{EDC5EAD0-CA00-4260-B5EC-07CC7E79157E}" destId="{35A1F724-C084-41EE-8BA5-B7F9E45A9EB8}" srcOrd="2" destOrd="0" parTransId="{53F455AE-677E-4F36-9221-5F7AC33F9C95}" sibTransId="{5630086B-A662-4A54-8C73-EF45B65BC43A}"/>
    <dgm:cxn modelId="{9E52C2A0-657D-474B-954F-A72E3F9C124B}" type="presOf" srcId="{EDC5EAD0-CA00-4260-B5EC-07CC7E79157E}" destId="{CA86295F-3C31-4180-878F-3D5BEDA1825F}" srcOrd="0" destOrd="0" presId="urn:microsoft.com/office/officeart/2008/layout/LinedList"/>
    <dgm:cxn modelId="{C411BDA3-A2EB-4D06-84D6-3E9F8393E159}" type="presOf" srcId="{35A1F724-C084-41EE-8BA5-B7F9E45A9EB8}" destId="{CE24F275-C386-4EF3-8CA7-4693C249C79F}" srcOrd="0" destOrd="0" presId="urn:microsoft.com/office/officeart/2008/layout/LinedList"/>
    <dgm:cxn modelId="{73EA74BC-B482-4405-AC15-5321DC820839}" type="presOf" srcId="{2E80CA0D-2B82-460F-ABDD-19D77A297230}" destId="{D8E33B45-A207-443E-A9A4-4ACA2BBF3F3B}" srcOrd="0" destOrd="0" presId="urn:microsoft.com/office/officeart/2008/layout/LinedList"/>
    <dgm:cxn modelId="{713AABC3-562A-4CCF-927C-65EEB7F86D5B}" type="presOf" srcId="{2976B862-27F8-4B68-B691-0DE79DCACE46}" destId="{07C58FDE-C794-4246-89EE-FEDB5693E36C}" srcOrd="0" destOrd="0" presId="urn:microsoft.com/office/officeart/2008/layout/LinedList"/>
    <dgm:cxn modelId="{D5532999-4972-4E47-B405-E0ED4E355326}" type="presParOf" srcId="{CA86295F-3C31-4180-878F-3D5BEDA1825F}" destId="{9C156DCF-AD35-4DCF-BD15-85DDEE8861DD}" srcOrd="0" destOrd="0" presId="urn:microsoft.com/office/officeart/2008/layout/LinedList"/>
    <dgm:cxn modelId="{B82E550B-412C-4B74-BF80-6054C61334CD}" type="presParOf" srcId="{CA86295F-3C31-4180-878F-3D5BEDA1825F}" destId="{5D094AEA-7A9B-4B6B-B429-9392B7DA92E8}" srcOrd="1" destOrd="0" presId="urn:microsoft.com/office/officeart/2008/layout/LinedList"/>
    <dgm:cxn modelId="{B2960611-05B8-49BA-8AE4-11649B4FDD0C}" type="presParOf" srcId="{5D094AEA-7A9B-4B6B-B429-9392B7DA92E8}" destId="{D8E33B45-A207-443E-A9A4-4ACA2BBF3F3B}" srcOrd="0" destOrd="0" presId="urn:microsoft.com/office/officeart/2008/layout/LinedList"/>
    <dgm:cxn modelId="{BC2A570E-CD6B-464D-AFEB-07FFDEB30A62}" type="presParOf" srcId="{5D094AEA-7A9B-4B6B-B429-9392B7DA92E8}" destId="{A5D48ED0-2593-4E67-9EF0-B303CCE16C60}" srcOrd="1" destOrd="0" presId="urn:microsoft.com/office/officeart/2008/layout/LinedList"/>
    <dgm:cxn modelId="{A81FC19A-B2DF-42BF-8D13-A6BBA67B692A}" type="presParOf" srcId="{CA86295F-3C31-4180-878F-3D5BEDA1825F}" destId="{339EA207-CDFE-4F60-B2B0-389E97213D12}" srcOrd="2" destOrd="0" presId="urn:microsoft.com/office/officeart/2008/layout/LinedList"/>
    <dgm:cxn modelId="{A52BD0AD-4840-4445-81AF-F0E5B96C2CC2}" type="presParOf" srcId="{CA86295F-3C31-4180-878F-3D5BEDA1825F}" destId="{6FF441C6-0128-45EB-A7F6-8DECB9C1C15D}" srcOrd="3" destOrd="0" presId="urn:microsoft.com/office/officeart/2008/layout/LinedList"/>
    <dgm:cxn modelId="{E425AC9E-0641-4F74-8752-4000E0350192}" type="presParOf" srcId="{6FF441C6-0128-45EB-A7F6-8DECB9C1C15D}" destId="{07C58FDE-C794-4246-89EE-FEDB5693E36C}" srcOrd="0" destOrd="0" presId="urn:microsoft.com/office/officeart/2008/layout/LinedList"/>
    <dgm:cxn modelId="{AA2F3C62-F7B2-4FF7-9CE5-4C49B723EE08}" type="presParOf" srcId="{6FF441C6-0128-45EB-A7F6-8DECB9C1C15D}" destId="{EC9E0A9A-B102-45CD-818F-FA5223454231}" srcOrd="1" destOrd="0" presId="urn:microsoft.com/office/officeart/2008/layout/LinedList"/>
    <dgm:cxn modelId="{826F61F1-C033-46CC-9E51-77A8C37F5CF5}" type="presParOf" srcId="{CA86295F-3C31-4180-878F-3D5BEDA1825F}" destId="{8EE1FF99-3206-4762-9C48-D80482A9605C}" srcOrd="4" destOrd="0" presId="urn:microsoft.com/office/officeart/2008/layout/LinedList"/>
    <dgm:cxn modelId="{F383D995-EFA4-466F-B817-BDC098B186A0}" type="presParOf" srcId="{CA86295F-3C31-4180-878F-3D5BEDA1825F}" destId="{313B5CFC-5D7B-4597-8138-E012A662DB08}" srcOrd="5" destOrd="0" presId="urn:microsoft.com/office/officeart/2008/layout/LinedList"/>
    <dgm:cxn modelId="{C25D83C1-DD8A-46BA-AA56-7AD520F6220A}" type="presParOf" srcId="{313B5CFC-5D7B-4597-8138-E012A662DB08}" destId="{CE24F275-C386-4EF3-8CA7-4693C249C79F}" srcOrd="0" destOrd="0" presId="urn:microsoft.com/office/officeart/2008/layout/LinedList"/>
    <dgm:cxn modelId="{8580BAA0-CEEE-4418-A2D1-630F6DCB07D2}" type="presParOf" srcId="{313B5CFC-5D7B-4597-8138-E012A662DB08}" destId="{F0ACDDE7-55B4-4A4F-B1BC-D56C6B6236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EE7768-8578-4080-8F77-6BEDEC3D66C6}"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24620BD4-BA80-49AC-8C7F-6F9F4BE557A4}">
      <dgm:prSet custT="1"/>
      <dgm:spPr>
        <a:solidFill>
          <a:srgbClr val="F2F3F3"/>
        </a:solidFill>
      </dgm:spPr>
      <dgm:t>
        <a:bodyPr/>
        <a:lstStyle/>
        <a:p>
          <a:r>
            <a:rPr lang="en-US" sz="2000" dirty="0">
              <a:solidFill>
                <a:srgbClr val="575F61"/>
              </a:solidFill>
              <a:latin typeface="Constantia" panose="02030602050306030303" pitchFamily="18" charset="0"/>
            </a:rPr>
            <a:t>New Guidance and Chapters; Safeguarding Children from Criminal Exploitation </a:t>
          </a:r>
        </a:p>
      </dgm:t>
    </dgm:pt>
    <dgm:pt modelId="{F3803653-A79A-4642-9465-19E855BD5FE3}" type="parTrans" cxnId="{F125E48B-3CE1-4DFF-A1CE-AD09C698DB6D}">
      <dgm:prSet/>
      <dgm:spPr/>
      <dgm:t>
        <a:bodyPr/>
        <a:lstStyle/>
        <a:p>
          <a:endParaRPr lang="en-US"/>
        </a:p>
      </dgm:t>
    </dgm:pt>
    <dgm:pt modelId="{04658DD9-DB44-41C4-99AD-7D6054400326}" type="sibTrans" cxnId="{F125E48B-3CE1-4DFF-A1CE-AD09C698DB6D}">
      <dgm:prSet/>
      <dgm:spPr/>
      <dgm:t>
        <a:bodyPr/>
        <a:lstStyle/>
        <a:p>
          <a:endParaRPr lang="en-US"/>
        </a:p>
      </dgm:t>
    </dgm:pt>
    <dgm:pt modelId="{4414D2B5-F21B-460E-A2A8-6E124EECB189}">
      <dgm:prSet custT="1"/>
      <dgm:spPr>
        <a:solidFill>
          <a:srgbClr val="F2F3F3"/>
        </a:solidFill>
      </dgm:spPr>
      <dgm:t>
        <a:bodyPr/>
        <a:lstStyle/>
        <a:p>
          <a:r>
            <a:rPr lang="en-US" sz="2000" dirty="0">
              <a:solidFill>
                <a:srgbClr val="575F61"/>
              </a:solidFill>
              <a:latin typeface="Constantia" panose="02030602050306030303" pitchFamily="18" charset="0"/>
            </a:rPr>
            <a:t>New Jersey Exploitation Screening Tool for multi-agency  practitioners, completed by referring agency. </a:t>
          </a:r>
        </a:p>
      </dgm:t>
    </dgm:pt>
    <dgm:pt modelId="{3124A2CA-06EF-4E5F-864E-2649650177D2}" type="parTrans" cxnId="{B6B543D5-D750-43BB-8B8F-5BAE8A9B6E76}">
      <dgm:prSet/>
      <dgm:spPr/>
      <dgm:t>
        <a:bodyPr/>
        <a:lstStyle/>
        <a:p>
          <a:endParaRPr lang="en-US"/>
        </a:p>
      </dgm:t>
    </dgm:pt>
    <dgm:pt modelId="{02C37D99-5192-4E5D-A657-126916E9B76B}" type="sibTrans" cxnId="{B6B543D5-D750-43BB-8B8F-5BAE8A9B6E76}">
      <dgm:prSet/>
      <dgm:spPr/>
      <dgm:t>
        <a:bodyPr/>
        <a:lstStyle/>
        <a:p>
          <a:endParaRPr lang="en-US"/>
        </a:p>
      </dgm:t>
    </dgm:pt>
    <dgm:pt modelId="{FEE75CC5-D087-4B94-986D-6D0686E3B959}">
      <dgm:prSet custT="1"/>
      <dgm:spPr>
        <a:solidFill>
          <a:srgbClr val="F2F3F3"/>
        </a:solidFill>
      </dgm:spPr>
      <dgm:t>
        <a:bodyPr/>
        <a:lstStyle/>
        <a:p>
          <a:r>
            <a:rPr lang="en-US" sz="2000" dirty="0">
              <a:solidFill>
                <a:srgbClr val="575F61"/>
              </a:solidFill>
              <a:latin typeface="Constantia" panose="02030602050306030303" pitchFamily="18" charset="0"/>
            </a:rPr>
            <a:t>Child Exploitation Risk Assessment Information Form; information is assessed by MASH,  CE lead (CSC), Police Detective Superintendent (DS)  </a:t>
          </a:r>
        </a:p>
      </dgm:t>
    </dgm:pt>
    <dgm:pt modelId="{819DEA6A-9101-4CFE-969D-E42B0953DD96}" type="parTrans" cxnId="{823DC1F2-1795-45E8-9579-E4EB455A1270}">
      <dgm:prSet/>
      <dgm:spPr/>
      <dgm:t>
        <a:bodyPr/>
        <a:lstStyle/>
        <a:p>
          <a:endParaRPr lang="en-US"/>
        </a:p>
      </dgm:t>
    </dgm:pt>
    <dgm:pt modelId="{5BB3FB12-2A60-493D-A496-C11BB664AA9F}" type="sibTrans" cxnId="{823DC1F2-1795-45E8-9579-E4EB455A1270}">
      <dgm:prSet/>
      <dgm:spPr/>
      <dgm:t>
        <a:bodyPr/>
        <a:lstStyle/>
        <a:p>
          <a:endParaRPr lang="en-US"/>
        </a:p>
      </dgm:t>
    </dgm:pt>
    <dgm:pt modelId="{D156FA32-32E2-4E63-9E05-4C553E8B6520}">
      <dgm:prSet custT="1"/>
      <dgm:spPr>
        <a:solidFill>
          <a:srgbClr val="F2F3F3"/>
        </a:solidFill>
      </dgm:spPr>
      <dgm:t>
        <a:bodyPr/>
        <a:lstStyle/>
        <a:p>
          <a:r>
            <a:rPr lang="en-US" sz="2000" dirty="0">
              <a:solidFill>
                <a:srgbClr val="575F61"/>
              </a:solidFill>
              <a:latin typeface="Constantia" panose="02030602050306030303" pitchFamily="18" charset="0"/>
            </a:rPr>
            <a:t>Jersey Child Exploitation Pathways</a:t>
          </a:r>
          <a:r>
            <a:rPr lang="en-US" sz="2000" dirty="0">
              <a:solidFill>
                <a:schemeClr val="bg1"/>
              </a:solidFill>
            </a:rPr>
            <a:t>. </a:t>
          </a:r>
        </a:p>
      </dgm:t>
    </dgm:pt>
    <dgm:pt modelId="{EA160BDD-0D09-490F-80BD-3F9B1A8CF589}" type="parTrans" cxnId="{5147B955-5386-4EDA-92D6-E5E6A75BBEC7}">
      <dgm:prSet/>
      <dgm:spPr/>
      <dgm:t>
        <a:bodyPr/>
        <a:lstStyle/>
        <a:p>
          <a:endParaRPr lang="en-US"/>
        </a:p>
      </dgm:t>
    </dgm:pt>
    <dgm:pt modelId="{3D2A0D1A-7091-4202-9301-EE3217A38535}" type="sibTrans" cxnId="{5147B955-5386-4EDA-92D6-E5E6A75BBEC7}">
      <dgm:prSet/>
      <dgm:spPr/>
      <dgm:t>
        <a:bodyPr/>
        <a:lstStyle/>
        <a:p>
          <a:endParaRPr lang="en-US"/>
        </a:p>
      </dgm:t>
    </dgm:pt>
    <dgm:pt modelId="{DF98DB83-0D58-4547-9CF0-38AC39885A33}" type="pres">
      <dgm:prSet presAssocID="{1BEE7768-8578-4080-8F77-6BEDEC3D66C6}" presName="linear" presStyleCnt="0">
        <dgm:presLayoutVars>
          <dgm:animLvl val="lvl"/>
          <dgm:resizeHandles val="exact"/>
        </dgm:presLayoutVars>
      </dgm:prSet>
      <dgm:spPr/>
    </dgm:pt>
    <dgm:pt modelId="{639D6AA6-3349-4EB1-BEF3-235B177C6C00}" type="pres">
      <dgm:prSet presAssocID="{24620BD4-BA80-49AC-8C7F-6F9F4BE557A4}" presName="parentText" presStyleLbl="node1" presStyleIdx="0" presStyleCnt="4" custScaleY="119934" custLinFactNeighborX="-118" custLinFactNeighborY="-8526">
        <dgm:presLayoutVars>
          <dgm:chMax val="0"/>
          <dgm:bulletEnabled val="1"/>
        </dgm:presLayoutVars>
      </dgm:prSet>
      <dgm:spPr/>
    </dgm:pt>
    <dgm:pt modelId="{39F173F8-4993-4359-A02B-DA957D54EBB2}" type="pres">
      <dgm:prSet presAssocID="{04658DD9-DB44-41C4-99AD-7D6054400326}" presName="spacer" presStyleCnt="0"/>
      <dgm:spPr/>
    </dgm:pt>
    <dgm:pt modelId="{B5CD46CB-BCEF-4A56-B610-922DC062B797}" type="pres">
      <dgm:prSet presAssocID="{4414D2B5-F21B-460E-A2A8-6E124EECB189}" presName="parentText" presStyleLbl="node1" presStyleIdx="1" presStyleCnt="4">
        <dgm:presLayoutVars>
          <dgm:chMax val="0"/>
          <dgm:bulletEnabled val="1"/>
        </dgm:presLayoutVars>
      </dgm:prSet>
      <dgm:spPr/>
    </dgm:pt>
    <dgm:pt modelId="{83C3CC18-77CB-46CB-8C92-F728B395830B}" type="pres">
      <dgm:prSet presAssocID="{02C37D99-5192-4E5D-A657-126916E9B76B}" presName="spacer" presStyleCnt="0"/>
      <dgm:spPr/>
    </dgm:pt>
    <dgm:pt modelId="{B5255AB4-E761-4B29-88E8-C7868AE64FA8}" type="pres">
      <dgm:prSet presAssocID="{FEE75CC5-D087-4B94-986D-6D0686E3B959}" presName="parentText" presStyleLbl="node1" presStyleIdx="2" presStyleCnt="4">
        <dgm:presLayoutVars>
          <dgm:chMax val="0"/>
          <dgm:bulletEnabled val="1"/>
        </dgm:presLayoutVars>
      </dgm:prSet>
      <dgm:spPr/>
    </dgm:pt>
    <dgm:pt modelId="{3EAA337E-22B1-410B-ACD7-3408A96A2279}" type="pres">
      <dgm:prSet presAssocID="{5BB3FB12-2A60-493D-A496-C11BB664AA9F}" presName="spacer" presStyleCnt="0"/>
      <dgm:spPr/>
    </dgm:pt>
    <dgm:pt modelId="{77A60AF3-8CD6-4FD0-96BF-C222F05780A7}" type="pres">
      <dgm:prSet presAssocID="{D156FA32-32E2-4E63-9E05-4C553E8B6520}" presName="parentText" presStyleLbl="node1" presStyleIdx="3" presStyleCnt="4">
        <dgm:presLayoutVars>
          <dgm:chMax val="0"/>
          <dgm:bulletEnabled val="1"/>
        </dgm:presLayoutVars>
      </dgm:prSet>
      <dgm:spPr/>
    </dgm:pt>
  </dgm:ptLst>
  <dgm:cxnLst>
    <dgm:cxn modelId="{0FEE5C28-D91F-4E6C-9E22-3A65E5F2E955}" type="presOf" srcId="{FEE75CC5-D087-4B94-986D-6D0686E3B959}" destId="{B5255AB4-E761-4B29-88E8-C7868AE64FA8}" srcOrd="0" destOrd="0" presId="urn:microsoft.com/office/officeart/2005/8/layout/vList2"/>
    <dgm:cxn modelId="{44A35045-EA08-4458-9325-2DED606C3B57}" type="presOf" srcId="{D156FA32-32E2-4E63-9E05-4C553E8B6520}" destId="{77A60AF3-8CD6-4FD0-96BF-C222F05780A7}" srcOrd="0" destOrd="0" presId="urn:microsoft.com/office/officeart/2005/8/layout/vList2"/>
    <dgm:cxn modelId="{5200F951-E213-420F-84FF-1FA65AB3B1EA}" type="presOf" srcId="{4414D2B5-F21B-460E-A2A8-6E124EECB189}" destId="{B5CD46CB-BCEF-4A56-B610-922DC062B797}" srcOrd="0" destOrd="0" presId="urn:microsoft.com/office/officeart/2005/8/layout/vList2"/>
    <dgm:cxn modelId="{DFCF9B52-2794-435D-B242-5C821E39BCAD}" type="presOf" srcId="{1BEE7768-8578-4080-8F77-6BEDEC3D66C6}" destId="{DF98DB83-0D58-4547-9CF0-38AC39885A33}" srcOrd="0" destOrd="0" presId="urn:microsoft.com/office/officeart/2005/8/layout/vList2"/>
    <dgm:cxn modelId="{5147B955-5386-4EDA-92D6-E5E6A75BBEC7}" srcId="{1BEE7768-8578-4080-8F77-6BEDEC3D66C6}" destId="{D156FA32-32E2-4E63-9E05-4C553E8B6520}" srcOrd="3" destOrd="0" parTransId="{EA160BDD-0D09-490F-80BD-3F9B1A8CF589}" sibTransId="{3D2A0D1A-7091-4202-9301-EE3217A38535}"/>
    <dgm:cxn modelId="{F125E48B-3CE1-4DFF-A1CE-AD09C698DB6D}" srcId="{1BEE7768-8578-4080-8F77-6BEDEC3D66C6}" destId="{24620BD4-BA80-49AC-8C7F-6F9F4BE557A4}" srcOrd="0" destOrd="0" parTransId="{F3803653-A79A-4642-9465-19E855BD5FE3}" sibTransId="{04658DD9-DB44-41C4-99AD-7D6054400326}"/>
    <dgm:cxn modelId="{B6B543D5-D750-43BB-8B8F-5BAE8A9B6E76}" srcId="{1BEE7768-8578-4080-8F77-6BEDEC3D66C6}" destId="{4414D2B5-F21B-460E-A2A8-6E124EECB189}" srcOrd="1" destOrd="0" parTransId="{3124A2CA-06EF-4E5F-864E-2649650177D2}" sibTransId="{02C37D99-5192-4E5D-A657-126916E9B76B}"/>
    <dgm:cxn modelId="{7EFABFDD-BC13-4C13-A7CE-1FC665F84E5A}" type="presOf" srcId="{24620BD4-BA80-49AC-8C7F-6F9F4BE557A4}" destId="{639D6AA6-3349-4EB1-BEF3-235B177C6C00}" srcOrd="0" destOrd="0" presId="urn:microsoft.com/office/officeart/2005/8/layout/vList2"/>
    <dgm:cxn modelId="{823DC1F2-1795-45E8-9579-E4EB455A1270}" srcId="{1BEE7768-8578-4080-8F77-6BEDEC3D66C6}" destId="{FEE75CC5-D087-4B94-986D-6D0686E3B959}" srcOrd="2" destOrd="0" parTransId="{819DEA6A-9101-4CFE-969D-E42B0953DD96}" sibTransId="{5BB3FB12-2A60-493D-A496-C11BB664AA9F}"/>
    <dgm:cxn modelId="{E41C5E63-E83D-4796-BB6F-719B2CEA9C0B}" type="presParOf" srcId="{DF98DB83-0D58-4547-9CF0-38AC39885A33}" destId="{639D6AA6-3349-4EB1-BEF3-235B177C6C00}" srcOrd="0" destOrd="0" presId="urn:microsoft.com/office/officeart/2005/8/layout/vList2"/>
    <dgm:cxn modelId="{46253B20-4D4C-4F9D-9162-017AD242ADDE}" type="presParOf" srcId="{DF98DB83-0D58-4547-9CF0-38AC39885A33}" destId="{39F173F8-4993-4359-A02B-DA957D54EBB2}" srcOrd="1" destOrd="0" presId="urn:microsoft.com/office/officeart/2005/8/layout/vList2"/>
    <dgm:cxn modelId="{E36CF3A3-1C27-414E-BEB4-DAB37B4A2BA3}" type="presParOf" srcId="{DF98DB83-0D58-4547-9CF0-38AC39885A33}" destId="{B5CD46CB-BCEF-4A56-B610-922DC062B797}" srcOrd="2" destOrd="0" presId="urn:microsoft.com/office/officeart/2005/8/layout/vList2"/>
    <dgm:cxn modelId="{BC0ECA07-5B53-4933-B62C-04EC6C89A176}" type="presParOf" srcId="{DF98DB83-0D58-4547-9CF0-38AC39885A33}" destId="{83C3CC18-77CB-46CB-8C92-F728B395830B}" srcOrd="3" destOrd="0" presId="urn:microsoft.com/office/officeart/2005/8/layout/vList2"/>
    <dgm:cxn modelId="{1C247553-E5C9-49EF-AFF7-3BBC232F25F4}" type="presParOf" srcId="{DF98DB83-0D58-4547-9CF0-38AC39885A33}" destId="{B5255AB4-E761-4B29-88E8-C7868AE64FA8}" srcOrd="4" destOrd="0" presId="urn:microsoft.com/office/officeart/2005/8/layout/vList2"/>
    <dgm:cxn modelId="{1B1BF9CF-95F5-404C-AE0F-973E62187E98}" type="presParOf" srcId="{DF98DB83-0D58-4547-9CF0-38AC39885A33}" destId="{3EAA337E-22B1-410B-ACD7-3408A96A2279}" srcOrd="5" destOrd="0" presId="urn:microsoft.com/office/officeart/2005/8/layout/vList2"/>
    <dgm:cxn modelId="{D2C1C594-8CAB-4B47-80CC-B99A4A36D8B7}" type="presParOf" srcId="{DF98DB83-0D58-4547-9CF0-38AC39885A33}" destId="{77A60AF3-8CD6-4FD0-96BF-C222F05780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2EFF-4729-4C38-9A6E-4769AEEB332E}">
      <dsp:nvSpPr>
        <dsp:cNvPr id="0" name=""/>
        <dsp:cNvSpPr/>
      </dsp:nvSpPr>
      <dsp:spPr>
        <a:xfrm>
          <a:off x="0" y="520346"/>
          <a:ext cx="5257801" cy="1020876"/>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rgbClr val="575F61"/>
              </a:solidFill>
            </a:rPr>
            <a:t>Can you name </a:t>
          </a:r>
          <a:r>
            <a:rPr lang="en-GB" sz="2700" kern="1200" dirty="0">
              <a:solidFill>
                <a:srgbClr val="575F61"/>
              </a:solidFill>
              <a:latin typeface="Constantia" panose="02030602050306030303" pitchFamily="18" charset="0"/>
            </a:rPr>
            <a:t>four</a:t>
          </a:r>
          <a:r>
            <a:rPr lang="en-GB" sz="2700" kern="1200" dirty="0">
              <a:solidFill>
                <a:srgbClr val="575F61"/>
              </a:solidFill>
            </a:rPr>
            <a:t> </a:t>
          </a:r>
          <a:r>
            <a:rPr lang="en-GB" sz="2700" kern="1200" dirty="0">
              <a:solidFill>
                <a:srgbClr val="575F61"/>
              </a:solidFill>
              <a:latin typeface="Constantia" panose="02030602050306030303" pitchFamily="18" charset="0"/>
            </a:rPr>
            <a:t>for</a:t>
          </a:r>
          <a:r>
            <a:rPr lang="en-GB" sz="2700" kern="1200" dirty="0">
              <a:solidFill>
                <a:srgbClr val="575F61"/>
              </a:solidFill>
            </a:rPr>
            <a:t> children?</a:t>
          </a:r>
          <a:endParaRPr lang="en-US" sz="2700" kern="1200" dirty="0">
            <a:solidFill>
              <a:srgbClr val="575F61"/>
            </a:solidFill>
          </a:endParaRPr>
        </a:p>
      </dsp:txBody>
      <dsp:txXfrm>
        <a:off x="49835" y="570181"/>
        <a:ext cx="5158131" cy="921206"/>
      </dsp:txXfrm>
    </dsp:sp>
    <dsp:sp modelId="{8C426DD8-3860-439C-B31F-8DD0D188411A}">
      <dsp:nvSpPr>
        <dsp:cNvPr id="0" name=""/>
        <dsp:cNvSpPr/>
      </dsp:nvSpPr>
      <dsp:spPr>
        <a:xfrm>
          <a:off x="0" y="1734779"/>
          <a:ext cx="5257801" cy="1105561"/>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rgbClr val="575F61"/>
              </a:solidFill>
            </a:rPr>
            <a:t>Can </a:t>
          </a:r>
          <a:r>
            <a:rPr lang="en-GB" sz="2700" kern="1200" dirty="0">
              <a:solidFill>
                <a:srgbClr val="575F61"/>
              </a:solidFill>
              <a:latin typeface="Constantia" panose="02030602050306030303" pitchFamily="18" charset="0"/>
            </a:rPr>
            <a:t>you</a:t>
          </a:r>
          <a:r>
            <a:rPr lang="en-GB" sz="2700" kern="1200" dirty="0">
              <a:solidFill>
                <a:srgbClr val="575F61"/>
              </a:solidFill>
            </a:rPr>
            <a:t> name </a:t>
          </a:r>
          <a:r>
            <a:rPr lang="en-GB" sz="2700" kern="1200" dirty="0">
              <a:solidFill>
                <a:srgbClr val="575F61"/>
              </a:solidFill>
              <a:latin typeface="Constantia" panose="02030602050306030303" pitchFamily="18" charset="0"/>
            </a:rPr>
            <a:t>twelve</a:t>
          </a:r>
          <a:r>
            <a:rPr lang="en-GB" sz="2700" kern="1200" dirty="0">
              <a:solidFill>
                <a:srgbClr val="575F61"/>
              </a:solidFill>
            </a:rPr>
            <a:t> for adults?</a:t>
          </a:r>
          <a:endParaRPr lang="en-US" sz="2700" kern="1200" dirty="0">
            <a:solidFill>
              <a:srgbClr val="575F61"/>
            </a:solidFill>
          </a:endParaRPr>
        </a:p>
      </dsp:txBody>
      <dsp:txXfrm>
        <a:off x="53969" y="1788748"/>
        <a:ext cx="5149863" cy="99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6A191-CFDB-4407-B100-FDFBCCCA4AC2}">
      <dsp:nvSpPr>
        <dsp:cNvPr id="0" name=""/>
        <dsp:cNvSpPr/>
      </dsp:nvSpPr>
      <dsp:spPr>
        <a:xfrm>
          <a:off x="32188" y="250083"/>
          <a:ext cx="4035225" cy="1948416"/>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Constantia" panose="02030602050306030303" pitchFamily="18" charset="0"/>
            </a:rPr>
            <a:t>Has care and support needs (irrespective of whether such needs are being met)</a:t>
          </a:r>
        </a:p>
      </dsp:txBody>
      <dsp:txXfrm>
        <a:off x="1006396" y="250083"/>
        <a:ext cx="2086809" cy="1948416"/>
      </dsp:txXfrm>
    </dsp:sp>
    <dsp:sp modelId="{70FBF0BA-14BA-4E1E-8975-A3C28BED6133}">
      <dsp:nvSpPr>
        <dsp:cNvPr id="0" name=""/>
        <dsp:cNvSpPr/>
      </dsp:nvSpPr>
      <dsp:spPr>
        <a:xfrm>
          <a:off x="3635015" y="174326"/>
          <a:ext cx="4035225" cy="1989043"/>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Constantia" panose="02030602050306030303" pitchFamily="18" charset="0"/>
            </a:rPr>
            <a:t>Is experiencing, or is at risk of, abuse or neglect </a:t>
          </a:r>
        </a:p>
      </dsp:txBody>
      <dsp:txXfrm>
        <a:off x="4629537" y="174326"/>
        <a:ext cx="2046182" cy="1989043"/>
      </dsp:txXfrm>
    </dsp:sp>
    <dsp:sp modelId="{DDB763D4-93DD-4C65-8C64-B4DB4E918556}">
      <dsp:nvSpPr>
        <dsp:cNvPr id="0" name=""/>
        <dsp:cNvSpPr/>
      </dsp:nvSpPr>
      <dsp:spPr>
        <a:xfrm>
          <a:off x="7266718" y="223515"/>
          <a:ext cx="4035225" cy="1948416"/>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Constantia" panose="02030602050306030303" pitchFamily="18" charset="0"/>
            </a:rPr>
            <a:t>Is unable to protect themselves because of their care and support needs </a:t>
          </a:r>
        </a:p>
      </dsp:txBody>
      <dsp:txXfrm>
        <a:off x="8240926" y="223515"/>
        <a:ext cx="2086809" cy="1948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D222-B9F8-47CE-B97F-E337965499BF}">
      <dsp:nvSpPr>
        <dsp:cNvPr id="0" name=""/>
        <dsp:cNvSpPr/>
      </dsp:nvSpPr>
      <dsp:spPr>
        <a:xfrm>
          <a:off x="0" y="2189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latin typeface="Constantia" panose="02030602050306030303" pitchFamily="18" charset="0"/>
            </a:rPr>
            <a:t>Human Rights are the basic rights and freedoms that belong to every person in the world from birth until death. </a:t>
          </a:r>
          <a:endParaRPr lang="en-US" sz="1900" kern="1200" dirty="0">
            <a:solidFill>
              <a:srgbClr val="575F61"/>
            </a:solidFill>
            <a:latin typeface="Constantia" panose="02030602050306030303" pitchFamily="18" charset="0"/>
          </a:endParaRPr>
        </a:p>
      </dsp:txBody>
      <dsp:txXfrm>
        <a:off x="51003" y="72902"/>
        <a:ext cx="5155794" cy="942803"/>
      </dsp:txXfrm>
    </dsp:sp>
    <dsp:sp modelId="{C89AFC5D-F6C5-4AB2-994B-F48B7C8CE25D}">
      <dsp:nvSpPr>
        <dsp:cNvPr id="0" name=""/>
        <dsp:cNvSpPr/>
      </dsp:nvSpPr>
      <dsp:spPr>
        <a:xfrm>
          <a:off x="0" y="112142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latin typeface="Constantia" panose="02030602050306030303" pitchFamily="18" charset="0"/>
            </a:rPr>
            <a:t>They can never be taken away, although they can sometimes be restricted or limited e.g. Article 5  right to liberty.</a:t>
          </a:r>
          <a:endParaRPr lang="en-US" sz="1900" kern="1200" dirty="0">
            <a:solidFill>
              <a:srgbClr val="575F61"/>
            </a:solidFill>
            <a:latin typeface="Constantia" panose="02030602050306030303" pitchFamily="18" charset="0"/>
          </a:endParaRPr>
        </a:p>
      </dsp:txBody>
      <dsp:txXfrm>
        <a:off x="51003" y="1172432"/>
        <a:ext cx="5155794" cy="942803"/>
      </dsp:txXfrm>
    </dsp:sp>
    <dsp:sp modelId="{80FC7495-CC53-493F-8BC1-A4CE15F4A678}">
      <dsp:nvSpPr>
        <dsp:cNvPr id="0" name=""/>
        <dsp:cNvSpPr/>
      </dsp:nvSpPr>
      <dsp:spPr>
        <a:xfrm>
          <a:off x="0" y="222095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latin typeface="Constantia" panose="02030602050306030303" pitchFamily="18" charset="0"/>
            </a:rPr>
            <a:t>These rights come from the European Convention on Human Rights which are written into the Human Rights (Jersey) Law 2000.</a:t>
          </a:r>
          <a:endParaRPr lang="en-US" sz="1900" kern="1200" dirty="0">
            <a:solidFill>
              <a:srgbClr val="575F61"/>
            </a:solidFill>
            <a:latin typeface="Constantia" panose="02030602050306030303" pitchFamily="18" charset="0"/>
          </a:endParaRPr>
        </a:p>
      </dsp:txBody>
      <dsp:txXfrm>
        <a:off x="51003" y="2271962"/>
        <a:ext cx="5155794" cy="942803"/>
      </dsp:txXfrm>
    </dsp:sp>
    <dsp:sp modelId="{22C3EFDC-F5FE-4B36-8E90-1076799C8004}">
      <dsp:nvSpPr>
        <dsp:cNvPr id="0" name=""/>
        <dsp:cNvSpPr/>
      </dsp:nvSpPr>
      <dsp:spPr>
        <a:xfrm>
          <a:off x="0" y="332048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latin typeface="Constantia" panose="02030602050306030303" pitchFamily="18" charset="0"/>
            </a:rPr>
            <a:t>Human Rights should underpin all our work with people we are supporting.</a:t>
          </a:r>
          <a:endParaRPr lang="en-US" sz="1900" kern="1200" dirty="0">
            <a:solidFill>
              <a:srgbClr val="575F61"/>
            </a:solidFill>
            <a:latin typeface="Constantia" panose="02030602050306030303" pitchFamily="18" charset="0"/>
          </a:endParaRPr>
        </a:p>
      </dsp:txBody>
      <dsp:txXfrm>
        <a:off x="51003" y="3371492"/>
        <a:ext cx="515579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9CAF2-26D8-42E9-ADD8-2E1504EB1A2E}">
      <dsp:nvSpPr>
        <dsp:cNvPr id="0" name=""/>
        <dsp:cNvSpPr/>
      </dsp:nvSpPr>
      <dsp:spPr>
        <a:xfrm>
          <a:off x="438936" y="0"/>
          <a:ext cx="2213817"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rgbClr val="F2F3F3"/>
              </a:solidFill>
              <a:latin typeface="+mn-lt"/>
            </a:rPr>
            <a:t>Is person led</a:t>
          </a:r>
        </a:p>
      </dsp:txBody>
      <dsp:txXfrm>
        <a:off x="438936" y="0"/>
        <a:ext cx="2213817" cy="1447854"/>
      </dsp:txXfrm>
    </dsp:sp>
    <dsp:sp modelId="{E8A78609-D246-49E4-813E-A6601E089E8F}">
      <dsp:nvSpPr>
        <dsp:cNvPr id="0" name=""/>
        <dsp:cNvSpPr/>
      </dsp:nvSpPr>
      <dsp:spPr>
        <a:xfrm>
          <a:off x="2697203" y="0"/>
          <a:ext cx="2413090" cy="1449099"/>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F2F3F3"/>
              </a:solidFill>
              <a:latin typeface="+mn-lt"/>
              <a:ea typeface="+mn-ea"/>
              <a:cs typeface="+mn-cs"/>
            </a:rPr>
            <a:t>Enhances involvement, choice and control</a:t>
          </a:r>
        </a:p>
      </dsp:txBody>
      <dsp:txXfrm>
        <a:off x="2697203" y="0"/>
        <a:ext cx="2413090" cy="1449099"/>
      </dsp:txXfrm>
    </dsp:sp>
    <dsp:sp modelId="{AA519A32-E19F-4189-9F88-0F6204F01EC3}">
      <dsp:nvSpPr>
        <dsp:cNvPr id="0" name=""/>
        <dsp:cNvSpPr/>
      </dsp:nvSpPr>
      <dsp:spPr>
        <a:xfrm>
          <a:off x="5414513" y="0"/>
          <a:ext cx="2413090"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F2F3F3"/>
              </a:solidFill>
              <a:latin typeface="+mn-lt"/>
              <a:ea typeface="+mn-ea"/>
              <a:cs typeface="+mn-cs"/>
            </a:rPr>
            <a:t>Is outcome-focused</a:t>
          </a:r>
        </a:p>
      </dsp:txBody>
      <dsp:txXfrm>
        <a:off x="5414513" y="0"/>
        <a:ext cx="2413090" cy="1447854"/>
      </dsp:txXfrm>
    </dsp:sp>
    <dsp:sp modelId="{8FDB1C9F-C807-40C3-868B-8629ACF93A12}">
      <dsp:nvSpPr>
        <dsp:cNvPr id="0" name=""/>
        <dsp:cNvSpPr/>
      </dsp:nvSpPr>
      <dsp:spPr>
        <a:xfrm>
          <a:off x="8020530" y="0"/>
          <a:ext cx="2413090"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rgbClr val="F2F3F3"/>
              </a:solidFill>
              <a:latin typeface="+mn-lt"/>
            </a:rPr>
            <a:t>Improves quality of life, wellbeing &amp; safety</a:t>
          </a:r>
        </a:p>
      </dsp:txBody>
      <dsp:txXfrm>
        <a:off x="8020530" y="0"/>
        <a:ext cx="2413090" cy="1447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6DCF-AD35-4DCF-BD15-85DDEE8861DD}">
      <dsp:nvSpPr>
        <dsp:cNvPr id="0" name=""/>
        <dsp:cNvSpPr/>
      </dsp:nvSpPr>
      <dsp:spPr>
        <a:xfrm>
          <a:off x="0" y="1229"/>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33B45-A207-443E-A9A4-4ACA2BBF3F3B}">
      <dsp:nvSpPr>
        <dsp:cNvPr id="0" name=""/>
        <dsp:cNvSpPr/>
      </dsp:nvSpPr>
      <dsp:spPr>
        <a:xfrm>
          <a:off x="0" y="1229"/>
          <a:ext cx="10344564" cy="146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Constantia" panose="02030602050306030303" pitchFamily="18" charset="0"/>
            </a:rPr>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pPr marL="0" lvl="0" indent="0" algn="l" defTabSz="889000">
            <a:lnSpc>
              <a:spcPct val="90000"/>
            </a:lnSpc>
            <a:spcBef>
              <a:spcPct val="0"/>
            </a:spcBef>
            <a:spcAft>
              <a:spcPct val="35000"/>
            </a:spcAft>
            <a:buNone/>
          </a:pPr>
          <a:br>
            <a:rPr lang="en-US" sz="2000" b="0" i="0" kern="1200" dirty="0"/>
          </a:br>
          <a:endParaRPr lang="en-US" sz="2000" kern="1200" dirty="0"/>
        </a:p>
      </dsp:txBody>
      <dsp:txXfrm>
        <a:off x="0" y="1229"/>
        <a:ext cx="10344564" cy="1462362"/>
      </dsp:txXfrm>
    </dsp:sp>
    <dsp:sp modelId="{339EA207-CDFE-4F60-B2B0-389E97213D12}">
      <dsp:nvSpPr>
        <dsp:cNvPr id="0" name=""/>
        <dsp:cNvSpPr/>
      </dsp:nvSpPr>
      <dsp:spPr>
        <a:xfrm>
          <a:off x="0" y="1463591"/>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58FDE-C794-4246-89EE-FEDB5693E36C}">
      <dsp:nvSpPr>
        <dsp:cNvPr id="0" name=""/>
        <dsp:cNvSpPr/>
      </dsp:nvSpPr>
      <dsp:spPr>
        <a:xfrm>
          <a:off x="0" y="1454309"/>
          <a:ext cx="10344564" cy="150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Constantia" panose="02030602050306030303" pitchFamily="18" charset="0"/>
            </a:rPr>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pPr marL="0" lvl="0" indent="0" algn="l" defTabSz="889000">
            <a:lnSpc>
              <a:spcPct val="90000"/>
            </a:lnSpc>
            <a:spcBef>
              <a:spcPct val="0"/>
            </a:spcBef>
            <a:spcAft>
              <a:spcPct val="35000"/>
            </a:spcAft>
            <a:buNone/>
          </a:pPr>
          <a:endParaRPr lang="en-US" sz="2000" b="0" i="0" kern="1200" dirty="0"/>
        </a:p>
        <a:p>
          <a:pPr marL="0" lvl="0" indent="0" algn="l" defTabSz="889000">
            <a:lnSpc>
              <a:spcPct val="90000"/>
            </a:lnSpc>
            <a:spcBef>
              <a:spcPct val="0"/>
            </a:spcBef>
            <a:spcAft>
              <a:spcPct val="35000"/>
            </a:spcAft>
            <a:buNone/>
          </a:pPr>
          <a:br>
            <a:rPr lang="en-US" sz="2000" b="0" i="0" kern="1200" dirty="0"/>
          </a:br>
          <a:endParaRPr lang="en-US" sz="2000" kern="1200" dirty="0"/>
        </a:p>
      </dsp:txBody>
      <dsp:txXfrm>
        <a:off x="0" y="1454309"/>
        <a:ext cx="10344564" cy="1500203"/>
      </dsp:txXfrm>
    </dsp:sp>
    <dsp:sp modelId="{8EE1FF99-3206-4762-9C48-D80482A9605C}">
      <dsp:nvSpPr>
        <dsp:cNvPr id="0" name=""/>
        <dsp:cNvSpPr/>
      </dsp:nvSpPr>
      <dsp:spPr>
        <a:xfrm>
          <a:off x="0" y="2963795"/>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4F275-C386-4EF3-8CA7-4693C249C79F}">
      <dsp:nvSpPr>
        <dsp:cNvPr id="0" name=""/>
        <dsp:cNvSpPr/>
      </dsp:nvSpPr>
      <dsp:spPr>
        <a:xfrm>
          <a:off x="0" y="2963795"/>
          <a:ext cx="10354676" cy="1320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Constantia" panose="02030602050306030303" pitchFamily="18" charset="0"/>
            </a:rPr>
            <a:t>You can be a victim or witness gender-based violence in your family, at school, at work, in the community or online. It can be committed by anyone.</a:t>
          </a:r>
          <a:endParaRPr lang="en-US" sz="2000" kern="1200" dirty="0">
            <a:latin typeface="Constantia" panose="02030602050306030303" pitchFamily="18" charset="0"/>
          </a:endParaRPr>
        </a:p>
      </dsp:txBody>
      <dsp:txXfrm>
        <a:off x="0" y="2963795"/>
        <a:ext cx="10354676" cy="1320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D6AA6-3349-4EB1-BEF3-235B177C6C00}">
      <dsp:nvSpPr>
        <dsp:cNvPr id="0" name=""/>
        <dsp:cNvSpPr/>
      </dsp:nvSpPr>
      <dsp:spPr>
        <a:xfrm>
          <a:off x="0" y="16555"/>
          <a:ext cx="9880491" cy="1145033"/>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latin typeface="Constantia" panose="02030602050306030303" pitchFamily="18" charset="0"/>
            </a:rPr>
            <a:t>New Guidance and Chapters; Safeguarding Children from Criminal Exploitation </a:t>
          </a:r>
        </a:p>
      </dsp:txBody>
      <dsp:txXfrm>
        <a:off x="55896" y="72451"/>
        <a:ext cx="9768699" cy="1033241"/>
      </dsp:txXfrm>
    </dsp:sp>
    <dsp:sp modelId="{B5CD46CB-BCEF-4A56-B610-922DC062B797}">
      <dsp:nvSpPr>
        <dsp:cNvPr id="0" name=""/>
        <dsp:cNvSpPr/>
      </dsp:nvSpPr>
      <dsp:spPr>
        <a:xfrm>
          <a:off x="0" y="13209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latin typeface="Constantia" panose="02030602050306030303" pitchFamily="18" charset="0"/>
            </a:rPr>
            <a:t>New Jersey Exploitation Screening Tool for multi-agency  practitioners, completed by referring agency. </a:t>
          </a:r>
        </a:p>
      </dsp:txBody>
      <dsp:txXfrm>
        <a:off x="46606" y="1367597"/>
        <a:ext cx="9787279" cy="861508"/>
      </dsp:txXfrm>
    </dsp:sp>
    <dsp:sp modelId="{B5255AB4-E761-4B29-88E8-C7868AE64FA8}">
      <dsp:nvSpPr>
        <dsp:cNvPr id="0" name=""/>
        <dsp:cNvSpPr/>
      </dsp:nvSpPr>
      <dsp:spPr>
        <a:xfrm>
          <a:off x="0" y="24225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latin typeface="Constantia" panose="02030602050306030303" pitchFamily="18" charset="0"/>
            </a:rPr>
            <a:t>Child Exploitation Risk Assessment Information Form; information is assessed by MASH,  CE lead (CSC), Police Detective Superintendent (DS)  </a:t>
          </a:r>
        </a:p>
      </dsp:txBody>
      <dsp:txXfrm>
        <a:off x="46606" y="2469197"/>
        <a:ext cx="9787279" cy="861508"/>
      </dsp:txXfrm>
    </dsp:sp>
    <dsp:sp modelId="{77A60AF3-8CD6-4FD0-96BF-C222F05780A7}">
      <dsp:nvSpPr>
        <dsp:cNvPr id="0" name=""/>
        <dsp:cNvSpPr/>
      </dsp:nvSpPr>
      <dsp:spPr>
        <a:xfrm>
          <a:off x="0" y="35241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latin typeface="Constantia" panose="02030602050306030303" pitchFamily="18" charset="0"/>
            </a:rPr>
            <a:t>Jersey Child Exploitation Pathways</a:t>
          </a:r>
          <a:r>
            <a:rPr lang="en-US" sz="2000" kern="1200" dirty="0">
              <a:solidFill>
                <a:schemeClr val="bg1"/>
              </a:solidFill>
            </a:rPr>
            <a:t>. </a:t>
          </a:r>
        </a:p>
      </dsp:txBody>
      <dsp:txXfrm>
        <a:off x="46606" y="3570797"/>
        <a:ext cx="9787279" cy="861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7569B-03FD-2133-AA89-2949E5854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1DB8BF-1DC5-AFA0-BAA6-E40B5F85C8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0FA6-1E51-4597-B1BB-1338BB438D34}" type="datetimeFigureOut">
              <a:rPr lang="en-GB" smtClean="0"/>
              <a:t>12/03/2026</a:t>
            </a:fld>
            <a:endParaRPr lang="en-GB"/>
          </a:p>
        </p:txBody>
      </p:sp>
      <p:sp>
        <p:nvSpPr>
          <p:cNvPr id="4" name="Footer Placeholder 3">
            <a:extLst>
              <a:ext uri="{FF2B5EF4-FFF2-40B4-BE49-F238E27FC236}">
                <a16:creationId xmlns:a16="http://schemas.microsoft.com/office/drawing/2014/main" id="{4BCD2FE1-98BB-7460-46FA-3691A12DF1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FDD351-AB14-4203-4E95-2AA8803E00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2CCF7C-9D71-4B9D-A835-117B76B3F7B1}" type="slidenum">
              <a:rPr lang="en-GB" smtClean="0"/>
              <a:t>‹#›</a:t>
            </a:fld>
            <a:endParaRPr lang="en-GB"/>
          </a:p>
        </p:txBody>
      </p:sp>
    </p:spTree>
    <p:extLst>
      <p:ext uri="{BB962C8B-B14F-4D97-AF65-F5344CB8AC3E}">
        <p14:creationId xmlns:p14="http://schemas.microsoft.com/office/powerpoint/2010/main" val="923694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AC2A-9D0C-E245-8202-DC7AB34D0EFB}"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FF21-4184-984E-9956-389BBB494A6E}" type="slidenum">
              <a:rPr lang="en-US" smtClean="0"/>
              <a:t>‹#›</a:t>
            </a:fld>
            <a:endParaRPr lang="en-US"/>
          </a:p>
        </p:txBody>
      </p:sp>
    </p:spTree>
    <p:extLst>
      <p:ext uri="{BB962C8B-B14F-4D97-AF65-F5344CB8AC3E}">
        <p14:creationId xmlns:p14="http://schemas.microsoft.com/office/powerpoint/2010/main" val="37890750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FF21-4184-984E-9956-389BBB494A6E}" type="slidenum">
              <a:rPr lang="en-US" smtClean="0"/>
              <a:t>1</a:t>
            </a:fld>
            <a:endParaRPr lang="en-US"/>
          </a:p>
        </p:txBody>
      </p:sp>
    </p:spTree>
    <p:extLst>
      <p:ext uri="{BB962C8B-B14F-4D97-AF65-F5344CB8AC3E}">
        <p14:creationId xmlns:p14="http://schemas.microsoft.com/office/powerpoint/2010/main" val="200447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10</a:t>
            </a:fld>
            <a:endParaRPr lang="en-US"/>
          </a:p>
        </p:txBody>
      </p:sp>
    </p:spTree>
    <p:extLst>
      <p:ext uri="{BB962C8B-B14F-4D97-AF65-F5344CB8AC3E}">
        <p14:creationId xmlns:p14="http://schemas.microsoft.com/office/powerpoint/2010/main" val="14128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11</a:t>
            </a:fld>
            <a:endParaRPr lang="en-US"/>
          </a:p>
        </p:txBody>
      </p:sp>
    </p:spTree>
    <p:extLst>
      <p:ext uri="{BB962C8B-B14F-4D97-AF65-F5344CB8AC3E}">
        <p14:creationId xmlns:p14="http://schemas.microsoft.com/office/powerpoint/2010/main" val="411631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12</a:t>
            </a:fld>
            <a:endParaRPr lang="en-US"/>
          </a:p>
        </p:txBody>
      </p:sp>
    </p:spTree>
    <p:extLst>
      <p:ext uri="{BB962C8B-B14F-4D97-AF65-F5344CB8AC3E}">
        <p14:creationId xmlns:p14="http://schemas.microsoft.com/office/powerpoint/2010/main" val="409574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altLang="en-US" sz="1200" dirty="0">
                <a:latin typeface="Arial" panose="020B0604020202020204" pitchFamily="34" charset="0"/>
                <a:cs typeface="Arial" panose="020B0604020202020204" pitchFamily="34" charset="0"/>
              </a:rPr>
              <a:t>Some signs and indicators </a:t>
            </a: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Unusual Financial Activity</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Sudden or unexplained withdrawals from ATM/bank accounts.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Unpaid bills or lack of basic necessities despite having adequate finances. Unexplained changes in a will or financial documents</a:t>
            </a:r>
          </a:p>
          <a:p>
            <a:r>
              <a:rPr lang="en-GB" sz="1200" b="1" dirty="0">
                <a:latin typeface="Arial" panose="020B0604020202020204" pitchFamily="34" charset="0"/>
                <a:cs typeface="Arial" panose="020B0604020202020204" pitchFamily="34" charset="0"/>
              </a:rPr>
              <a:t>Control or Misuse of Money/Assets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 caregiver or family member taking control of finances without proper consent or legal authority</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Missing valuables (jewellery, electronics, personal possessions)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Loss of property, possessions or savings with no clear explanation</a:t>
            </a:r>
          </a:p>
          <a:p>
            <a:pPr>
              <a:buNone/>
            </a:pP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Changes in Relationships or Behaviour</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An adult expressing anxiety or fear about finances or a particular person</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 new or overly involved ‘friend’ or ‘relative’ who appears to control access to the person or their money</a:t>
            </a:r>
          </a:p>
          <a:p>
            <a:pPr>
              <a:buNone/>
            </a:pPr>
            <a:r>
              <a:rPr lang="en-GB" sz="1200" b="1" dirty="0">
                <a:latin typeface="Arial" panose="020B0604020202020204" pitchFamily="34" charset="0"/>
                <a:cs typeface="Arial" panose="020B0604020202020204" pitchFamily="34" charset="0"/>
              </a:rPr>
              <a:t>Legal and Administrative Concerns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Sudden granting of LPA to someone the adult has not known for long</a:t>
            </a:r>
          </a:p>
          <a:p>
            <a:r>
              <a:rPr lang="en-GB" sz="1200" b="1" dirty="0">
                <a:latin typeface="Arial" panose="020B0604020202020204" pitchFamily="34" charset="0"/>
                <a:cs typeface="Arial" panose="020B0604020202020204" pitchFamily="34" charset="0"/>
              </a:rPr>
              <a:t>Signs of Neglect Related to Financial Abuse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Poor personal hygiene or living conditions due to lack of access to funds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 access to required medications, equipment, or care due to apparent lack of money</a:t>
            </a:r>
          </a:p>
          <a:p>
            <a:pPr>
              <a:buNone/>
            </a:pPr>
            <a:r>
              <a:rPr lang="en-GB" sz="1200" b="1" dirty="0">
                <a:latin typeface="Arial" panose="020B0604020202020204" pitchFamily="34" charset="0"/>
                <a:cs typeface="Arial" panose="020B0604020202020204" pitchFamily="34" charset="0"/>
              </a:rPr>
              <a:t>Red Flags in Context:</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Family members or carers seeming over-interested in the adult’s finances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Discrepancies between the adult’s known income and their living conditions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Reports of theft or coercion </a:t>
            </a:r>
            <a:r>
              <a:rPr lang="en-GB" dirty="0"/>
              <a:t>by the adult or others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13</a:t>
            </a:fld>
            <a:endParaRPr lang="en-US"/>
          </a:p>
        </p:txBody>
      </p:sp>
    </p:spTree>
    <p:extLst>
      <p:ext uri="{BB962C8B-B14F-4D97-AF65-F5344CB8AC3E}">
        <p14:creationId xmlns:p14="http://schemas.microsoft.com/office/powerpoint/2010/main" val="48325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Some Signs and indicators </a:t>
            </a:r>
          </a:p>
          <a:p>
            <a:pPr>
              <a:buNone/>
            </a:pPr>
            <a:r>
              <a:rPr lang="en-GB" sz="1200" b="1" dirty="0">
                <a:latin typeface="Arial" panose="020B0604020202020204" pitchFamily="34" charset="0"/>
                <a:cs typeface="Arial" panose="020B0604020202020204" pitchFamily="34" charset="0"/>
              </a:rPr>
              <a:t> Verbal or Emotional Abuse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Derogatory or insulting language based on someone’s identity. Mocking, name-calling, or use of slurs. Patronising or infantilising behaviour</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Dismissing or minimising cultural, religious, or personal preferences</a:t>
            </a:r>
          </a:p>
          <a:p>
            <a:pPr>
              <a:buNone/>
            </a:pPr>
            <a:r>
              <a:rPr lang="en-GB" sz="1200" b="1" dirty="0">
                <a:latin typeface="Arial" panose="020B0604020202020204" pitchFamily="34" charset="0"/>
                <a:cs typeface="Arial" panose="020B0604020202020204" pitchFamily="34" charset="0"/>
              </a:rPr>
              <a:t>Behavioural Clues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adult appears withdrawn, anxious, or fearful around certain people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Low self-esteem or lack of confidence. Reluctance to engage with services or support. Avoidance of certain settings </a:t>
            </a:r>
          </a:p>
          <a:p>
            <a:r>
              <a:rPr lang="en-GB" sz="1200" b="1" dirty="0">
                <a:latin typeface="Arial" panose="020B0604020202020204" pitchFamily="34" charset="0"/>
                <a:cs typeface="Arial" panose="020B0604020202020204" pitchFamily="34" charset="0"/>
              </a:rPr>
              <a:t>Denial of Rights or Opportunities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Not being offered services or care due to personal characteristics. Exclusion from decision-making processes.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Lack of respect for religious or cultural practices (e.g. food, dress, or holidays)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Disproportionate use of control, restraint, or restrictions on certain groups</a:t>
            </a:r>
          </a:p>
          <a:p>
            <a:pPr>
              <a:buNone/>
            </a:pPr>
            <a:r>
              <a:rPr lang="en-GB" sz="1200" b="1" dirty="0">
                <a:latin typeface="Arial" panose="020B0604020202020204" pitchFamily="34" charset="0"/>
                <a:cs typeface="Arial" panose="020B0604020202020204" pitchFamily="34" charset="0"/>
              </a:rPr>
              <a:t>Signs in Care Settings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Lack of diversity or inclusion in care provision. Staff showing bias or favouritism</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Policies or practices that indirectly discriminate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Failure to make reasonable adjustments for disabilities or communication needs</a:t>
            </a:r>
          </a:p>
          <a:p>
            <a:r>
              <a:rPr lang="en-GB" sz="1200" b="1" dirty="0">
                <a:latin typeface="Arial" panose="020B0604020202020204" pitchFamily="34" charset="0"/>
                <a:cs typeface="Arial" panose="020B0604020202020204" pitchFamily="34" charset="0"/>
              </a:rPr>
              <a:t>Physical Indicators (in some cases)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Unexplained injuries possibly linked to targeted aggression. Signs of neglect due to prejudice (e.g. poor care for a disabled adult)</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14</a:t>
            </a:fld>
            <a:endParaRPr lang="en-US"/>
          </a:p>
        </p:txBody>
      </p:sp>
    </p:spTree>
    <p:extLst>
      <p:ext uri="{BB962C8B-B14F-4D97-AF65-F5344CB8AC3E}">
        <p14:creationId xmlns:p14="http://schemas.microsoft.com/office/powerpoint/2010/main" val="307832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GB" dirty="0"/>
              <a:t>Some Signs and Indicators </a:t>
            </a:r>
          </a:p>
          <a:p>
            <a:pPr>
              <a:buNone/>
            </a:pPr>
            <a:r>
              <a:rPr lang="en-GB" b="1" dirty="0"/>
              <a:t>For Individuals (Residents or Service Users):</a:t>
            </a:r>
          </a:p>
          <a:p>
            <a:pPr>
              <a:buFont typeface="Arial" panose="020B0604020202020204" pitchFamily="34" charset="0"/>
              <a:buChar char="•"/>
            </a:pPr>
            <a:r>
              <a:rPr lang="en-GB" dirty="0"/>
              <a:t>Loss of autonomy or choice (e.g., fixed meal times, no input into daily routine)</a:t>
            </a:r>
          </a:p>
          <a:p>
            <a:pPr>
              <a:buFont typeface="Arial" panose="020B0604020202020204" pitchFamily="34" charset="0"/>
              <a:buChar char="•"/>
            </a:pPr>
            <a:r>
              <a:rPr lang="en-GB" dirty="0"/>
              <a:t>Lack of privacy (e.g., personal care done without dignity).Withdrawal, low mood, or fearfulness. Deterioration in health or hygiene without medical explanation</a:t>
            </a:r>
          </a:p>
          <a:p>
            <a:pPr>
              <a:buFont typeface="Arial" panose="020B0604020202020204" pitchFamily="34" charset="0"/>
              <a:buChar char="•"/>
            </a:pPr>
            <a:r>
              <a:rPr lang="en-GB" dirty="0"/>
              <a:t>Unexplained injuries or poor handling</a:t>
            </a:r>
          </a:p>
          <a:p>
            <a:pPr>
              <a:buFont typeface="Arial" panose="020B0604020202020204" pitchFamily="34" charset="0"/>
              <a:buChar char="•"/>
            </a:pPr>
            <a:r>
              <a:rPr lang="en-GB" dirty="0"/>
              <a:t>Overuse of medication or sedation. Appearing fearful or anxious around staff</a:t>
            </a:r>
          </a:p>
          <a:p>
            <a:pPr>
              <a:buFont typeface="Arial" panose="020B0604020202020204" pitchFamily="34" charset="0"/>
              <a:buChar char="•"/>
            </a:pPr>
            <a:r>
              <a:rPr lang="en-GB" dirty="0"/>
              <a:t>Being treated impersonally (referred to by room number or condition)</a:t>
            </a:r>
          </a:p>
          <a:p>
            <a:r>
              <a:rPr lang="en-GB" b="1" dirty="0"/>
              <a:t> For the Environment/Setting:</a:t>
            </a:r>
          </a:p>
          <a:p>
            <a:pPr>
              <a:buFont typeface="Arial" panose="020B0604020202020204" pitchFamily="34" charset="0"/>
              <a:buChar char="•"/>
            </a:pPr>
            <a:r>
              <a:rPr lang="en-GB" dirty="0"/>
              <a:t>Strict, rigid routines for all residents with little flexibility. Lack of activities, stimulation, or interaction. Unsafe or unhygienic environment</a:t>
            </a:r>
          </a:p>
          <a:p>
            <a:pPr>
              <a:buFont typeface="Arial" panose="020B0604020202020204" pitchFamily="34" charset="0"/>
              <a:buChar char="•"/>
            </a:pPr>
            <a:r>
              <a:rPr lang="en-GB" dirty="0"/>
              <a:t>Staff not involving individuals in decision-making. Absence of personalisation in care (everyone treated the same)</a:t>
            </a:r>
          </a:p>
          <a:p>
            <a:pPr>
              <a:buFont typeface="Arial" panose="020B0604020202020204" pitchFamily="34" charset="0"/>
              <a:buChar char="•"/>
            </a:pPr>
            <a:r>
              <a:rPr lang="en-GB" dirty="0"/>
              <a:t>Closed culture: resistance to visitors or external scrutiny. Poor leadership or lack of oversight</a:t>
            </a:r>
          </a:p>
          <a:p>
            <a:pPr>
              <a:buNone/>
            </a:pPr>
            <a:r>
              <a:rPr lang="en-GB" b="1" dirty="0"/>
              <a:t>Organisational Practices:</a:t>
            </a:r>
          </a:p>
          <a:p>
            <a:pPr>
              <a:buFont typeface="Arial" panose="020B0604020202020204" pitchFamily="34" charset="0"/>
              <a:buChar char="•"/>
            </a:pPr>
            <a:r>
              <a:rPr lang="en-GB" dirty="0"/>
              <a:t>Staff speak about people as burdens or objects. Inadequate training or supervision of staff. Lack of safeguarding awareness or whistleblowing culture</a:t>
            </a:r>
          </a:p>
          <a:p>
            <a:pPr>
              <a:buFont typeface="Arial" panose="020B0604020202020204" pitchFamily="34" charset="0"/>
              <a:buChar char="•"/>
            </a:pPr>
            <a:r>
              <a:rPr lang="en-GB" dirty="0"/>
              <a:t>Complaints system is ineffective or not encouraged. Poor record-keeping or falsified documentation</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15</a:t>
            </a:fld>
            <a:endParaRPr lang="en-US"/>
          </a:p>
        </p:txBody>
      </p:sp>
    </p:spTree>
    <p:extLst>
      <p:ext uri="{BB962C8B-B14F-4D97-AF65-F5344CB8AC3E}">
        <p14:creationId xmlns:p14="http://schemas.microsoft.com/office/powerpoint/2010/main" val="8567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altLang="en-US" dirty="0">
                <a:latin typeface="Arial" panose="020B0604020202020204" pitchFamily="34" charset="0"/>
                <a:cs typeface="Arial" panose="020B0604020202020204" pitchFamily="34" charset="0"/>
              </a:rPr>
              <a:t>Some Signs and indictors </a:t>
            </a:r>
          </a:p>
          <a:p>
            <a:pPr>
              <a:buNone/>
            </a:pPr>
            <a:r>
              <a:rPr lang="en-GB" b="1" dirty="0">
                <a:latin typeface="Arial" panose="020B0604020202020204" pitchFamily="34" charset="0"/>
                <a:cs typeface="Arial" panose="020B0604020202020204" pitchFamily="34" charset="0"/>
              </a:rPr>
              <a:t>Personal Appearance and Hygiene</a:t>
            </a:r>
          </a:p>
          <a:p>
            <a:pPr>
              <a:buFont typeface="Arial" panose="020B0604020202020204" pitchFamily="34" charset="0"/>
              <a:buChar char="•"/>
            </a:pPr>
            <a:r>
              <a:rPr lang="en-GB" dirty="0">
                <a:latin typeface="Arial" panose="020B0604020202020204" pitchFamily="34" charset="0"/>
                <a:cs typeface="Arial" panose="020B0604020202020204" pitchFamily="34" charset="0"/>
              </a:rPr>
              <a:t>Poor personal hygiene (e.g., strong odour, unwashed clothing)</a:t>
            </a:r>
          </a:p>
          <a:p>
            <a:pPr>
              <a:buFont typeface="Arial" panose="020B0604020202020204" pitchFamily="34" charset="0"/>
              <a:buChar char="•"/>
            </a:pPr>
            <a:r>
              <a:rPr lang="en-GB" dirty="0">
                <a:latin typeface="Arial" panose="020B0604020202020204" pitchFamily="34" charset="0"/>
                <a:cs typeface="Arial" panose="020B0604020202020204" pitchFamily="34" charset="0"/>
              </a:rPr>
              <a:t>Wearing inappropriate or soiled clothing. Long or unkempt hair and nails</a:t>
            </a:r>
          </a:p>
          <a:p>
            <a:pPr>
              <a:buFont typeface="Arial" panose="020B0604020202020204" pitchFamily="34" charset="0"/>
              <a:buChar char="•"/>
            </a:pPr>
            <a:r>
              <a:rPr lang="en-GB" dirty="0">
                <a:latin typeface="Arial" panose="020B0604020202020204" pitchFamily="34" charset="0"/>
                <a:cs typeface="Arial" panose="020B0604020202020204" pitchFamily="34" charset="0"/>
              </a:rPr>
              <a:t>Untreated medical conditions</a:t>
            </a:r>
          </a:p>
          <a:p>
            <a:pPr>
              <a:buNone/>
            </a:pPr>
            <a:r>
              <a:rPr lang="en-GB" b="1" dirty="0">
                <a:latin typeface="Arial" panose="020B0604020202020204" pitchFamily="34" charset="0"/>
                <a:cs typeface="Arial" panose="020B0604020202020204" pitchFamily="34" charset="0"/>
              </a:rPr>
              <a:t>Living Conditions</a:t>
            </a:r>
          </a:p>
          <a:p>
            <a:pPr>
              <a:buFont typeface="Arial" panose="020B0604020202020204" pitchFamily="34" charset="0"/>
              <a:buChar char="•"/>
            </a:pPr>
            <a:r>
              <a:rPr lang="en-GB" dirty="0">
                <a:latin typeface="Arial" panose="020B0604020202020204" pitchFamily="34" charset="0"/>
                <a:cs typeface="Arial" panose="020B0604020202020204" pitchFamily="34" charset="0"/>
              </a:rPr>
              <a:t>Hoarding (items, rubbish, animals)</a:t>
            </a:r>
          </a:p>
          <a:p>
            <a:pPr>
              <a:buFont typeface="Arial" panose="020B0604020202020204" pitchFamily="34" charset="0"/>
              <a:buChar char="•"/>
            </a:pPr>
            <a:r>
              <a:rPr lang="en-GB" dirty="0">
                <a:latin typeface="Arial" panose="020B0604020202020204" pitchFamily="34" charset="0"/>
                <a:cs typeface="Arial" panose="020B0604020202020204" pitchFamily="34" charset="0"/>
              </a:rPr>
              <a:t>Unsafe or unsanitary home environment (e.g., infestations, mould, no running water)</a:t>
            </a:r>
          </a:p>
          <a:p>
            <a:pPr>
              <a:buFont typeface="Arial" panose="020B0604020202020204" pitchFamily="34" charset="0"/>
              <a:buChar char="•"/>
            </a:pPr>
            <a:r>
              <a:rPr lang="en-GB" dirty="0">
                <a:latin typeface="Arial" panose="020B0604020202020204" pitchFamily="34" charset="0"/>
                <a:cs typeface="Arial" panose="020B0604020202020204" pitchFamily="34" charset="0"/>
              </a:rPr>
              <a:t>Risk of fire or trip hazards due to clutter. Utilities disconnected or not used (e.g., no heating or lighting)</a:t>
            </a:r>
          </a:p>
          <a:p>
            <a:pPr>
              <a:buNone/>
            </a:pPr>
            <a:r>
              <a:rPr lang="en-GB" b="1" dirty="0">
                <a:latin typeface="Arial" panose="020B0604020202020204" pitchFamily="34" charset="0"/>
                <a:cs typeface="Arial" panose="020B0604020202020204" pitchFamily="34" charset="0"/>
              </a:rPr>
              <a:t> Nutrition and Health</a:t>
            </a:r>
          </a:p>
          <a:p>
            <a:pPr>
              <a:buFont typeface="Arial" panose="020B0604020202020204" pitchFamily="34" charset="0"/>
              <a:buChar char="•"/>
            </a:pPr>
            <a:r>
              <a:rPr lang="en-GB" dirty="0">
                <a:latin typeface="Arial" panose="020B0604020202020204" pitchFamily="34" charset="0"/>
                <a:cs typeface="Arial" panose="020B0604020202020204" pitchFamily="34" charset="0"/>
              </a:rPr>
              <a:t>Malnutrition or dehydration. Sudden or extreme weight loss. Failure to take prescribed medication. Refusal of healthcare or medical appointments. Repeated hospital admissions</a:t>
            </a:r>
          </a:p>
          <a:p>
            <a:pPr>
              <a:buNone/>
            </a:pPr>
            <a:r>
              <a:rPr lang="en-GB" b="1" dirty="0">
                <a:latin typeface="Arial" panose="020B0604020202020204" pitchFamily="34" charset="0"/>
                <a:cs typeface="Arial" panose="020B0604020202020204" pitchFamily="34" charset="0"/>
              </a:rPr>
              <a:t>Mental and Emotional Health</a:t>
            </a:r>
          </a:p>
          <a:p>
            <a:pPr>
              <a:buFont typeface="Arial" panose="020B0604020202020204" pitchFamily="34" charset="0"/>
              <a:buChar char="•"/>
            </a:pPr>
            <a:r>
              <a:rPr lang="en-GB" dirty="0">
                <a:latin typeface="Arial" panose="020B0604020202020204" pitchFamily="34" charset="0"/>
                <a:cs typeface="Arial" panose="020B0604020202020204" pitchFamily="34" charset="0"/>
              </a:rPr>
              <a:t>Social withdrawal or isolation. Depression, anxiety, or confusion</a:t>
            </a:r>
          </a:p>
          <a:p>
            <a:pPr>
              <a:buFont typeface="Arial" panose="020B0604020202020204" pitchFamily="34" charset="0"/>
              <a:buChar char="•"/>
            </a:pPr>
            <a:r>
              <a:rPr lang="en-GB" dirty="0">
                <a:latin typeface="Arial" panose="020B0604020202020204" pitchFamily="34" charset="0"/>
                <a:cs typeface="Arial" panose="020B0604020202020204" pitchFamily="34" charset="0"/>
              </a:rPr>
              <a:t>Refusal of support/reluctance to engage with services. Denial of any issues despite clear concerns</a:t>
            </a:r>
          </a:p>
          <a:p>
            <a:r>
              <a:rPr lang="en-GB" b="1" dirty="0">
                <a:latin typeface="Arial" panose="020B0604020202020204" pitchFamily="34" charset="0"/>
                <a:cs typeface="Arial" panose="020B0604020202020204" pitchFamily="34" charset="0"/>
              </a:rPr>
              <a:t> Financial and Legal</a:t>
            </a:r>
          </a:p>
          <a:p>
            <a:pPr>
              <a:buFont typeface="Arial" panose="020B0604020202020204" pitchFamily="34" charset="0"/>
              <a:buChar char="•"/>
            </a:pPr>
            <a:r>
              <a:rPr lang="en-GB" dirty="0">
                <a:latin typeface="Arial" panose="020B0604020202020204" pitchFamily="34" charset="0"/>
                <a:cs typeface="Arial" panose="020B0604020202020204" pitchFamily="34" charset="0"/>
              </a:rPr>
              <a:t>Not managing bills or finances. Risk of eviction due to unpaid rent or bills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16</a:t>
            </a:fld>
            <a:endParaRPr lang="en-US"/>
          </a:p>
        </p:txBody>
      </p:sp>
    </p:spTree>
    <p:extLst>
      <p:ext uri="{BB962C8B-B14F-4D97-AF65-F5344CB8AC3E}">
        <p14:creationId xmlns:p14="http://schemas.microsoft.com/office/powerpoint/2010/main" val="426840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The </a:t>
            </a:r>
            <a:r>
              <a:rPr lang="en-GB" altLang="en-US" b="1" dirty="0"/>
              <a:t>Domestic Abuse (Jersey) Law 2022</a:t>
            </a:r>
            <a:r>
              <a:rPr lang="en-GB" altLang="en-US" dirty="0"/>
              <a:t> provides a more comprehensive and modern legal framework for addressing domestic abuse. It recognises a wide range of abusive behaviours beyond physical violence, including coercive control and financial exploitation, and introduces measures like </a:t>
            </a:r>
            <a:r>
              <a:rPr lang="en-GB" altLang="en-US" b="1" dirty="0"/>
              <a:t>Domestic Abuse Protection Orders</a:t>
            </a:r>
            <a:r>
              <a:rPr lang="en-GB" altLang="en-US" dirty="0"/>
              <a:t> to provide immediate and long-term protection for victims. With these provisions, Jersey aims to improve support for victims, enhance legal safeguards, and ultimately reduce domestic abuse within the community.</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17</a:t>
            </a:fld>
            <a:endParaRPr lang="en-US"/>
          </a:p>
        </p:txBody>
      </p:sp>
    </p:spTree>
    <p:extLst>
      <p:ext uri="{BB962C8B-B14F-4D97-AF65-F5344CB8AC3E}">
        <p14:creationId xmlns:p14="http://schemas.microsoft.com/office/powerpoint/2010/main" val="231808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18</a:t>
            </a:fld>
            <a:endParaRPr lang="en-US"/>
          </a:p>
        </p:txBody>
      </p:sp>
    </p:spTree>
    <p:extLst>
      <p:ext uri="{BB962C8B-B14F-4D97-AF65-F5344CB8AC3E}">
        <p14:creationId xmlns:p14="http://schemas.microsoft.com/office/powerpoint/2010/main" val="5794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UK case in May 2023 A senior Nigerian senator, his wife and doctor imprisoned 05/05/2023 for exploiting a vulnerable victim for illegal organ harvesting.  Sentences 9 yr 8 months, 4 yrs 10 months and 10 years.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19</a:t>
            </a:fld>
            <a:endParaRPr lang="en-US"/>
          </a:p>
        </p:txBody>
      </p:sp>
    </p:spTree>
    <p:extLst>
      <p:ext uri="{BB962C8B-B14F-4D97-AF65-F5344CB8AC3E}">
        <p14:creationId xmlns:p14="http://schemas.microsoft.com/office/powerpoint/2010/main" val="75830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a:t>
            </a:fld>
            <a:endParaRPr lang="en-US"/>
          </a:p>
        </p:txBody>
      </p:sp>
    </p:spTree>
    <p:extLst>
      <p:ext uri="{BB962C8B-B14F-4D97-AF65-F5344CB8AC3E}">
        <p14:creationId xmlns:p14="http://schemas.microsoft.com/office/powerpoint/2010/main" val="368635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FontTx/>
              <a:buChar char="•"/>
            </a:pPr>
            <a:r>
              <a:rPr lang="en-GB" altLang="en-US" b="1" dirty="0"/>
              <a:t>Hate crimes</a:t>
            </a:r>
            <a:r>
              <a:rPr lang="en-GB" altLang="en-US" dirty="0"/>
              <a:t> target individuals based on group characteristics and involve violence or hostility motivated by prejudice or hatred. These crimes are criminal acts that are rooted in discrimination.</a:t>
            </a:r>
          </a:p>
          <a:p>
            <a:pPr>
              <a:buFontTx/>
              <a:buChar char="•"/>
            </a:pPr>
            <a:r>
              <a:rPr lang="en-GB" altLang="en-US" b="1" dirty="0"/>
              <a:t>Mate crimes</a:t>
            </a:r>
            <a:r>
              <a:rPr lang="en-GB" altLang="en-US" dirty="0"/>
              <a:t> involve the exploitation of vulnerable people by those who pretend to be friends or trusted individuals, with the aim of personal gain through abuse or manipulation.</a:t>
            </a:r>
          </a:p>
          <a:p>
            <a:r>
              <a:rPr lang="en-GB" altLang="en-US" dirty="0"/>
              <a:t>Both are harmful forms of abuse that require awareness, education, and strong protective systems to prevent and address.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20</a:t>
            </a:fld>
            <a:endParaRPr lang="en-US"/>
          </a:p>
        </p:txBody>
      </p:sp>
    </p:spTree>
    <p:extLst>
      <p:ext uri="{BB962C8B-B14F-4D97-AF65-F5344CB8AC3E}">
        <p14:creationId xmlns:p14="http://schemas.microsoft.com/office/powerpoint/2010/main" val="293992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0EFCE70-517A-88E1-162B-EBDD43CF00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39" name="Notes Placeholder 2">
            <a:extLst>
              <a:ext uri="{FF2B5EF4-FFF2-40B4-BE49-F238E27FC236}">
                <a16:creationId xmlns:a16="http://schemas.microsoft.com/office/drawing/2014/main" id="{442A0E40-9C56-9B81-2BB6-76D83D7B0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Header Placeholder 3">
            <a:extLst>
              <a:ext uri="{FF2B5EF4-FFF2-40B4-BE49-F238E27FC236}">
                <a16:creationId xmlns:a16="http://schemas.microsoft.com/office/drawing/2014/main" id="{69EF8899-09CC-C182-AA7F-0BBA8F88011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41" name="Footer Placeholder 4">
            <a:extLst>
              <a:ext uri="{FF2B5EF4-FFF2-40B4-BE49-F238E27FC236}">
                <a16:creationId xmlns:a16="http://schemas.microsoft.com/office/drawing/2014/main" id="{A730C7B3-3D5C-044C-EBBF-668073C1E5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42" name="Slide Number Placeholder 5">
            <a:extLst>
              <a:ext uri="{FF2B5EF4-FFF2-40B4-BE49-F238E27FC236}">
                <a16:creationId xmlns:a16="http://schemas.microsoft.com/office/drawing/2014/main" id="{53236F62-B08C-66A2-0226-504AAFC60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926052-DB62-4EFD-BC7D-5ED32DE438C8}" type="slidenum">
              <a:rPr lang="en-GB" altLang="en-US" smtClean="0"/>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ltLang="en-US" dirty="0"/>
              <a:t>Activity 1 – what do you think we mean when we say an adult at risk- group activity discuss </a:t>
            </a:r>
          </a:p>
          <a:p>
            <a:r>
              <a:rPr lang="en-US" altLang="en-US" dirty="0"/>
              <a:t>Think age </a:t>
            </a:r>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22</a:t>
            </a:fld>
            <a:endParaRPr lang="en-US"/>
          </a:p>
        </p:txBody>
      </p:sp>
    </p:spTree>
    <p:extLst>
      <p:ext uri="{BB962C8B-B14F-4D97-AF65-F5344CB8AC3E}">
        <p14:creationId xmlns:p14="http://schemas.microsoft.com/office/powerpoint/2010/main" val="2423444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Times New Roman" panose="02020603050405020304" pitchFamily="18" charset="0"/>
              </a:rPr>
              <a:t>There is a very clear definition within our local procedures which outlines exactly what constitutes an adult at risk</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23</a:t>
            </a:fld>
            <a:endParaRPr lang="en-US"/>
          </a:p>
        </p:txBody>
      </p:sp>
    </p:spTree>
    <p:extLst>
      <p:ext uri="{BB962C8B-B14F-4D97-AF65-F5344CB8AC3E}">
        <p14:creationId xmlns:p14="http://schemas.microsoft.com/office/powerpoint/2010/main" val="1858419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24</a:t>
            </a:fld>
            <a:endParaRPr lang="en-US"/>
          </a:p>
        </p:txBody>
      </p:sp>
    </p:spTree>
    <p:extLst>
      <p:ext uri="{BB962C8B-B14F-4D97-AF65-F5344CB8AC3E}">
        <p14:creationId xmlns:p14="http://schemas.microsoft.com/office/powerpoint/2010/main" val="2086756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Activity 2 -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25</a:t>
            </a:fld>
            <a:endParaRPr lang="en-US"/>
          </a:p>
        </p:txBody>
      </p:sp>
    </p:spTree>
    <p:extLst>
      <p:ext uri="{BB962C8B-B14F-4D97-AF65-F5344CB8AC3E}">
        <p14:creationId xmlns:p14="http://schemas.microsoft.com/office/powerpoint/2010/main" val="457469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26</a:t>
            </a:fld>
            <a:endParaRPr lang="en-US"/>
          </a:p>
        </p:txBody>
      </p:sp>
    </p:spTree>
    <p:extLst>
      <p:ext uri="{BB962C8B-B14F-4D97-AF65-F5344CB8AC3E}">
        <p14:creationId xmlns:p14="http://schemas.microsoft.com/office/powerpoint/2010/main" val="794721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27</a:t>
            </a:fld>
            <a:endParaRPr lang="en-US"/>
          </a:p>
        </p:txBody>
      </p:sp>
    </p:spTree>
    <p:extLst>
      <p:ext uri="{BB962C8B-B14F-4D97-AF65-F5344CB8AC3E}">
        <p14:creationId xmlns:p14="http://schemas.microsoft.com/office/powerpoint/2010/main" val="1884901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you are looking for here is that safeguarding adults in not statutory and we follow “Good Practice” , but children there is a legal framework to do so.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28</a:t>
            </a:fld>
            <a:endParaRPr lang="en-US"/>
          </a:p>
        </p:txBody>
      </p:sp>
    </p:spTree>
    <p:extLst>
      <p:ext uri="{BB962C8B-B14F-4D97-AF65-F5344CB8AC3E}">
        <p14:creationId xmlns:p14="http://schemas.microsoft.com/office/powerpoint/2010/main" val="419081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29</a:t>
            </a:fld>
            <a:endParaRPr lang="en-US"/>
          </a:p>
        </p:txBody>
      </p:sp>
    </p:spTree>
    <p:extLst>
      <p:ext uri="{BB962C8B-B14F-4D97-AF65-F5344CB8AC3E}">
        <p14:creationId xmlns:p14="http://schemas.microsoft.com/office/powerpoint/2010/main" val="388974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a:t>
            </a:fld>
            <a:endParaRPr lang="en-US"/>
          </a:p>
        </p:txBody>
      </p:sp>
    </p:spTree>
    <p:extLst>
      <p:ext uri="{BB962C8B-B14F-4D97-AF65-F5344CB8AC3E}">
        <p14:creationId xmlns:p14="http://schemas.microsoft.com/office/powerpoint/2010/main" val="349241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30</a:t>
            </a:fld>
            <a:endParaRPr lang="en-US"/>
          </a:p>
        </p:txBody>
      </p:sp>
    </p:spTree>
    <p:extLst>
      <p:ext uri="{BB962C8B-B14F-4D97-AF65-F5344CB8AC3E}">
        <p14:creationId xmlns:p14="http://schemas.microsoft.com/office/powerpoint/2010/main" val="426508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31</a:t>
            </a:fld>
            <a:endParaRPr lang="en-US"/>
          </a:p>
        </p:txBody>
      </p:sp>
    </p:spTree>
    <p:extLst>
      <p:ext uri="{BB962C8B-B14F-4D97-AF65-F5344CB8AC3E}">
        <p14:creationId xmlns:p14="http://schemas.microsoft.com/office/powerpoint/2010/main" val="308616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Other Human rights legislation which could be considered in MSP are. UN Principles for Older Persons 1991 and UN and EU convention on the rights of persons with disabilities.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32</a:t>
            </a:fld>
            <a:endParaRPr lang="en-US"/>
          </a:p>
        </p:txBody>
      </p:sp>
    </p:spTree>
    <p:extLst>
      <p:ext uri="{BB962C8B-B14F-4D97-AF65-F5344CB8AC3E}">
        <p14:creationId xmlns:p14="http://schemas.microsoft.com/office/powerpoint/2010/main" val="1518393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33</a:t>
            </a:fld>
            <a:endParaRPr lang="en-US"/>
          </a:p>
        </p:txBody>
      </p:sp>
    </p:spTree>
    <p:extLst>
      <p:ext uri="{BB962C8B-B14F-4D97-AF65-F5344CB8AC3E}">
        <p14:creationId xmlns:p14="http://schemas.microsoft.com/office/powerpoint/2010/main" val="274012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Times New Roman" panose="02020603050405020304" pitchFamily="18" charset="0"/>
              </a:rPr>
              <a:t>MSP is person-led, enhances involvement and choice, is outcome-focused and improves quality of life, wellbeing and safety. </a:t>
            </a:r>
            <a:endParaRPr lang="en-GB" dirty="0">
              <a:effectLst/>
              <a:latin typeface="Times New Roman" panose="02020603050405020304" pitchFamily="18" charset="0"/>
              <a:ea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34</a:t>
            </a:fld>
            <a:endParaRPr lang="en-US"/>
          </a:p>
        </p:txBody>
      </p:sp>
    </p:spTree>
    <p:extLst>
      <p:ext uri="{BB962C8B-B14F-4D97-AF65-F5344CB8AC3E}">
        <p14:creationId xmlns:p14="http://schemas.microsoft.com/office/powerpoint/2010/main" val="922665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65C0-19EA-6590-074E-E3297C0E4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6553B-8C22-486F-480F-B85F6DB717C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71E7DA1-C18E-DC28-7E63-B899A4D0A13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EB00D3AE-13DC-FDCD-7332-F0A03579F456}"/>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2D10C53-D543-012F-F844-16A36992D3D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DAAE3FF-BF26-EB7A-3C94-55420B11D311}"/>
              </a:ext>
            </a:extLst>
          </p:cNvPr>
          <p:cNvSpPr>
            <a:spLocks noGrp="1"/>
          </p:cNvSpPr>
          <p:nvPr>
            <p:ph type="sldNum" sz="quarter" idx="5"/>
          </p:nvPr>
        </p:nvSpPr>
        <p:spPr/>
        <p:txBody>
          <a:bodyPr/>
          <a:lstStyle/>
          <a:p>
            <a:fld id="{243AFF21-4184-984E-9956-389BBB494A6E}" type="slidenum">
              <a:rPr lang="en-US" smtClean="0"/>
              <a:t>35</a:t>
            </a:fld>
            <a:endParaRPr lang="en-US"/>
          </a:p>
        </p:txBody>
      </p:sp>
    </p:spTree>
    <p:extLst>
      <p:ext uri="{BB962C8B-B14F-4D97-AF65-F5344CB8AC3E}">
        <p14:creationId xmlns:p14="http://schemas.microsoft.com/office/powerpoint/2010/main" val="3125284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36</a:t>
            </a:fld>
            <a:endParaRPr lang="en-US"/>
          </a:p>
        </p:txBody>
      </p:sp>
    </p:spTree>
    <p:extLst>
      <p:ext uri="{BB962C8B-B14F-4D97-AF65-F5344CB8AC3E}">
        <p14:creationId xmlns:p14="http://schemas.microsoft.com/office/powerpoint/2010/main" val="1467453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37</a:t>
            </a:fld>
            <a:endParaRPr lang="en-US"/>
          </a:p>
        </p:txBody>
      </p:sp>
    </p:spTree>
    <p:extLst>
      <p:ext uri="{BB962C8B-B14F-4D97-AF65-F5344CB8AC3E}">
        <p14:creationId xmlns:p14="http://schemas.microsoft.com/office/powerpoint/2010/main" val="329226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38</a:t>
            </a:fld>
            <a:endParaRPr lang="en-US"/>
          </a:p>
        </p:txBody>
      </p:sp>
    </p:spTree>
    <p:extLst>
      <p:ext uri="{BB962C8B-B14F-4D97-AF65-F5344CB8AC3E}">
        <p14:creationId xmlns:p14="http://schemas.microsoft.com/office/powerpoint/2010/main" val="692176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39</a:t>
            </a:fld>
            <a:endParaRPr lang="en-US"/>
          </a:p>
        </p:txBody>
      </p:sp>
    </p:spTree>
    <p:extLst>
      <p:ext uri="{BB962C8B-B14F-4D97-AF65-F5344CB8AC3E}">
        <p14:creationId xmlns:p14="http://schemas.microsoft.com/office/powerpoint/2010/main" val="163438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a:t>
            </a:fld>
            <a:endParaRPr lang="en-US"/>
          </a:p>
        </p:txBody>
      </p:sp>
    </p:spTree>
    <p:extLst>
      <p:ext uri="{BB962C8B-B14F-4D97-AF65-F5344CB8AC3E}">
        <p14:creationId xmlns:p14="http://schemas.microsoft.com/office/powerpoint/2010/main" val="3475087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3 principles are to safeguard the individual from any unnecessary interference in their lives , principles 4 and 5 are used when a person lacks capacity and provide the basis on which we should make a decision for other people.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40</a:t>
            </a:fld>
            <a:endParaRPr lang="en-US"/>
          </a:p>
        </p:txBody>
      </p:sp>
    </p:spTree>
    <p:extLst>
      <p:ext uri="{BB962C8B-B14F-4D97-AF65-F5344CB8AC3E}">
        <p14:creationId xmlns:p14="http://schemas.microsoft.com/office/powerpoint/2010/main" val="3495624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EBDC-D253-8FF1-06AF-030DF74F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C11E3-0B27-0716-6618-2EFEF391AF0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D10DCB3-056B-22E0-FAD2-EB5E40D8C31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25B0AF6-0CBD-5958-9EFA-521B40201EA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544FACD-355F-432C-50BF-67556C0CC26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AC644CC-EBE2-6E40-5F99-79317CF1BD9D}"/>
              </a:ext>
            </a:extLst>
          </p:cNvPr>
          <p:cNvSpPr>
            <a:spLocks noGrp="1"/>
          </p:cNvSpPr>
          <p:nvPr>
            <p:ph type="sldNum" sz="quarter" idx="5"/>
          </p:nvPr>
        </p:nvSpPr>
        <p:spPr/>
        <p:txBody>
          <a:bodyPr/>
          <a:lstStyle/>
          <a:p>
            <a:fld id="{243AFF21-4184-984E-9956-389BBB494A6E}" type="slidenum">
              <a:rPr lang="en-US" smtClean="0"/>
              <a:t>41</a:t>
            </a:fld>
            <a:endParaRPr lang="en-US"/>
          </a:p>
        </p:txBody>
      </p:sp>
    </p:spTree>
    <p:extLst>
      <p:ext uri="{BB962C8B-B14F-4D97-AF65-F5344CB8AC3E}">
        <p14:creationId xmlns:p14="http://schemas.microsoft.com/office/powerpoint/2010/main" val="1963656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ltLang="en-US" dirty="0"/>
              <a:t>Harry, a 35 year old with capacity living in the community, falls and is unable to take care of his basic needs. Do you need his consent to contact SPOR for a social care assessment?</a:t>
            </a:r>
          </a:p>
          <a:p>
            <a:r>
              <a:rPr lang="en-GB" altLang="en-US" dirty="0"/>
              <a:t>Yes consent required </a:t>
            </a:r>
          </a:p>
          <a:p>
            <a:endParaRPr lang="en-GB" altLang="en-US" dirty="0"/>
          </a:p>
          <a:p>
            <a:r>
              <a:rPr lang="en-GB" altLang="en-US" dirty="0"/>
              <a:t>Sophie, a 35 year with complex needs, is being sexually abused by one of her care workers. Do you need her consent to report the abuse?</a:t>
            </a:r>
          </a:p>
          <a:p>
            <a:endParaRPr lang="en-GB" altLang="en-US" dirty="0"/>
          </a:p>
          <a:p>
            <a:r>
              <a:rPr lang="en-GB" altLang="en-US" dirty="0"/>
              <a:t>No Consent not required – risk to others </a:t>
            </a:r>
          </a:p>
          <a:p>
            <a:endParaRPr lang="en-GB" altLang="en-US" dirty="0"/>
          </a:p>
          <a:p>
            <a:r>
              <a:rPr lang="en-GB" altLang="en-US" dirty="0"/>
              <a:t>Gerry, a 50 year old who has a disability but has capacity, lives in squalid conditions. A local gang is exploiting him for money and threatened violence if he does not comply. Do you need consent to make an Enquiry to SPOR</a:t>
            </a:r>
          </a:p>
          <a:p>
            <a:r>
              <a:rPr lang="en-GB" altLang="en-US" dirty="0"/>
              <a:t>No consent required – Gerry is being coerced ( threatened)  and there is a threat to others . </a:t>
            </a:r>
          </a:p>
          <a:p>
            <a:r>
              <a:rPr lang="en-GB" altLang="en-US" dirty="0"/>
              <a:t>Fred – No consent, coerced and threatened </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42</a:t>
            </a:fld>
            <a:endParaRPr lang="en-US"/>
          </a:p>
        </p:txBody>
      </p:sp>
    </p:spTree>
    <p:extLst>
      <p:ext uri="{BB962C8B-B14F-4D97-AF65-F5344CB8AC3E}">
        <p14:creationId xmlns:p14="http://schemas.microsoft.com/office/powerpoint/2010/main" val="606839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43</a:t>
            </a:fld>
            <a:endParaRPr lang="en-US"/>
          </a:p>
        </p:txBody>
      </p:sp>
    </p:spTree>
    <p:extLst>
      <p:ext uri="{BB962C8B-B14F-4D97-AF65-F5344CB8AC3E}">
        <p14:creationId xmlns:p14="http://schemas.microsoft.com/office/powerpoint/2010/main" val="981626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97DB0-02BB-F69F-C426-EF1FB2D4E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87D4F-04C7-D750-875B-B80EBB47271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56CC30D-27CE-2F15-113E-A27E130CB4D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E1D9966E-17F5-AFA7-60A6-9DC72AF933A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DCE7CDA-3C3F-7174-71DE-F3192B5F39D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D953411-E88D-C602-0767-14A74944E00C}"/>
              </a:ext>
            </a:extLst>
          </p:cNvPr>
          <p:cNvSpPr>
            <a:spLocks noGrp="1"/>
          </p:cNvSpPr>
          <p:nvPr>
            <p:ph type="sldNum" sz="quarter" idx="5"/>
          </p:nvPr>
        </p:nvSpPr>
        <p:spPr/>
        <p:txBody>
          <a:bodyPr/>
          <a:lstStyle/>
          <a:p>
            <a:fld id="{243AFF21-4184-984E-9956-389BBB494A6E}" type="slidenum">
              <a:rPr lang="en-US" smtClean="0"/>
              <a:t>44</a:t>
            </a:fld>
            <a:endParaRPr lang="en-US"/>
          </a:p>
        </p:txBody>
      </p:sp>
    </p:spTree>
    <p:extLst>
      <p:ext uri="{BB962C8B-B14F-4D97-AF65-F5344CB8AC3E}">
        <p14:creationId xmlns:p14="http://schemas.microsoft.com/office/powerpoint/2010/main" val="3697513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74B3-B7E8-C8A1-C2AB-7C4161386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0A4BF-252E-107B-97EA-86D00EFEC49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3E0272-98A0-1AA2-A422-3B053EE549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safeguarding definition </a:t>
            </a:r>
          </a:p>
          <a:p>
            <a:endParaRPr lang="en-GB" dirty="0"/>
          </a:p>
        </p:txBody>
      </p:sp>
      <p:sp>
        <p:nvSpPr>
          <p:cNvPr id="4" name="Header Placeholder 3">
            <a:extLst>
              <a:ext uri="{FF2B5EF4-FFF2-40B4-BE49-F238E27FC236}">
                <a16:creationId xmlns:a16="http://schemas.microsoft.com/office/drawing/2014/main" id="{69A3AF3F-FBD8-F372-26A0-E77C59EBEDDE}"/>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BE75D15-7380-4E2F-0792-33047713EB1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6A96245-4ED4-42DB-A7CF-655B39C01B35}"/>
              </a:ext>
            </a:extLst>
          </p:cNvPr>
          <p:cNvSpPr>
            <a:spLocks noGrp="1"/>
          </p:cNvSpPr>
          <p:nvPr>
            <p:ph type="sldNum" sz="quarter" idx="5"/>
          </p:nvPr>
        </p:nvSpPr>
        <p:spPr/>
        <p:txBody>
          <a:bodyPr/>
          <a:lstStyle/>
          <a:p>
            <a:fld id="{243AFF21-4184-984E-9956-389BBB494A6E}" type="slidenum">
              <a:rPr lang="en-US" smtClean="0"/>
              <a:t>45</a:t>
            </a:fld>
            <a:endParaRPr lang="en-US"/>
          </a:p>
        </p:txBody>
      </p:sp>
    </p:spTree>
    <p:extLst>
      <p:ext uri="{BB962C8B-B14F-4D97-AF65-F5344CB8AC3E}">
        <p14:creationId xmlns:p14="http://schemas.microsoft.com/office/powerpoint/2010/main" val="381824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727E-7D35-2030-B361-B9146512A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20AD0-995A-8F19-2BC8-1EAE9A4730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EED7BC-DE1C-4E91-B547-8372954D2A4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0C5FA6A-994C-73DD-53DE-F510D6BFA4D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DC0CB4D-603A-880F-6E15-C08DA9A7D7E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0BD0EE1-4B02-EEB2-7EAA-045DCB9923ED}"/>
              </a:ext>
            </a:extLst>
          </p:cNvPr>
          <p:cNvSpPr>
            <a:spLocks noGrp="1"/>
          </p:cNvSpPr>
          <p:nvPr>
            <p:ph type="sldNum" sz="quarter" idx="5"/>
          </p:nvPr>
        </p:nvSpPr>
        <p:spPr/>
        <p:txBody>
          <a:bodyPr/>
          <a:lstStyle/>
          <a:p>
            <a:fld id="{243AFF21-4184-984E-9956-389BBB494A6E}" type="slidenum">
              <a:rPr lang="en-US" smtClean="0"/>
              <a:t>46</a:t>
            </a:fld>
            <a:endParaRPr lang="en-US"/>
          </a:p>
        </p:txBody>
      </p:sp>
    </p:spTree>
    <p:extLst>
      <p:ext uri="{BB962C8B-B14F-4D97-AF65-F5344CB8AC3E}">
        <p14:creationId xmlns:p14="http://schemas.microsoft.com/office/powerpoint/2010/main" val="118918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92F2-2BE1-E7B1-13F9-E924C1ECB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C3F0B-49BB-6645-1A56-8B3F591933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462BB0-B8B7-E33D-2BC7-EAA9C290F4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It is a mandatory requirement that Practitioners work together effectively to meet wellbeing, health and development needs and to promote and safeguard the welfare of children and young people.</a:t>
            </a:r>
            <a:r>
              <a:rPr lang="en-GB" dirty="0"/>
              <a:t> Highlight this is the island plan, and further information can  be found on gov.je the previous plan had 4 outcomes, the new plan has added Enjoy a decent standard of living. </a:t>
            </a:r>
          </a:p>
          <a:p>
            <a:endParaRPr lang="en-GB" dirty="0"/>
          </a:p>
        </p:txBody>
      </p:sp>
      <p:sp>
        <p:nvSpPr>
          <p:cNvPr id="4" name="Header Placeholder 3">
            <a:extLst>
              <a:ext uri="{FF2B5EF4-FFF2-40B4-BE49-F238E27FC236}">
                <a16:creationId xmlns:a16="http://schemas.microsoft.com/office/drawing/2014/main" id="{211F580A-77CF-60CF-4911-FA3AEFB1873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FCFC7F0-DABB-98E8-744E-154BA500F74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AA7C309-FAB5-7154-0B65-51D9E439BA78}"/>
              </a:ext>
            </a:extLst>
          </p:cNvPr>
          <p:cNvSpPr>
            <a:spLocks noGrp="1"/>
          </p:cNvSpPr>
          <p:nvPr>
            <p:ph type="sldNum" sz="quarter" idx="5"/>
          </p:nvPr>
        </p:nvSpPr>
        <p:spPr/>
        <p:txBody>
          <a:bodyPr/>
          <a:lstStyle/>
          <a:p>
            <a:fld id="{243AFF21-4184-984E-9956-389BBB494A6E}" type="slidenum">
              <a:rPr lang="en-US" smtClean="0"/>
              <a:t>47</a:t>
            </a:fld>
            <a:endParaRPr lang="en-US"/>
          </a:p>
        </p:txBody>
      </p:sp>
    </p:spTree>
    <p:extLst>
      <p:ext uri="{BB962C8B-B14F-4D97-AF65-F5344CB8AC3E}">
        <p14:creationId xmlns:p14="http://schemas.microsoft.com/office/powerpoint/2010/main" val="1958387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5EDF-DC64-E5C7-52FC-69AB567FC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D9F9E-E60C-D7C5-A918-366E8AB4AD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2BBE97-E29F-B1F9-790F-1B3A5E803AA7}"/>
              </a:ext>
            </a:extLst>
          </p:cNvPr>
          <p:cNvSpPr>
            <a:spLocks noGrp="1"/>
          </p:cNvSpPr>
          <p:nvPr>
            <p:ph type="body" idx="1"/>
          </p:nvPr>
        </p:nvSpPr>
        <p:spPr/>
        <p:txBody>
          <a:bodyPr/>
          <a:lstStyle/>
          <a:p>
            <a:pPr eaLnBrk="1" hangingPunct="1">
              <a:spcBef>
                <a:spcPct val="0"/>
              </a:spcBef>
            </a:pPr>
            <a:r>
              <a:rPr lang="en-US" altLang="en-US" dirty="0"/>
              <a:t>There is a step up/down approach  - next slide shows the continuum of need  model </a:t>
            </a:r>
          </a:p>
          <a:p>
            <a:pPr eaLnBrk="1" hangingPunct="1">
              <a:spcBef>
                <a:spcPct val="0"/>
              </a:spcBef>
            </a:pPr>
            <a:r>
              <a:rPr lang="en-US" altLang="en-US" dirty="0"/>
              <a:t>Focus  - Pre birth to 19 years </a:t>
            </a:r>
          </a:p>
          <a:p>
            <a:endParaRPr lang="en-GB" dirty="0"/>
          </a:p>
        </p:txBody>
      </p:sp>
      <p:sp>
        <p:nvSpPr>
          <p:cNvPr id="4" name="Header Placeholder 3">
            <a:extLst>
              <a:ext uri="{FF2B5EF4-FFF2-40B4-BE49-F238E27FC236}">
                <a16:creationId xmlns:a16="http://schemas.microsoft.com/office/drawing/2014/main" id="{B1E5521A-88A7-99A9-EE60-9E0C8954198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4A9C03F-4E2F-0269-BA81-2F16D0CA65E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CAEAE3-5D9A-CDD4-7600-91267FEC9C51}"/>
              </a:ext>
            </a:extLst>
          </p:cNvPr>
          <p:cNvSpPr>
            <a:spLocks noGrp="1"/>
          </p:cNvSpPr>
          <p:nvPr>
            <p:ph type="sldNum" sz="quarter" idx="5"/>
          </p:nvPr>
        </p:nvSpPr>
        <p:spPr/>
        <p:txBody>
          <a:bodyPr/>
          <a:lstStyle/>
          <a:p>
            <a:fld id="{243AFF21-4184-984E-9956-389BBB494A6E}" type="slidenum">
              <a:rPr lang="en-US" smtClean="0"/>
              <a:t>48</a:t>
            </a:fld>
            <a:endParaRPr lang="en-US"/>
          </a:p>
        </p:txBody>
      </p:sp>
    </p:spTree>
    <p:extLst>
      <p:ext uri="{BB962C8B-B14F-4D97-AF65-F5344CB8AC3E}">
        <p14:creationId xmlns:p14="http://schemas.microsoft.com/office/powerpoint/2010/main" val="710982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67A2-D563-2489-E707-6D46A2398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EE5C0-D7A0-3FC7-4B8C-CE0EC181E0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92FFE0D-B4A9-9BF6-BD38-4E744628F47D}"/>
              </a:ext>
            </a:extLst>
          </p:cNvPr>
          <p:cNvSpPr>
            <a:spLocks noGrp="1"/>
          </p:cNvSpPr>
          <p:nvPr>
            <p:ph type="body" idx="1"/>
          </p:nvPr>
        </p:nvSpPr>
        <p:spPr/>
        <p:txBody>
          <a:bodyPr/>
          <a:lstStyle/>
          <a:p>
            <a:pPr eaLnBrk="1" hangingPunct="1">
              <a:spcBef>
                <a:spcPct val="0"/>
              </a:spcBef>
              <a:defRPr/>
            </a:pPr>
            <a:r>
              <a:rPr lang="en-US" altLang="en-US" dirty="0"/>
              <a:t>Children can move between the different levels </a:t>
            </a:r>
          </a:p>
          <a:p>
            <a:pPr eaLnBrk="1" hangingPunct="1">
              <a:spcBef>
                <a:spcPct val="0"/>
              </a:spcBef>
              <a:defRPr/>
            </a:pPr>
            <a:r>
              <a:rPr lang="en-US" altLang="en-US" dirty="0"/>
              <a:t>Safeguarding need  ( child protection )  – no consent required – likely or is suffering from significant harm., </a:t>
            </a:r>
          </a:p>
          <a:p>
            <a:pPr eaLnBrk="1" hangingPunct="1">
              <a:spcBef>
                <a:spcPct val="0"/>
              </a:spcBef>
              <a:defRPr/>
            </a:pPr>
            <a:r>
              <a:rPr lang="en-US" altLang="en-US" dirty="0"/>
              <a:t>Health and development need (child in need)  no consent required – complex needs and need to support for health /disability would have SW , CAMHS pediatrician </a:t>
            </a:r>
          </a:p>
          <a:p>
            <a:pPr eaLnBrk="1" hangingPunct="1">
              <a:spcBef>
                <a:spcPct val="0"/>
              </a:spcBef>
              <a:defRPr/>
            </a:pPr>
            <a:r>
              <a:rPr lang="en-US" altLang="en-US" dirty="0"/>
              <a:t>Wellbeing need ( early help)  consent required  to share </a:t>
            </a:r>
            <a:r>
              <a:rPr lang="en-GB" altLang="en-US" dirty="0"/>
              <a:t> child may need emotional support, or family support </a:t>
            </a:r>
            <a:endParaRPr lang="en-US" altLang="en-US" dirty="0"/>
          </a:p>
          <a:p>
            <a:pPr eaLnBrk="1" hangingPunct="1">
              <a:spcBef>
                <a:spcPct val="0"/>
              </a:spcBef>
              <a:defRPr/>
            </a:pPr>
            <a:r>
              <a:rPr lang="en-US" altLang="en-US" dirty="0"/>
              <a:t>Universal need  – consent required  - share information </a:t>
            </a:r>
            <a:r>
              <a:rPr lang="en-GB" dirty="0">
                <a:solidFill>
                  <a:srgbClr val="040C28"/>
                </a:solidFill>
                <a:highlight>
                  <a:srgbClr val="D3E3FD"/>
                </a:highlight>
                <a:latin typeface="Google Sans"/>
              </a:rPr>
              <a:t>shelter, food, clothing, medical care and protection from harm</a:t>
            </a:r>
            <a:r>
              <a:rPr lang="en-GB" dirty="0">
                <a:solidFill>
                  <a:srgbClr val="474747"/>
                </a:solidFill>
                <a:highlight>
                  <a:srgbClr val="FFFFFF"/>
                </a:highlight>
                <a:latin typeface="Google Sans"/>
              </a:rPr>
              <a:t>.</a:t>
            </a:r>
            <a:endParaRPr lang="en-US" altLang="en-US" dirty="0"/>
          </a:p>
          <a:p>
            <a:pPr eaLnBrk="1" hangingPunct="1">
              <a:spcBef>
                <a:spcPct val="0"/>
              </a:spcBef>
              <a:defRPr/>
            </a:pPr>
            <a:endParaRPr lang="en-US" altLang="en-US" dirty="0"/>
          </a:p>
          <a:p>
            <a:pPr eaLnBrk="1" hangingPunct="1">
              <a:spcBef>
                <a:spcPct val="0"/>
              </a:spcBef>
              <a:defRPr/>
            </a:pPr>
            <a:r>
              <a:rPr lang="en-US" altLang="en-US" dirty="0"/>
              <a:t>Right help at the right time </a:t>
            </a:r>
          </a:p>
          <a:p>
            <a:pPr eaLnBrk="1" hangingPunct="1">
              <a:spcBef>
                <a:spcPct val="0"/>
              </a:spcBef>
              <a:defRPr/>
            </a:pPr>
            <a:r>
              <a:rPr lang="en-US" altLang="en-US" dirty="0"/>
              <a:t>Knowledge is required at practitioner level, but it is useful to know the terminology and how the children may step up or down between the levels. </a:t>
            </a:r>
            <a:endParaRPr lang="en-GB" dirty="0"/>
          </a:p>
        </p:txBody>
      </p:sp>
      <p:sp>
        <p:nvSpPr>
          <p:cNvPr id="4" name="Header Placeholder 3">
            <a:extLst>
              <a:ext uri="{FF2B5EF4-FFF2-40B4-BE49-F238E27FC236}">
                <a16:creationId xmlns:a16="http://schemas.microsoft.com/office/drawing/2014/main" id="{788C0E63-EF74-B42C-88D2-02723F7B562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6966D10-02A6-2246-704B-350C685A3C0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5B337E8-C5D1-DDFD-273C-1936F5038475}"/>
              </a:ext>
            </a:extLst>
          </p:cNvPr>
          <p:cNvSpPr>
            <a:spLocks noGrp="1"/>
          </p:cNvSpPr>
          <p:nvPr>
            <p:ph type="sldNum" sz="quarter" idx="5"/>
          </p:nvPr>
        </p:nvSpPr>
        <p:spPr/>
        <p:txBody>
          <a:bodyPr/>
          <a:lstStyle/>
          <a:p>
            <a:fld id="{243AFF21-4184-984E-9956-389BBB494A6E}" type="slidenum">
              <a:rPr lang="en-US" smtClean="0"/>
              <a:t>49</a:t>
            </a:fld>
            <a:endParaRPr lang="en-US"/>
          </a:p>
        </p:txBody>
      </p:sp>
    </p:spTree>
    <p:extLst>
      <p:ext uri="{BB962C8B-B14F-4D97-AF65-F5344CB8AC3E}">
        <p14:creationId xmlns:p14="http://schemas.microsoft.com/office/powerpoint/2010/main" val="87453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we begin, please be aware that this session includes topics related to safeguarding and may involve discussions of harm, abuse, or neglect. These issues are sensitive, and your wellbeing is our priority. If at any point you feel uncomfortable or need a break, please feel free to step out or speak to a member of staff privately. Support is available throughout and after the session."</a:t>
            </a:r>
            <a:endParaRPr lang="en-US" altLang="en-US" dirty="0">
              <a:latin typeface="Arial" panose="020B0604020202020204" pitchFamily="34"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a:t>
            </a:fld>
            <a:endParaRPr lang="en-US"/>
          </a:p>
        </p:txBody>
      </p:sp>
    </p:spTree>
    <p:extLst>
      <p:ext uri="{BB962C8B-B14F-4D97-AF65-F5344CB8AC3E}">
        <p14:creationId xmlns:p14="http://schemas.microsoft.com/office/powerpoint/2010/main" val="1452828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313FE-542C-0CED-D272-31534660F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91F02-AFE1-C2A9-75CC-507DEAC653D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DB894EB-E956-BBDA-415F-C8AFB1F787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8 wellbeing indicators prescribed in the Law. The wheel is a tool to help identify wellbeing needs in children and use of the language helps in the referral process, along with the continuum of need document. </a:t>
            </a:r>
          </a:p>
          <a:p>
            <a:endParaRPr lang="en-GB" dirty="0"/>
          </a:p>
        </p:txBody>
      </p:sp>
      <p:sp>
        <p:nvSpPr>
          <p:cNvPr id="4" name="Header Placeholder 3">
            <a:extLst>
              <a:ext uri="{FF2B5EF4-FFF2-40B4-BE49-F238E27FC236}">
                <a16:creationId xmlns:a16="http://schemas.microsoft.com/office/drawing/2014/main" id="{1F875EB4-54F9-CEB2-86A3-E5C4E0EE18B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5203FA2-3DB2-8B2B-EE77-5D186966F17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E47674D-31A9-DD5B-3EEF-751AC7FD0A3A}"/>
              </a:ext>
            </a:extLst>
          </p:cNvPr>
          <p:cNvSpPr>
            <a:spLocks noGrp="1"/>
          </p:cNvSpPr>
          <p:nvPr>
            <p:ph type="sldNum" sz="quarter" idx="5"/>
          </p:nvPr>
        </p:nvSpPr>
        <p:spPr/>
        <p:txBody>
          <a:bodyPr/>
          <a:lstStyle/>
          <a:p>
            <a:fld id="{243AFF21-4184-984E-9956-389BBB494A6E}" type="slidenum">
              <a:rPr lang="en-US" smtClean="0"/>
              <a:t>50</a:t>
            </a:fld>
            <a:endParaRPr lang="en-US"/>
          </a:p>
        </p:txBody>
      </p:sp>
    </p:spTree>
    <p:extLst>
      <p:ext uri="{BB962C8B-B14F-4D97-AF65-F5344CB8AC3E}">
        <p14:creationId xmlns:p14="http://schemas.microsoft.com/office/powerpoint/2010/main" val="2774909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A38D-0E39-CDC5-DB62-29E020155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3A10A-B5EB-55D8-6131-6930950C582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846D2E7-3C2D-85EF-F5E5-FD09C8B12D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Activity 3 groups – put the timeline papers in the correct order that you think that these occurred – 10 mins</a:t>
            </a:r>
          </a:p>
          <a:p>
            <a:endParaRPr lang="en-GB" dirty="0"/>
          </a:p>
        </p:txBody>
      </p:sp>
      <p:sp>
        <p:nvSpPr>
          <p:cNvPr id="4" name="Header Placeholder 3">
            <a:extLst>
              <a:ext uri="{FF2B5EF4-FFF2-40B4-BE49-F238E27FC236}">
                <a16:creationId xmlns:a16="http://schemas.microsoft.com/office/drawing/2014/main" id="{77F070DD-C5B3-0C68-8E3C-C678FE2C6D2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1E5E79C-4EBC-B49E-B52C-D8E558321FE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1A88BEF-D53C-6649-EBAD-5DDD0686DF6F}"/>
              </a:ext>
            </a:extLst>
          </p:cNvPr>
          <p:cNvSpPr>
            <a:spLocks noGrp="1"/>
          </p:cNvSpPr>
          <p:nvPr>
            <p:ph type="sldNum" sz="quarter" idx="5"/>
          </p:nvPr>
        </p:nvSpPr>
        <p:spPr/>
        <p:txBody>
          <a:bodyPr/>
          <a:lstStyle/>
          <a:p>
            <a:fld id="{243AFF21-4184-984E-9956-389BBB494A6E}" type="slidenum">
              <a:rPr lang="en-US" smtClean="0"/>
              <a:t>51</a:t>
            </a:fld>
            <a:endParaRPr lang="en-US"/>
          </a:p>
        </p:txBody>
      </p:sp>
    </p:spTree>
    <p:extLst>
      <p:ext uri="{BB962C8B-B14F-4D97-AF65-F5344CB8AC3E}">
        <p14:creationId xmlns:p14="http://schemas.microsoft.com/office/powerpoint/2010/main" val="1122455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95C9-308B-8BEF-D57B-825B7CB4C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14035-1E53-E7D9-FE10-EE1B2023B6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C44E8D-9A6C-0310-8859-AB57CC01EB9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5E478BF-1DB5-FF45-D149-44DD3CFB814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64268BF-1F81-C2A4-A51D-65AC1151F10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C15D9B9-DDE3-5419-751E-C898DB9FF46F}"/>
              </a:ext>
            </a:extLst>
          </p:cNvPr>
          <p:cNvSpPr>
            <a:spLocks noGrp="1"/>
          </p:cNvSpPr>
          <p:nvPr>
            <p:ph type="sldNum" sz="quarter" idx="5"/>
          </p:nvPr>
        </p:nvSpPr>
        <p:spPr/>
        <p:txBody>
          <a:bodyPr/>
          <a:lstStyle/>
          <a:p>
            <a:fld id="{243AFF21-4184-984E-9956-389BBB494A6E}" type="slidenum">
              <a:rPr lang="en-US" smtClean="0"/>
              <a:t>52</a:t>
            </a:fld>
            <a:endParaRPr lang="en-US"/>
          </a:p>
        </p:txBody>
      </p:sp>
    </p:spTree>
    <p:extLst>
      <p:ext uri="{BB962C8B-B14F-4D97-AF65-F5344CB8AC3E}">
        <p14:creationId xmlns:p14="http://schemas.microsoft.com/office/powerpoint/2010/main" val="1585463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BA7D-F4AA-A574-0442-1B52595DA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EA46F-4B48-A65C-CFD5-640DDE17F7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0C772C-F5A1-050E-3F3E-067F1EC9786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A5EC894-B393-E124-D24F-EAEBF507B59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3DF05EC-5E43-78BA-ADA3-8B2AB416301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B338953-7328-B24A-8AD8-BA9FB9C40C05}"/>
              </a:ext>
            </a:extLst>
          </p:cNvPr>
          <p:cNvSpPr>
            <a:spLocks noGrp="1"/>
          </p:cNvSpPr>
          <p:nvPr>
            <p:ph type="sldNum" sz="quarter" idx="5"/>
          </p:nvPr>
        </p:nvSpPr>
        <p:spPr/>
        <p:txBody>
          <a:bodyPr/>
          <a:lstStyle/>
          <a:p>
            <a:fld id="{243AFF21-4184-984E-9956-389BBB494A6E}" type="slidenum">
              <a:rPr lang="en-US" smtClean="0"/>
              <a:t>53</a:t>
            </a:fld>
            <a:endParaRPr lang="en-US"/>
          </a:p>
        </p:txBody>
      </p:sp>
    </p:spTree>
    <p:extLst>
      <p:ext uri="{BB962C8B-B14F-4D97-AF65-F5344CB8AC3E}">
        <p14:creationId xmlns:p14="http://schemas.microsoft.com/office/powerpoint/2010/main" val="1969878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54</a:t>
            </a:fld>
            <a:endParaRPr lang="en-US"/>
          </a:p>
        </p:txBody>
      </p:sp>
    </p:spTree>
    <p:extLst>
      <p:ext uri="{BB962C8B-B14F-4D97-AF65-F5344CB8AC3E}">
        <p14:creationId xmlns:p14="http://schemas.microsoft.com/office/powerpoint/2010/main" val="4011091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55</a:t>
            </a:fld>
            <a:endParaRPr lang="en-US"/>
          </a:p>
        </p:txBody>
      </p:sp>
    </p:spTree>
    <p:extLst>
      <p:ext uri="{BB962C8B-B14F-4D97-AF65-F5344CB8AC3E}">
        <p14:creationId xmlns:p14="http://schemas.microsoft.com/office/powerpoint/2010/main" val="3847261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dirty="0"/>
              <a:t>They may not understand what is happening to them – Disability, cognitive, it’s the “norm” </a:t>
            </a:r>
          </a:p>
          <a:p>
            <a:pPr eaLnBrk="1" hangingPunct="1">
              <a:spcBef>
                <a:spcPct val="0"/>
              </a:spcBef>
            </a:pPr>
            <a:r>
              <a:rPr lang="en-US" altLang="en-US" dirty="0"/>
              <a:t>Guilt and blame </a:t>
            </a:r>
          </a:p>
          <a:p>
            <a:pPr eaLnBrk="1" hangingPunct="1">
              <a:spcBef>
                <a:spcPct val="0"/>
              </a:spcBef>
            </a:pPr>
            <a:r>
              <a:rPr lang="en-US" altLang="en-US" dirty="0"/>
              <a:t>Ashamed embarrassed </a:t>
            </a:r>
          </a:p>
          <a:p>
            <a:pPr eaLnBrk="1" hangingPunct="1">
              <a:spcBef>
                <a:spcPct val="0"/>
              </a:spcBef>
            </a:pPr>
            <a:r>
              <a:rPr lang="en-US" altLang="en-US" dirty="0"/>
              <a:t>People won't believe them </a:t>
            </a:r>
          </a:p>
          <a:p>
            <a:pPr eaLnBrk="1" hangingPunct="1">
              <a:spcBef>
                <a:spcPct val="0"/>
              </a:spcBef>
            </a:pPr>
            <a:r>
              <a:rPr lang="en-US" altLang="en-US" dirty="0"/>
              <a:t>May not be able to communicate verbally – you would need to watch for signs of behavioral changes </a:t>
            </a:r>
          </a:p>
          <a:p>
            <a:pPr eaLnBrk="1" hangingPunct="1">
              <a:spcBef>
                <a:spcPct val="0"/>
              </a:spcBef>
            </a:pPr>
            <a:r>
              <a:rPr lang="en-US" altLang="en-US" dirty="0"/>
              <a:t>Afraid of the consequences of speaking out </a:t>
            </a:r>
          </a:p>
          <a:p>
            <a:pPr eaLnBrk="1" hangingPunct="1">
              <a:spcBef>
                <a:spcPct val="0"/>
              </a:spcBef>
            </a:pPr>
            <a:r>
              <a:rPr lang="en-US" altLang="en-US" dirty="0"/>
              <a:t>Hope that the abuse will stop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56</a:t>
            </a:fld>
            <a:endParaRPr lang="en-US"/>
          </a:p>
        </p:txBody>
      </p:sp>
    </p:spTree>
    <p:extLst>
      <p:ext uri="{BB962C8B-B14F-4D97-AF65-F5344CB8AC3E}">
        <p14:creationId xmlns:p14="http://schemas.microsoft.com/office/powerpoint/2010/main" val="19611090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dirty="0"/>
              <a:t>Activity 6 </a:t>
            </a:r>
          </a:p>
          <a:p>
            <a:pPr eaLnBrk="1" hangingPunct="1">
              <a:spcBef>
                <a:spcPct val="0"/>
              </a:spcBef>
            </a:pPr>
            <a:r>
              <a:rPr lang="en-US" altLang="en-US" dirty="0"/>
              <a:t>Children – focus on what helps them tell </a:t>
            </a:r>
          </a:p>
          <a:p>
            <a:pPr eaLnBrk="1" hangingPunct="1">
              <a:spcBef>
                <a:spcPct val="0"/>
              </a:spcBef>
            </a:pPr>
            <a:r>
              <a:rPr lang="en-US" altLang="en-US" dirty="0"/>
              <a:t>Positive relationships </a:t>
            </a:r>
          </a:p>
          <a:p>
            <a:pPr eaLnBrk="1" hangingPunct="1">
              <a:spcBef>
                <a:spcPct val="0"/>
              </a:spcBef>
            </a:pPr>
            <a:r>
              <a:rPr lang="en-US" altLang="en-US" dirty="0"/>
              <a:t>Knowing who to tell </a:t>
            </a:r>
          </a:p>
          <a:p>
            <a:pPr eaLnBrk="1" hangingPunct="1">
              <a:spcBef>
                <a:spcPct val="0"/>
              </a:spcBef>
            </a:pPr>
            <a:r>
              <a:rPr lang="en-US" altLang="en-US" dirty="0"/>
              <a:t>Knowing their rights </a:t>
            </a:r>
          </a:p>
          <a:p>
            <a:pPr eaLnBrk="1" hangingPunct="1">
              <a:spcBef>
                <a:spcPct val="0"/>
              </a:spcBef>
            </a:pPr>
            <a:r>
              <a:rPr lang="en-US" altLang="en-US" dirty="0"/>
              <a:t>Being heard</a:t>
            </a:r>
          </a:p>
          <a:p>
            <a:pPr eaLnBrk="1" hangingPunct="1">
              <a:spcBef>
                <a:spcPct val="0"/>
              </a:spcBef>
            </a:pPr>
            <a:r>
              <a:rPr lang="en-US" altLang="en-US" dirty="0"/>
              <a:t>Being believed /not judged </a:t>
            </a:r>
          </a:p>
          <a:p>
            <a:pPr eaLnBrk="1" hangingPunct="1">
              <a:spcBef>
                <a:spcPct val="0"/>
              </a:spcBef>
            </a:pPr>
            <a:r>
              <a:rPr lang="en-US" altLang="en-US" dirty="0"/>
              <a:t>Adults </a:t>
            </a:r>
          </a:p>
          <a:p>
            <a:pPr eaLnBrk="1" hangingPunct="1">
              <a:spcBef>
                <a:spcPct val="0"/>
              </a:spcBef>
            </a:pPr>
            <a:r>
              <a:rPr lang="en-US" altLang="en-US" dirty="0"/>
              <a:t>good training </a:t>
            </a:r>
          </a:p>
          <a:p>
            <a:pPr eaLnBrk="1" hangingPunct="1">
              <a:spcBef>
                <a:spcPct val="0"/>
              </a:spcBef>
            </a:pPr>
            <a:r>
              <a:rPr lang="en-US" altLang="en-US" dirty="0"/>
              <a:t>Professional curiosity </a:t>
            </a:r>
          </a:p>
          <a:p>
            <a:pPr eaLnBrk="1" hangingPunct="1">
              <a:spcBef>
                <a:spcPct val="0"/>
              </a:spcBef>
            </a:pPr>
            <a:r>
              <a:rPr lang="en-US" altLang="en-US" dirty="0"/>
              <a:t>Good communications/relationships </a:t>
            </a:r>
          </a:p>
          <a:p>
            <a:pPr eaLnBrk="1" hangingPunct="1">
              <a:spcBef>
                <a:spcPct val="0"/>
              </a:spcBef>
            </a:pPr>
            <a:r>
              <a:rPr lang="en-US" altLang="en-US" dirty="0"/>
              <a:t>Person centered </a:t>
            </a:r>
          </a:p>
          <a:p>
            <a:pPr eaLnBrk="1" hangingPunct="1">
              <a:spcBef>
                <a:spcPct val="0"/>
              </a:spcBef>
            </a:pPr>
            <a:r>
              <a:rPr lang="en-US" altLang="en-US" dirty="0"/>
              <a:t>Empathy/non judgmental </a:t>
            </a:r>
          </a:p>
          <a:p>
            <a:pPr eaLnBrk="1" hangingPunct="1">
              <a:spcBef>
                <a:spcPct val="0"/>
              </a:spcBef>
            </a:pPr>
            <a:r>
              <a:rPr lang="en-US" altLang="en-US" dirty="0"/>
              <a:t>Consideration for their needs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57</a:t>
            </a:fld>
            <a:endParaRPr lang="en-US"/>
          </a:p>
        </p:txBody>
      </p:sp>
    </p:spTree>
    <p:extLst>
      <p:ext uri="{BB962C8B-B14F-4D97-AF65-F5344CB8AC3E}">
        <p14:creationId xmlns:p14="http://schemas.microsoft.com/office/powerpoint/2010/main" val="676416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58</a:t>
            </a:fld>
            <a:endParaRPr lang="en-US"/>
          </a:p>
        </p:txBody>
      </p:sp>
    </p:spTree>
    <p:extLst>
      <p:ext uri="{BB962C8B-B14F-4D97-AF65-F5344CB8AC3E}">
        <p14:creationId xmlns:p14="http://schemas.microsoft.com/office/powerpoint/2010/main" val="7734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422E0-C79B-2962-E268-A63EB1FA2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B5EE1-3C55-E12C-8655-8E96A52441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8F3FFA-C57B-B401-7948-C6859AAB243D}"/>
              </a:ext>
            </a:extLst>
          </p:cNvPr>
          <p:cNvSpPr>
            <a:spLocks noGrp="1"/>
          </p:cNvSpPr>
          <p:nvPr>
            <p:ph type="body" idx="1"/>
          </p:nvPr>
        </p:nvSpPr>
        <p:spPr/>
        <p:txBody>
          <a:bodyPr/>
          <a:lstStyle/>
          <a:p>
            <a:r>
              <a:rPr lang="en-US" altLang="en-US" dirty="0"/>
              <a:t>Covid – has led in some cases to children lacking in </a:t>
            </a:r>
            <a:r>
              <a:rPr lang="en-US" altLang="en-US" dirty="0" err="1"/>
              <a:t>socialisation</a:t>
            </a:r>
            <a:r>
              <a:rPr lang="en-US" altLang="en-US" dirty="0"/>
              <a:t> – think how lock downs prevented mixing and the impact. Developmental delay. </a:t>
            </a:r>
          </a:p>
          <a:p>
            <a:r>
              <a:rPr lang="en-US" altLang="en-US" dirty="0"/>
              <a:t>Some cases poor parenting children not toilet trained and when started nursery were behind the expected developmental milestones. </a:t>
            </a:r>
          </a:p>
          <a:p>
            <a:r>
              <a:rPr lang="en-US" altLang="en-US" dirty="0"/>
              <a:t>You could promote Brook Traffic Light training as it highlights normal and concerning </a:t>
            </a:r>
            <a:r>
              <a:rPr lang="en-US" altLang="en-US" dirty="0" err="1"/>
              <a:t>behaviours</a:t>
            </a:r>
            <a:r>
              <a:rPr lang="en-US" altLang="en-US" dirty="0"/>
              <a:t>. </a:t>
            </a:r>
            <a:r>
              <a:rPr lang="en-GB" b="0" i="0" dirty="0">
                <a:solidFill>
                  <a:srgbClr val="1F1F1F"/>
                </a:solidFill>
                <a:effectLst/>
                <a:latin typeface="Google Sans"/>
              </a:rPr>
              <a:t>Incel is a term associated with a mostly online subculture of male heterosexual people who define themselves as unable to find a romantic or sexual partner despite desiring one, and who may blame, objectify and denigrate women and girls as a result.</a:t>
            </a:r>
            <a:endParaRPr lang="en-US" altLang="en-US" dirty="0"/>
          </a:p>
          <a:p>
            <a:endParaRPr lang="en-GB" dirty="0"/>
          </a:p>
        </p:txBody>
      </p:sp>
      <p:sp>
        <p:nvSpPr>
          <p:cNvPr id="4" name="Header Placeholder 3">
            <a:extLst>
              <a:ext uri="{FF2B5EF4-FFF2-40B4-BE49-F238E27FC236}">
                <a16:creationId xmlns:a16="http://schemas.microsoft.com/office/drawing/2014/main" id="{090A864C-27E2-2B60-3DBD-FCEE1A5E805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EDB8481-7DD3-D720-1ED8-5B7BD31CC77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561F49C-FD9D-8D8B-2699-B4368425AC68}"/>
              </a:ext>
            </a:extLst>
          </p:cNvPr>
          <p:cNvSpPr>
            <a:spLocks noGrp="1"/>
          </p:cNvSpPr>
          <p:nvPr>
            <p:ph type="sldNum" sz="quarter" idx="5"/>
          </p:nvPr>
        </p:nvSpPr>
        <p:spPr/>
        <p:txBody>
          <a:bodyPr/>
          <a:lstStyle/>
          <a:p>
            <a:fld id="{243AFF21-4184-984E-9956-389BBB494A6E}" type="slidenum">
              <a:rPr lang="en-US" smtClean="0"/>
              <a:t>59</a:t>
            </a:fld>
            <a:endParaRPr lang="en-US"/>
          </a:p>
        </p:txBody>
      </p:sp>
    </p:spTree>
    <p:extLst>
      <p:ext uri="{BB962C8B-B14F-4D97-AF65-F5344CB8AC3E}">
        <p14:creationId xmlns:p14="http://schemas.microsoft.com/office/powerpoint/2010/main" val="239203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a:t>
            </a:fld>
            <a:endParaRPr lang="en-US"/>
          </a:p>
        </p:txBody>
      </p:sp>
    </p:spTree>
    <p:extLst>
      <p:ext uri="{BB962C8B-B14F-4D97-AF65-F5344CB8AC3E}">
        <p14:creationId xmlns:p14="http://schemas.microsoft.com/office/powerpoint/2010/main" val="1327649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60</a:t>
            </a:fld>
            <a:endParaRPr lang="en-US"/>
          </a:p>
        </p:txBody>
      </p:sp>
    </p:spTree>
    <p:extLst>
      <p:ext uri="{BB962C8B-B14F-4D97-AF65-F5344CB8AC3E}">
        <p14:creationId xmlns:p14="http://schemas.microsoft.com/office/powerpoint/2010/main" val="2525802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2CF3-25C9-54D5-6382-C88D426F2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19066-2308-72C8-7E04-49B8F908F1E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09CF711-9630-AEB6-3A5B-7E2340EEFD08}"/>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5C814FA-A0B8-2209-BFCB-D93CF7D27CC0}"/>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AEFAE96-F14F-21C5-9CB4-23AB0EF6557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12C823-A806-E0C9-D7BE-E82DCF252CF1}"/>
              </a:ext>
            </a:extLst>
          </p:cNvPr>
          <p:cNvSpPr>
            <a:spLocks noGrp="1"/>
          </p:cNvSpPr>
          <p:nvPr>
            <p:ph type="sldNum" sz="quarter" idx="5"/>
          </p:nvPr>
        </p:nvSpPr>
        <p:spPr/>
        <p:txBody>
          <a:bodyPr/>
          <a:lstStyle/>
          <a:p>
            <a:fld id="{243AFF21-4184-984E-9956-389BBB494A6E}" type="slidenum">
              <a:rPr lang="en-US" smtClean="0"/>
              <a:t>61</a:t>
            </a:fld>
            <a:endParaRPr lang="en-US"/>
          </a:p>
        </p:txBody>
      </p:sp>
    </p:spTree>
    <p:extLst>
      <p:ext uri="{BB962C8B-B14F-4D97-AF65-F5344CB8AC3E}">
        <p14:creationId xmlns:p14="http://schemas.microsoft.com/office/powerpoint/2010/main" val="3614871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4F45-1733-3BA1-8758-83436AD2E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8FC02-1C95-084D-E730-07112282F1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F6787C3-D0B8-6F7A-39B4-B64D47F06C2D}"/>
              </a:ext>
            </a:extLst>
          </p:cNvPr>
          <p:cNvSpPr>
            <a:spLocks noGrp="1"/>
          </p:cNvSpPr>
          <p:nvPr>
            <p:ph type="body" idx="1"/>
          </p:nvPr>
        </p:nvSpPr>
        <p:spPr/>
        <p:txBody>
          <a:bodyPr/>
          <a:lstStyle/>
          <a:p>
            <a:r>
              <a:rPr lang="en-GB" sz="1200" dirty="0"/>
              <a:t>This is Jersey’s new community safety system, there are 2 main phrases , Prevention and response.  Each phase has 3 pillars. </a:t>
            </a:r>
            <a:r>
              <a:rPr lang="en-GB" sz="1400" kern="1200" dirty="0">
                <a:solidFill>
                  <a:schemeClr val="tx1"/>
                </a:solidFill>
                <a:effectLst/>
                <a:latin typeface="+mn-lt"/>
                <a:ea typeface="+mn-ea"/>
                <a:cs typeface="+mn-cs"/>
              </a:rPr>
              <a:t>The BASC Framework is the Government of Jersey’s collaborative approach to making the island safer for everyone. It brings together services, organisations, professionals, and the community to:</a:t>
            </a:r>
          </a:p>
          <a:p>
            <a:pPr lvl="0"/>
            <a:r>
              <a:rPr lang="en-GB" sz="1400" kern="1200" dirty="0">
                <a:solidFill>
                  <a:schemeClr val="tx1"/>
                </a:solidFill>
                <a:effectLst/>
                <a:latin typeface="+mn-lt"/>
                <a:ea typeface="+mn-ea"/>
                <a:cs typeface="+mn-cs"/>
              </a:rPr>
              <a:t>Prevent and respond to safety issues before they escalate</a:t>
            </a:r>
          </a:p>
          <a:p>
            <a:pPr lvl="0"/>
            <a:r>
              <a:rPr lang="en-GB" sz="1400" kern="1200" dirty="0">
                <a:solidFill>
                  <a:schemeClr val="tx1"/>
                </a:solidFill>
                <a:effectLst/>
                <a:latin typeface="+mn-lt"/>
                <a:ea typeface="+mn-ea"/>
                <a:cs typeface="+mn-cs"/>
              </a:rPr>
              <a:t>Share knowledge and data to better understand and address community safety issues</a:t>
            </a:r>
          </a:p>
          <a:p>
            <a:pPr lvl="0"/>
            <a:r>
              <a:rPr lang="en-GB" sz="1400" kern="1200" dirty="0">
                <a:solidFill>
                  <a:schemeClr val="tx1"/>
                </a:solidFill>
                <a:effectLst/>
                <a:latin typeface="+mn-lt"/>
                <a:ea typeface="+mn-ea"/>
                <a:cs typeface="+mn-cs"/>
              </a:rPr>
              <a:t>Promote collaboration</a:t>
            </a:r>
          </a:p>
          <a:p>
            <a:pPr lvl="0"/>
            <a:r>
              <a:rPr lang="en-GB" sz="1400" kern="1200" dirty="0">
                <a:solidFill>
                  <a:schemeClr val="tx1"/>
                </a:solidFill>
                <a:effectLst/>
                <a:latin typeface="+mn-lt"/>
                <a:ea typeface="+mn-ea"/>
                <a:cs typeface="+mn-cs"/>
              </a:rPr>
              <a:t>Reduce crime and reoffending</a:t>
            </a:r>
          </a:p>
          <a:p>
            <a:pPr lvl="0"/>
            <a:r>
              <a:rPr lang="en-GB" sz="1400" kern="1200" dirty="0">
                <a:solidFill>
                  <a:schemeClr val="tx1"/>
                </a:solidFill>
                <a:effectLst/>
                <a:latin typeface="+mn-lt"/>
                <a:ea typeface="+mn-ea"/>
                <a:cs typeface="+mn-cs"/>
              </a:rPr>
              <a:t>Ensure victims, witnesses, and affected communities receive the support they need to recover and thrive</a:t>
            </a:r>
          </a:p>
          <a:p>
            <a:r>
              <a:rPr lang="en-GB" sz="1400" kern="1200" dirty="0">
                <a:solidFill>
                  <a:schemeClr val="tx1"/>
                </a:solidFill>
                <a:effectLst/>
                <a:latin typeface="+mn-lt"/>
                <a:ea typeface="+mn-ea"/>
                <a:cs typeface="+mn-cs"/>
              </a:rPr>
              <a:t> </a:t>
            </a:r>
          </a:p>
          <a:p>
            <a:pPr algn="l"/>
            <a:endParaRPr lang="en-GB" sz="1200" dirty="0"/>
          </a:p>
          <a:p>
            <a:r>
              <a:rPr lang="en-GB" sz="1200" b="1" i="0" dirty="0">
                <a:solidFill>
                  <a:srgbClr val="1D1D1B"/>
                </a:solidFill>
                <a:effectLst/>
                <a:latin typeface="proxima-nova"/>
              </a:rPr>
              <a:t>Universal prevention</a:t>
            </a:r>
            <a:br>
              <a:rPr lang="en-GB" sz="1200" b="1" i="0" dirty="0">
                <a:solidFill>
                  <a:srgbClr val="1D1D1B"/>
                </a:solidFill>
                <a:effectLst/>
                <a:latin typeface="proxima-nova"/>
              </a:rPr>
            </a:br>
            <a:r>
              <a:rPr lang="en-GB" sz="1200" dirty="0"/>
              <a:t>Focuses on preventing issues before they occur.</a:t>
            </a:r>
          </a:p>
          <a:p>
            <a:r>
              <a:rPr lang="en-GB" sz="1200" dirty="0"/>
              <a:t>Address underlying risk factors, like supporting children’s social and emotional needs to reduce future criminality</a:t>
            </a:r>
            <a:endParaRPr lang="en-GB" sz="1200" b="0" i="0" dirty="0">
              <a:solidFill>
                <a:srgbClr val="212529"/>
              </a:solidFill>
              <a:effectLst/>
              <a:latin typeface="proxima-nova"/>
            </a:endParaRPr>
          </a:p>
          <a:p>
            <a:pPr algn="l"/>
            <a:r>
              <a:rPr lang="en-GB" sz="1200" b="1" i="0" dirty="0">
                <a:solidFill>
                  <a:srgbClr val="1D1D1B"/>
                </a:solidFill>
                <a:effectLst/>
                <a:latin typeface="proxima-nova"/>
              </a:rPr>
              <a:t>Targeted intervention</a:t>
            </a:r>
          </a:p>
          <a:p>
            <a:r>
              <a:rPr lang="en-GB" sz="1200" dirty="0"/>
              <a:t>Provide support when specific risks are identified.</a:t>
            </a:r>
          </a:p>
          <a:p>
            <a:r>
              <a:rPr lang="en-GB" sz="1200" dirty="0"/>
              <a:t>Offer pre-emptive help to businesses, individuals, or families at risk of criminal behaviour.</a:t>
            </a:r>
          </a:p>
          <a:p>
            <a:pPr algn="l"/>
            <a:r>
              <a:rPr lang="en-GB" sz="1200" b="1" i="0" dirty="0">
                <a:solidFill>
                  <a:srgbClr val="1D1D1B"/>
                </a:solidFill>
                <a:effectLst/>
                <a:latin typeface="proxima-nova"/>
              </a:rPr>
              <a:t>Community development</a:t>
            </a:r>
          </a:p>
          <a:p>
            <a:r>
              <a:rPr lang="en-GB" sz="1200" dirty="0"/>
              <a:t>Strengthen communities to reduce susceptibility to crime.</a:t>
            </a:r>
          </a:p>
          <a:p>
            <a:r>
              <a:rPr lang="en-GB" sz="1200" dirty="0"/>
              <a:t>Leverage local assets (skills, resources) to build resilience and foster social innovations.</a:t>
            </a:r>
          </a:p>
          <a:p>
            <a:r>
              <a:rPr lang="en-GB" sz="1200" b="1" i="0" dirty="0">
                <a:solidFill>
                  <a:srgbClr val="1D1D1B"/>
                </a:solidFill>
                <a:effectLst/>
                <a:latin typeface="proxima-nova"/>
              </a:rPr>
              <a:t>Response</a:t>
            </a:r>
            <a:br>
              <a:rPr lang="en-GB" sz="1200" b="1" i="0" dirty="0">
                <a:solidFill>
                  <a:srgbClr val="1D1D1B"/>
                </a:solidFill>
                <a:effectLst/>
                <a:latin typeface="proxima-nova"/>
              </a:rPr>
            </a:br>
            <a:r>
              <a:rPr lang="en-GB" sz="1200" i="0" dirty="0">
                <a:solidFill>
                  <a:srgbClr val="1D1D1B"/>
                </a:solidFill>
                <a:effectLst/>
                <a:latin typeface="proxima-nova"/>
              </a:rPr>
              <a:t>a</a:t>
            </a:r>
            <a:r>
              <a:rPr lang="en-GB" sz="1200" dirty="0"/>
              <a:t>ddress crime effectively and sensitively.</a:t>
            </a:r>
          </a:p>
          <a:p>
            <a:r>
              <a:rPr lang="en-GB" sz="1200" dirty="0"/>
              <a:t>Support offenders, victims, witnesses, and the community in the aftermath.</a:t>
            </a:r>
            <a:endParaRPr lang="en-GB" sz="1200" b="1" i="0" dirty="0">
              <a:solidFill>
                <a:srgbClr val="1D1D1B"/>
              </a:solidFill>
              <a:effectLst/>
              <a:latin typeface="proxima-nova"/>
            </a:endParaRPr>
          </a:p>
          <a:p>
            <a:r>
              <a:rPr lang="en-GB" sz="1200" b="1" i="0" dirty="0">
                <a:solidFill>
                  <a:srgbClr val="1D1D1B"/>
                </a:solidFill>
                <a:effectLst/>
                <a:latin typeface="proxima-nova"/>
              </a:rPr>
              <a:t>Enforcement</a:t>
            </a:r>
            <a:br>
              <a:rPr lang="en-GB" sz="1200" b="1" i="0" dirty="0">
                <a:solidFill>
                  <a:srgbClr val="1D1D1B"/>
                </a:solidFill>
                <a:effectLst/>
                <a:latin typeface="proxima-nova"/>
              </a:rPr>
            </a:br>
            <a:r>
              <a:rPr lang="en-GB" sz="1200" dirty="0"/>
              <a:t>Investigate and prosecute crimes.</a:t>
            </a:r>
          </a:p>
          <a:p>
            <a:r>
              <a:rPr lang="en-GB" sz="1200" dirty="0"/>
              <a:t>Support victims and witnesses to reduce trauma.</a:t>
            </a:r>
            <a:endParaRPr lang="en-GB" sz="1200" b="1" i="0" dirty="0">
              <a:solidFill>
                <a:srgbClr val="1D1D1B"/>
              </a:solidFill>
              <a:effectLst/>
              <a:latin typeface="proxima-nova"/>
            </a:endParaRPr>
          </a:p>
          <a:p>
            <a:pPr algn="l"/>
            <a:r>
              <a:rPr lang="en-GB" sz="1200" b="1" i="0" dirty="0">
                <a:solidFill>
                  <a:srgbClr val="1D1D1B"/>
                </a:solidFill>
                <a:effectLst/>
                <a:latin typeface="proxima-nova"/>
              </a:rPr>
              <a:t>Justice</a:t>
            </a:r>
          </a:p>
          <a:p>
            <a:r>
              <a:rPr lang="en-GB" sz="1200" dirty="0"/>
              <a:t>Formal court proceedings from charges to sentencing.</a:t>
            </a:r>
          </a:p>
          <a:p>
            <a:r>
              <a:rPr lang="en-GB" sz="1200" dirty="0"/>
              <a:t>Focus on supporting victims and witnesses during the process.</a:t>
            </a:r>
          </a:p>
          <a:p>
            <a:pPr algn="l"/>
            <a:r>
              <a:rPr lang="en-GB" sz="1200" b="1" i="0" dirty="0">
                <a:solidFill>
                  <a:srgbClr val="1D1D1B"/>
                </a:solidFill>
                <a:effectLst/>
                <a:latin typeface="proxima-nova"/>
              </a:rPr>
              <a:t>Rehabilitation and recovery</a:t>
            </a:r>
          </a:p>
          <a:p>
            <a:r>
              <a:rPr lang="en-GB" sz="1200" dirty="0"/>
              <a:t>Help offenders reintegrate and reduce reoffending.</a:t>
            </a:r>
          </a:p>
          <a:p>
            <a:r>
              <a:rPr lang="en-GB" sz="1200" dirty="0"/>
              <a:t>Support victims and the community in healing from the harm caused.</a:t>
            </a:r>
          </a:p>
          <a:p>
            <a:endParaRPr lang="en-GB" dirty="0"/>
          </a:p>
        </p:txBody>
      </p:sp>
      <p:sp>
        <p:nvSpPr>
          <p:cNvPr id="4" name="Header Placeholder 3">
            <a:extLst>
              <a:ext uri="{FF2B5EF4-FFF2-40B4-BE49-F238E27FC236}">
                <a16:creationId xmlns:a16="http://schemas.microsoft.com/office/drawing/2014/main" id="{F6A35CEB-F2D5-38D4-92BA-EAD0D506331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B546C8A7-97EF-E670-5C93-081AB8C5512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B9E0BBB-3E9A-6D32-F133-6B093AB46468}"/>
              </a:ext>
            </a:extLst>
          </p:cNvPr>
          <p:cNvSpPr>
            <a:spLocks noGrp="1"/>
          </p:cNvSpPr>
          <p:nvPr>
            <p:ph type="sldNum" sz="quarter" idx="5"/>
          </p:nvPr>
        </p:nvSpPr>
        <p:spPr/>
        <p:txBody>
          <a:bodyPr/>
          <a:lstStyle/>
          <a:p>
            <a:fld id="{243AFF21-4184-984E-9956-389BBB494A6E}" type="slidenum">
              <a:rPr lang="en-US" smtClean="0"/>
              <a:t>62</a:t>
            </a:fld>
            <a:endParaRPr lang="en-US"/>
          </a:p>
        </p:txBody>
      </p:sp>
    </p:spTree>
    <p:extLst>
      <p:ext uri="{BB962C8B-B14F-4D97-AF65-F5344CB8AC3E}">
        <p14:creationId xmlns:p14="http://schemas.microsoft.com/office/powerpoint/2010/main" val="29415998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90A6-AEF5-A45F-9012-CA4F6E156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C2511-549F-D382-B1C6-B506328E65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DCF0775-37F8-B0AF-6354-27B5AE56A692}"/>
              </a:ext>
            </a:extLst>
          </p:cNvPr>
          <p:cNvSpPr>
            <a:spLocks noGrp="1"/>
          </p:cNvSpPr>
          <p:nvPr>
            <p:ph type="body" idx="1"/>
          </p:nvPr>
        </p:nvSpPr>
        <p:spPr/>
        <p:txBody>
          <a:bodyPr/>
          <a:lstStyle/>
          <a:p>
            <a:pPr algn="l"/>
            <a:r>
              <a:rPr lang="en-GB" b="0" i="0" dirty="0">
                <a:solidFill>
                  <a:srgbClr val="212529"/>
                </a:solidFill>
                <a:effectLst/>
                <a:latin typeface="proxima-nova"/>
              </a:rPr>
              <a:t>It can be committed by anyone:</a:t>
            </a:r>
          </a:p>
          <a:p>
            <a:pPr marL="171450" indent="-171450" algn="l">
              <a:buFont typeface="Arial" panose="020B0604020202020204" pitchFamily="34" charset="0"/>
              <a:buChar char="•"/>
            </a:pPr>
            <a:r>
              <a:rPr lang="en-GB" b="0" i="0" dirty="0">
                <a:solidFill>
                  <a:srgbClr val="212529"/>
                </a:solidFill>
                <a:effectLst/>
                <a:latin typeface="proxima-nova"/>
              </a:rPr>
              <a:t>current or previous spouse or partner</a:t>
            </a:r>
          </a:p>
          <a:p>
            <a:pPr marL="171450" indent="-171450" algn="l">
              <a:buFont typeface="Arial" panose="020B0604020202020204" pitchFamily="34" charset="0"/>
              <a:buChar char="•"/>
            </a:pPr>
            <a:r>
              <a:rPr lang="en-GB" b="0" i="0" dirty="0">
                <a:solidFill>
                  <a:srgbClr val="212529"/>
                </a:solidFill>
                <a:effectLst/>
                <a:latin typeface="proxima-nova"/>
              </a:rPr>
              <a:t>family member</a:t>
            </a:r>
          </a:p>
          <a:p>
            <a:pPr marL="171450" indent="-171450" algn="l">
              <a:buFont typeface="Arial" panose="020B0604020202020204" pitchFamily="34" charset="0"/>
              <a:buChar char="•"/>
            </a:pPr>
            <a:r>
              <a:rPr lang="en-GB" b="0" i="0" dirty="0">
                <a:solidFill>
                  <a:srgbClr val="212529"/>
                </a:solidFill>
                <a:effectLst/>
                <a:latin typeface="proxima-nova"/>
              </a:rPr>
              <a:t>school peers</a:t>
            </a:r>
          </a:p>
          <a:p>
            <a:pPr marL="171450" indent="-171450" algn="l">
              <a:buFont typeface="Arial" panose="020B0604020202020204" pitchFamily="34" charset="0"/>
              <a:buChar char="•"/>
            </a:pPr>
            <a:r>
              <a:rPr lang="en-GB" b="0" i="0" dirty="0">
                <a:solidFill>
                  <a:srgbClr val="212529"/>
                </a:solidFill>
                <a:effectLst/>
                <a:latin typeface="proxima-nova"/>
              </a:rPr>
              <a:t>work colleague</a:t>
            </a:r>
          </a:p>
          <a:p>
            <a:pPr marL="171450" indent="-171450" algn="l">
              <a:buFont typeface="Arial" panose="020B0604020202020204" pitchFamily="34" charset="0"/>
              <a:buChar char="•"/>
            </a:pPr>
            <a:r>
              <a:rPr lang="en-GB" b="0" i="0" dirty="0">
                <a:solidFill>
                  <a:srgbClr val="212529"/>
                </a:solidFill>
                <a:effectLst/>
                <a:latin typeface="proxima-nova"/>
              </a:rPr>
              <a:t>Friends</a:t>
            </a:r>
          </a:p>
          <a:p>
            <a:pPr marL="171450" indent="-171450" algn="l">
              <a:buFont typeface="Arial" panose="020B0604020202020204" pitchFamily="34" charset="0"/>
              <a:buChar char="•"/>
            </a:pPr>
            <a:r>
              <a:rPr lang="en-GB" b="0" i="0" dirty="0">
                <a:solidFill>
                  <a:srgbClr val="212529"/>
                </a:solidFill>
                <a:effectLst/>
                <a:latin typeface="proxima-nova"/>
              </a:rPr>
              <a:t>unknown person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proxima-nova"/>
              </a:rPr>
              <a:t>Nb. this initiative does not negate/ignore the fact that males can be victims of violence and domestic abuse as well as females.</a:t>
            </a:r>
            <a:br>
              <a:rPr lang="en-GB" b="0" i="0" dirty="0">
                <a:solidFill>
                  <a:srgbClr val="212529"/>
                </a:solidFill>
                <a:effectLst/>
                <a:latin typeface="proxima-nova"/>
              </a:rPr>
            </a:br>
            <a:endParaRPr lang="en-GB" b="0" i="0" dirty="0">
              <a:solidFill>
                <a:srgbClr val="212529"/>
              </a:solidFill>
              <a:effectLst/>
              <a:latin typeface="proxima-nova"/>
            </a:endParaRPr>
          </a:p>
          <a:p>
            <a:pPr algn="l">
              <a:buFont typeface="Arial" panose="020B0604020202020204" pitchFamily="34" charset="0"/>
              <a:buChar char="•"/>
            </a:pPr>
            <a:endParaRPr lang="en-GB" b="0" i="0" dirty="0">
              <a:solidFill>
                <a:srgbClr val="212529"/>
              </a:solidFill>
              <a:effectLst/>
              <a:latin typeface="proxima-nova"/>
            </a:endParaRPr>
          </a:p>
          <a:p>
            <a:endParaRPr lang="en-GB" dirty="0"/>
          </a:p>
        </p:txBody>
      </p:sp>
      <p:sp>
        <p:nvSpPr>
          <p:cNvPr id="4" name="Header Placeholder 3">
            <a:extLst>
              <a:ext uri="{FF2B5EF4-FFF2-40B4-BE49-F238E27FC236}">
                <a16:creationId xmlns:a16="http://schemas.microsoft.com/office/drawing/2014/main" id="{59C24CD5-9B88-CA1C-678D-379579C4AD0D}"/>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1BEE213A-3786-69D8-64D8-DDCABBEEA094}"/>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13E7720-99AD-9990-EFD2-7DC242D81EF3}"/>
              </a:ext>
            </a:extLst>
          </p:cNvPr>
          <p:cNvSpPr>
            <a:spLocks noGrp="1"/>
          </p:cNvSpPr>
          <p:nvPr>
            <p:ph type="sldNum" sz="quarter" idx="5"/>
          </p:nvPr>
        </p:nvSpPr>
        <p:spPr/>
        <p:txBody>
          <a:bodyPr/>
          <a:lstStyle/>
          <a:p>
            <a:fld id="{243AFF21-4184-984E-9956-389BBB494A6E}" type="slidenum">
              <a:rPr lang="en-US" smtClean="0"/>
              <a:t>63</a:t>
            </a:fld>
            <a:endParaRPr lang="en-US"/>
          </a:p>
        </p:txBody>
      </p:sp>
    </p:spTree>
    <p:extLst>
      <p:ext uri="{BB962C8B-B14F-4D97-AF65-F5344CB8AC3E}">
        <p14:creationId xmlns:p14="http://schemas.microsoft.com/office/powerpoint/2010/main" val="3132358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In May 2025, new Child Exploitation Guidance and Chapters published to address the growing concerns around the exploitation of children and young and people in Jersey.</a:t>
            </a:r>
          </a:p>
          <a:p>
            <a:r>
              <a:rPr lang="en-GB" dirty="0"/>
              <a:t>The screening tool is completed by the person referring to the children and family hub – usually a practitioner, it is then assessed using the risk assessment tool,  by the hub and the professionals required and then a decision will be made about where the child will be in the pathway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64</a:t>
            </a:fld>
            <a:endParaRPr lang="en-US"/>
          </a:p>
        </p:txBody>
      </p:sp>
    </p:spTree>
    <p:extLst>
      <p:ext uri="{BB962C8B-B14F-4D97-AF65-F5344CB8AC3E}">
        <p14:creationId xmlns:p14="http://schemas.microsoft.com/office/powerpoint/2010/main" val="2045908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1B64F-A8EE-329C-AF71-4B34C746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1BFF-F327-19E1-290B-9E4D45D800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7C88842-82F0-0355-6D06-C8D926C1DEE4}"/>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24FEF32-12D4-3C8A-26FD-13E17340E128}"/>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F8A2746-F55E-F3F2-782E-B01A7940D9B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EABB6B4-9A96-B10F-2021-2EA6766E499F}"/>
              </a:ext>
            </a:extLst>
          </p:cNvPr>
          <p:cNvSpPr>
            <a:spLocks noGrp="1"/>
          </p:cNvSpPr>
          <p:nvPr>
            <p:ph type="sldNum" sz="quarter" idx="5"/>
          </p:nvPr>
        </p:nvSpPr>
        <p:spPr/>
        <p:txBody>
          <a:bodyPr/>
          <a:lstStyle/>
          <a:p>
            <a:fld id="{243AFF21-4184-984E-9956-389BBB494A6E}" type="slidenum">
              <a:rPr lang="en-US" smtClean="0"/>
              <a:t>65</a:t>
            </a:fld>
            <a:endParaRPr lang="en-US"/>
          </a:p>
        </p:txBody>
      </p:sp>
    </p:spTree>
    <p:extLst>
      <p:ext uri="{BB962C8B-B14F-4D97-AF65-F5344CB8AC3E}">
        <p14:creationId xmlns:p14="http://schemas.microsoft.com/office/powerpoint/2010/main" val="3081342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66</a:t>
            </a:fld>
            <a:endParaRPr lang="en-US"/>
          </a:p>
        </p:txBody>
      </p:sp>
    </p:spTree>
    <p:extLst>
      <p:ext uri="{BB962C8B-B14F-4D97-AF65-F5344CB8AC3E}">
        <p14:creationId xmlns:p14="http://schemas.microsoft.com/office/powerpoint/2010/main" val="2986420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67</a:t>
            </a:fld>
            <a:endParaRPr lang="en-US"/>
          </a:p>
        </p:txBody>
      </p:sp>
    </p:spTree>
    <p:extLst>
      <p:ext uri="{BB962C8B-B14F-4D97-AF65-F5344CB8AC3E}">
        <p14:creationId xmlns:p14="http://schemas.microsoft.com/office/powerpoint/2010/main" val="28536076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68</a:t>
            </a:fld>
            <a:endParaRPr lang="en-US"/>
          </a:p>
        </p:txBody>
      </p:sp>
    </p:spTree>
    <p:extLst>
      <p:ext uri="{BB962C8B-B14F-4D97-AF65-F5344CB8AC3E}">
        <p14:creationId xmlns:p14="http://schemas.microsoft.com/office/powerpoint/2010/main" val="2207315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69</a:t>
            </a:fld>
            <a:endParaRPr lang="en-US"/>
          </a:p>
        </p:txBody>
      </p:sp>
    </p:spTree>
    <p:extLst>
      <p:ext uri="{BB962C8B-B14F-4D97-AF65-F5344CB8AC3E}">
        <p14:creationId xmlns:p14="http://schemas.microsoft.com/office/powerpoint/2010/main" val="179778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a:t>
            </a:fld>
            <a:endParaRPr lang="en-US"/>
          </a:p>
        </p:txBody>
      </p:sp>
    </p:spTree>
    <p:extLst>
      <p:ext uri="{BB962C8B-B14F-4D97-AF65-F5344CB8AC3E}">
        <p14:creationId xmlns:p14="http://schemas.microsoft.com/office/powerpoint/2010/main" val="32864363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70</a:t>
            </a:fld>
            <a:endParaRPr lang="en-US"/>
          </a:p>
        </p:txBody>
      </p:sp>
    </p:spTree>
    <p:extLst>
      <p:ext uri="{BB962C8B-B14F-4D97-AF65-F5344CB8AC3E}">
        <p14:creationId xmlns:p14="http://schemas.microsoft.com/office/powerpoint/2010/main" val="36580905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ltLang="en-US" dirty="0"/>
              <a:t>7MB on ACEs and GCP2 and Neglect.</a:t>
            </a:r>
          </a:p>
          <a:p>
            <a:endParaRPr lang="en-GB" altLang="en-US" dirty="0"/>
          </a:p>
          <a:p>
            <a:r>
              <a:rPr lang="en-GB" altLang="en-US" dirty="0"/>
              <a:t>Training on GCP2</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71</a:t>
            </a:fld>
            <a:endParaRPr lang="en-US"/>
          </a:p>
        </p:txBody>
      </p:sp>
    </p:spTree>
    <p:extLst>
      <p:ext uri="{BB962C8B-B14F-4D97-AF65-F5344CB8AC3E}">
        <p14:creationId xmlns:p14="http://schemas.microsoft.com/office/powerpoint/2010/main" val="6254583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72</a:t>
            </a:fld>
            <a:endParaRPr lang="en-US"/>
          </a:p>
        </p:txBody>
      </p:sp>
    </p:spTree>
    <p:extLst>
      <p:ext uri="{BB962C8B-B14F-4D97-AF65-F5344CB8AC3E}">
        <p14:creationId xmlns:p14="http://schemas.microsoft.com/office/powerpoint/2010/main" val="2234166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73</a:t>
            </a:fld>
            <a:endParaRPr lang="en-US"/>
          </a:p>
        </p:txBody>
      </p:sp>
    </p:spTree>
    <p:extLst>
      <p:ext uri="{BB962C8B-B14F-4D97-AF65-F5344CB8AC3E}">
        <p14:creationId xmlns:p14="http://schemas.microsoft.com/office/powerpoint/2010/main" val="3430852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74</a:t>
            </a:fld>
            <a:endParaRPr lang="en-US"/>
          </a:p>
        </p:txBody>
      </p:sp>
    </p:spTree>
    <p:extLst>
      <p:ext uri="{BB962C8B-B14F-4D97-AF65-F5344CB8AC3E}">
        <p14:creationId xmlns:p14="http://schemas.microsoft.com/office/powerpoint/2010/main" val="2782695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75</a:t>
            </a:fld>
            <a:endParaRPr lang="en-US"/>
          </a:p>
        </p:txBody>
      </p:sp>
    </p:spTree>
    <p:extLst>
      <p:ext uri="{BB962C8B-B14F-4D97-AF65-F5344CB8AC3E}">
        <p14:creationId xmlns:p14="http://schemas.microsoft.com/office/powerpoint/2010/main" val="28465858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76</a:t>
            </a:fld>
            <a:endParaRPr lang="en-US"/>
          </a:p>
        </p:txBody>
      </p:sp>
    </p:spTree>
    <p:extLst>
      <p:ext uri="{BB962C8B-B14F-4D97-AF65-F5344CB8AC3E}">
        <p14:creationId xmlns:p14="http://schemas.microsoft.com/office/powerpoint/2010/main" val="345434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Invite the group to call out the different types of abuse and a brief explanation for each. And some possible signs and indicators.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8</a:t>
            </a:fld>
            <a:endParaRPr lang="en-US"/>
          </a:p>
        </p:txBody>
      </p:sp>
    </p:spTree>
    <p:extLst>
      <p:ext uri="{BB962C8B-B14F-4D97-AF65-F5344CB8AC3E}">
        <p14:creationId xmlns:p14="http://schemas.microsoft.com/office/powerpoint/2010/main" val="416607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9</a:t>
            </a:fld>
            <a:endParaRPr lang="en-US"/>
          </a:p>
        </p:txBody>
      </p:sp>
    </p:spTree>
    <p:extLst>
      <p:ext uri="{BB962C8B-B14F-4D97-AF65-F5344CB8AC3E}">
        <p14:creationId xmlns:p14="http://schemas.microsoft.com/office/powerpoint/2010/main" val="111062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574101"/>
            <a:ext cx="6529653" cy="1925278"/>
          </a:xfrm>
        </p:spPr>
        <p:txBody>
          <a:bodyPr anchor="t">
            <a:normAutofit/>
          </a:bodyPr>
          <a:lstStyle>
            <a:lvl1pPr algn="l">
              <a:lnSpc>
                <a:spcPts val="5060"/>
              </a:lnSpc>
              <a:defRPr sz="4800" b="0" spc="-120" baseline="0">
                <a:solidFill>
                  <a:srgbClr val="575F61"/>
                </a:solidFill>
                <a:latin typeface="Constantia" panose="02030602050306030303" pitchFamily="18" charset="0"/>
              </a:defRPr>
            </a:lvl1pPr>
          </a:lstStyle>
          <a:p>
            <a:r>
              <a:rPr lang="en-US" dirty="0"/>
              <a:t>Click to add training title that goes over three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575F61">
                    <a:alpha val="69814"/>
                  </a:srgbClr>
                </a:solidFill>
              </a:defRPr>
            </a:lvl1pPr>
          </a:lstStyle>
          <a:p>
            <a:pPr lvl="0"/>
            <a:fld id="{0D903B5C-F2A8-A747-9E89-852B30656363}"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010452"/>
            <a:ext cx="6409508" cy="348170"/>
          </a:xfrm>
        </p:spPr>
        <p:txBody>
          <a:bodyPr>
            <a:normAutofit/>
          </a:bodyPr>
          <a:lstStyle>
            <a:lvl1pPr marL="0" indent="0" algn="l">
              <a:buNone/>
              <a:defRPr sz="2000" b="0" i="0" spc="-20" baseline="0">
                <a:solidFill>
                  <a:srgbClr val="575F61">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3340717087"/>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887932"/>
            <a:ext cx="6529653" cy="1266241"/>
          </a:xfrm>
        </p:spPr>
        <p:txBody>
          <a:bodyPr anchor="t">
            <a:normAutofit/>
          </a:bodyPr>
          <a:lstStyle>
            <a:lvl1pPr algn="l">
              <a:lnSpc>
                <a:spcPts val="5060"/>
              </a:lnSpc>
              <a:defRPr sz="4800" b="0" spc="-120" baseline="0">
                <a:solidFill>
                  <a:srgbClr val="575F61"/>
                </a:solidFill>
                <a:latin typeface="Constantia" panose="02030602050306030303" pitchFamily="18" charset="0"/>
              </a:defRPr>
            </a:lvl1pPr>
          </a:lstStyle>
          <a:p>
            <a:r>
              <a:rPr lang="en-US" dirty="0"/>
              <a:t>Click to add training title over two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575F61">
                    <a:alpha val="69814"/>
                  </a:srgbClr>
                </a:solidFill>
              </a:defRPr>
            </a:lvl1pPr>
          </a:lstStyle>
          <a:p>
            <a:pPr lvl="0"/>
            <a:fld id="{72153360-5F47-DB49-A4FC-CBAA3D284048}"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338095"/>
            <a:ext cx="6409508" cy="348170"/>
          </a:xfrm>
        </p:spPr>
        <p:txBody>
          <a:bodyPr>
            <a:normAutofit/>
          </a:bodyPr>
          <a:lstStyle>
            <a:lvl1pPr marL="0" indent="0" algn="l">
              <a:buNone/>
              <a:defRPr sz="2000" b="0" i="0" spc="-20" baseline="0">
                <a:solidFill>
                  <a:srgbClr val="575F61">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999473744"/>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0151"/>
            <a:ext cx="10202333" cy="456745"/>
          </a:xfrm>
        </p:spPr>
        <p:txBody>
          <a:bodyPr anchor="t">
            <a:normAutofit/>
          </a:bodyPr>
          <a:lstStyle>
            <a:lvl1pPr>
              <a:defRPr sz="4000" b="0" spc="-120" baseline="0">
                <a:solidFill>
                  <a:srgbClr val="575F61"/>
                </a:solidFill>
                <a:latin typeface="Constantia" panose="02030602050306030303" pitchFamily="18" charset="0"/>
              </a:defRPr>
            </a:lvl1pPr>
          </a:lstStyle>
          <a:p>
            <a:r>
              <a:rPr lang="en-US" dirty="0"/>
              <a:t>Click to edit short content title</a:t>
            </a:r>
          </a:p>
        </p:txBody>
      </p:sp>
      <p:sp>
        <p:nvSpPr>
          <p:cNvPr id="3" name="Content Placeholder 2"/>
          <p:cNvSpPr>
            <a:spLocks noGrp="1"/>
          </p:cNvSpPr>
          <p:nvPr>
            <p:ph idx="1"/>
          </p:nvPr>
        </p:nvSpPr>
        <p:spPr>
          <a:xfrm>
            <a:off x="850474" y="1558776"/>
            <a:ext cx="10202333" cy="438143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181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1285"/>
            <a:ext cx="10202333" cy="1015681"/>
          </a:xfrm>
        </p:spPr>
        <p:txBody>
          <a:bodyPr anchor="t">
            <a:normAutofit/>
          </a:bodyPr>
          <a:lstStyle>
            <a:lvl1pPr>
              <a:defRPr sz="4000" b="0" spc="-120" baseline="0">
                <a:solidFill>
                  <a:srgbClr val="575F61"/>
                </a:solidFill>
                <a:latin typeface="Constantia" panose="02030602050306030303" pitchFamily="18" charset="0"/>
              </a:defRPr>
            </a:lvl1pPr>
          </a:lstStyle>
          <a:p>
            <a:r>
              <a:rPr lang="en-US" dirty="0"/>
              <a:t>Click to edit long title that needs to go over two lines maximum</a:t>
            </a:r>
          </a:p>
        </p:txBody>
      </p:sp>
      <p:sp>
        <p:nvSpPr>
          <p:cNvPr id="3" name="Content Placeholder 2"/>
          <p:cNvSpPr>
            <a:spLocks noGrp="1"/>
          </p:cNvSpPr>
          <p:nvPr>
            <p:ph idx="1"/>
          </p:nvPr>
        </p:nvSpPr>
        <p:spPr>
          <a:xfrm>
            <a:off x="838200" y="2154056"/>
            <a:ext cx="10202333" cy="378615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202538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416379"/>
            <a:ext cx="6529653" cy="1910146"/>
          </a:xfrm>
        </p:spPr>
        <p:txBody>
          <a:bodyPr anchor="t">
            <a:normAutofit/>
          </a:bodyPr>
          <a:lstStyle>
            <a:lvl1pPr algn="l">
              <a:lnSpc>
                <a:spcPts val="5060"/>
              </a:lnSpc>
              <a:defRPr sz="4800" b="0" spc="-120" baseline="0">
                <a:solidFill>
                  <a:srgbClr val="F2F3F3"/>
                </a:solidFill>
                <a:latin typeface="Constantia" panose="02030602050306030303" pitchFamily="18" charset="0"/>
              </a:defRPr>
            </a:lvl1pPr>
          </a:lstStyle>
          <a:p>
            <a:r>
              <a:rPr lang="en-US" dirty="0"/>
              <a:t>Click to add a divider slide title over three lines maximum</a:t>
            </a:r>
          </a:p>
        </p:txBody>
      </p:sp>
    </p:spTree>
    <p:extLst>
      <p:ext uri="{BB962C8B-B14F-4D97-AF65-F5344CB8AC3E}">
        <p14:creationId xmlns:p14="http://schemas.microsoft.com/office/powerpoint/2010/main" val="237241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698676"/>
            <a:ext cx="6529653" cy="1278044"/>
          </a:xfrm>
        </p:spPr>
        <p:txBody>
          <a:bodyPr anchor="t">
            <a:noAutofit/>
          </a:bodyPr>
          <a:lstStyle>
            <a:lvl1pPr algn="l">
              <a:lnSpc>
                <a:spcPts val="5060"/>
              </a:lnSpc>
              <a:defRPr sz="5000" b="0" spc="-120" baseline="0">
                <a:solidFill>
                  <a:srgbClr val="F2F3F3"/>
                </a:solidFill>
                <a:latin typeface="Constantia" panose="02030602050306030303" pitchFamily="18" charset="0"/>
              </a:defRPr>
            </a:lvl1pPr>
          </a:lstStyle>
          <a:p>
            <a:r>
              <a:rPr lang="en-US" dirty="0"/>
              <a:t>Click to add a divider slide title over two lines</a:t>
            </a:r>
          </a:p>
        </p:txBody>
      </p:sp>
    </p:spTree>
    <p:extLst>
      <p:ext uri="{BB962C8B-B14F-4D97-AF65-F5344CB8AC3E}">
        <p14:creationId xmlns:p14="http://schemas.microsoft.com/office/powerpoint/2010/main" val="233277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n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938015"/>
            <a:ext cx="6972886" cy="695037"/>
          </a:xfrm>
        </p:spPr>
        <p:txBody>
          <a:bodyPr anchor="t">
            <a:noAutofit/>
          </a:bodyPr>
          <a:lstStyle>
            <a:lvl1pPr algn="l">
              <a:lnSpc>
                <a:spcPts val="5460"/>
              </a:lnSpc>
              <a:defRPr sz="5600" b="0" spc="-120" baseline="0">
                <a:solidFill>
                  <a:srgbClr val="F2F3F3"/>
                </a:solidFill>
                <a:latin typeface="Constantia" panose="02030602050306030303" pitchFamily="18" charset="0"/>
              </a:defRPr>
            </a:lvl1pPr>
          </a:lstStyle>
          <a:p>
            <a:r>
              <a:rPr lang="en-US" dirty="0"/>
              <a:t>Single line divider slide</a:t>
            </a:r>
          </a:p>
        </p:txBody>
      </p:sp>
    </p:spTree>
    <p:extLst>
      <p:ext uri="{BB962C8B-B14F-4D97-AF65-F5344CB8AC3E}">
        <p14:creationId xmlns:p14="http://schemas.microsoft.com/office/powerpoint/2010/main" val="7217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9FBA-0D5D-B48C-DDAB-23C3A840CA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378FF-2C13-CB81-593A-BB43090C8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9384D-15A9-BACD-A663-8500A56B0603}"/>
              </a:ext>
            </a:extLst>
          </p:cNvPr>
          <p:cNvSpPr>
            <a:spLocks noGrp="1"/>
          </p:cNvSpPr>
          <p:nvPr>
            <p:ph type="dt" sz="half" idx="10"/>
          </p:nvPr>
        </p:nvSpPr>
        <p:spPr/>
        <p:txBody>
          <a:bodyPr/>
          <a:lstStyle/>
          <a:p>
            <a:fld id="{71695EDF-7A19-45BC-995B-943313FB9F04}" type="datetimeFigureOut">
              <a:rPr lang="en-GB" smtClean="0"/>
              <a:t>12/03/2026</a:t>
            </a:fld>
            <a:endParaRPr lang="en-GB"/>
          </a:p>
        </p:txBody>
      </p:sp>
      <p:sp>
        <p:nvSpPr>
          <p:cNvPr id="5" name="Footer Placeholder 4">
            <a:extLst>
              <a:ext uri="{FF2B5EF4-FFF2-40B4-BE49-F238E27FC236}">
                <a16:creationId xmlns:a16="http://schemas.microsoft.com/office/drawing/2014/main" id="{35A4D941-CDEC-B68A-7E7A-4355E98EF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E0D1F-E67C-9646-BC33-40B464DF6EB5}"/>
              </a:ext>
            </a:extLst>
          </p:cNvPr>
          <p:cNvSpPr>
            <a:spLocks noGrp="1"/>
          </p:cNvSpPr>
          <p:nvPr>
            <p:ph type="sldNum" sz="quarter" idx="12"/>
          </p:nvPr>
        </p:nvSpPr>
        <p:spPr/>
        <p:txBody>
          <a:bodyPr/>
          <a:lstStyle/>
          <a:p>
            <a:fld id="{45CD8C11-C23A-47BB-AB44-01812E857514}" type="slidenum">
              <a:rPr lang="en-GB" smtClean="0"/>
              <a:t>‹#›</a:t>
            </a:fld>
            <a:endParaRPr lang="en-GB"/>
          </a:p>
        </p:txBody>
      </p:sp>
    </p:spTree>
    <p:extLst>
      <p:ext uri="{BB962C8B-B14F-4D97-AF65-F5344CB8AC3E}">
        <p14:creationId xmlns:p14="http://schemas.microsoft.com/office/powerpoint/2010/main" val="241384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0CEF-E358-0EA1-74CB-D0D7FAAD7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BC2E65-B317-0DD8-727F-869429D17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2A17CF-5327-3DA8-EE1E-FF1A3BEB3785}"/>
              </a:ext>
            </a:extLst>
          </p:cNvPr>
          <p:cNvSpPr>
            <a:spLocks noGrp="1"/>
          </p:cNvSpPr>
          <p:nvPr>
            <p:ph type="dt" sz="half" idx="10"/>
          </p:nvPr>
        </p:nvSpPr>
        <p:spPr/>
        <p:txBody>
          <a:bodyPr/>
          <a:lstStyle/>
          <a:p>
            <a:fld id="{71695EDF-7A19-45BC-995B-943313FB9F04}" type="datetimeFigureOut">
              <a:rPr lang="en-GB" smtClean="0"/>
              <a:t>12/03/2026</a:t>
            </a:fld>
            <a:endParaRPr lang="en-GB"/>
          </a:p>
        </p:txBody>
      </p:sp>
      <p:sp>
        <p:nvSpPr>
          <p:cNvPr id="5" name="Footer Placeholder 4">
            <a:extLst>
              <a:ext uri="{FF2B5EF4-FFF2-40B4-BE49-F238E27FC236}">
                <a16:creationId xmlns:a16="http://schemas.microsoft.com/office/drawing/2014/main" id="{BE928BC5-22FB-186C-AF4D-3EDA40CF9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ED643-D33E-A17E-E5B1-E858912C5B01}"/>
              </a:ext>
            </a:extLst>
          </p:cNvPr>
          <p:cNvSpPr>
            <a:spLocks noGrp="1"/>
          </p:cNvSpPr>
          <p:nvPr>
            <p:ph type="sldNum" sz="quarter" idx="12"/>
          </p:nvPr>
        </p:nvSpPr>
        <p:spPr/>
        <p:txBody>
          <a:bodyPr/>
          <a:lstStyle/>
          <a:p>
            <a:fld id="{45CD8C11-C23A-47BB-AB44-01812E857514}" type="slidenum">
              <a:rPr lang="en-GB" smtClean="0"/>
              <a:t>‹#›</a:t>
            </a:fld>
            <a:endParaRPr lang="en-GB"/>
          </a:p>
        </p:txBody>
      </p:sp>
    </p:spTree>
    <p:extLst>
      <p:ext uri="{BB962C8B-B14F-4D97-AF65-F5344CB8AC3E}">
        <p14:creationId xmlns:p14="http://schemas.microsoft.com/office/powerpoint/2010/main" val="212401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71BEC-331B-7E91-2968-25CC081DB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439E1A-F846-F105-0CB6-0B93468EE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4CEFB-8013-9613-DA46-5AA942A9C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82C74D-4DC2-4D40-B516-DE46704F5722}" type="datetime1">
              <a:rPr lang="en-GB" smtClean="0"/>
              <a:t>12/03/2026</a:t>
            </a:fld>
            <a:endParaRPr lang="en-US"/>
          </a:p>
        </p:txBody>
      </p:sp>
      <p:sp>
        <p:nvSpPr>
          <p:cNvPr id="5" name="Footer Placeholder 4">
            <a:extLst>
              <a:ext uri="{FF2B5EF4-FFF2-40B4-BE49-F238E27FC236}">
                <a16:creationId xmlns:a16="http://schemas.microsoft.com/office/drawing/2014/main" id="{A88D6F27-E511-473D-D1DD-2507F870B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411AD-396F-79D9-850B-BB0FC08F7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DC541-3707-6D4B-908B-00B530841BF3}" type="slidenum">
              <a:rPr lang="en-US" smtClean="0"/>
              <a:t>‹#›</a:t>
            </a:fld>
            <a:endParaRPr lang="en-US"/>
          </a:p>
        </p:txBody>
      </p:sp>
    </p:spTree>
    <p:extLst>
      <p:ext uri="{BB962C8B-B14F-4D97-AF65-F5344CB8AC3E}">
        <p14:creationId xmlns:p14="http://schemas.microsoft.com/office/powerpoint/2010/main" val="208882119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0" r:id="rId3"/>
    <p:sldLayoutId id="2147483695" r:id="rId4"/>
    <p:sldLayoutId id="2147483691" r:id="rId5"/>
    <p:sldLayoutId id="2147483693" r:id="rId6"/>
    <p:sldLayoutId id="2147483694" r:id="rId7"/>
    <p:sldLayoutId id="2147483696" r:id="rId8"/>
    <p:sldLayoutId id="2147483697"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www.proceduresonline.com/jersey/adults/p_sg_pol_mak_sg_personal.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W4YadZBD50"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s://www.gov.je/SiteCollectionDocuments/Caring%20and%20support/VAWG%20Taskforce%20Report.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spor@health.gov.je"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hyperlink" Target="http://www.safeguarding.je/" TargetMode="External"/><Relationship Id="rId4" Type="http://schemas.openxmlformats.org/officeDocument/2006/relationships/hyperlink" Target="mailto:notifications@carecommission.j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childrenandfamilieshub@gov.je"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hyperlink" Target="https://www.gov.je/caring/childrenandfamilieshub/Pages/ChildrenAndFamiliesHubHomepage.asp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hyperlink" Target="https://www.gov.je/Caring/Children/StrategicPlanning/pages/childrensplan.aspx" TargetMode="External"/><Relationship Id="rId4" Type="http://schemas.openxmlformats.org/officeDocument/2006/relationships/hyperlink" Target="http://www.gov.je/Caring/JerseysChildrenFirst/Pages/GuidancePractitioners.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51.sv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FAC7-A76A-614B-25FE-9CAC6818A92D}"/>
              </a:ext>
            </a:extLst>
          </p:cNvPr>
          <p:cNvSpPr>
            <a:spLocks noGrp="1"/>
          </p:cNvSpPr>
          <p:nvPr>
            <p:ph type="ctrTitle"/>
          </p:nvPr>
        </p:nvSpPr>
        <p:spPr>
          <a:xfrm>
            <a:off x="4156375" y="2466361"/>
            <a:ext cx="6529653" cy="1925278"/>
          </a:xfrm>
        </p:spPr>
        <p:txBody>
          <a:bodyPr>
            <a:normAutofit fontScale="90000"/>
          </a:bodyPr>
          <a:lstStyle/>
          <a:p>
            <a:pPr algn="ctr"/>
            <a:r>
              <a:rPr lang="en-US" dirty="0"/>
              <a:t>Safeguarding </a:t>
            </a:r>
            <a:br>
              <a:rPr lang="en-US" dirty="0"/>
            </a:br>
            <a:r>
              <a:rPr lang="en-US" dirty="0"/>
              <a:t>Adult at Risk and Child Foundation Course </a:t>
            </a:r>
          </a:p>
        </p:txBody>
      </p:sp>
      <p:sp>
        <p:nvSpPr>
          <p:cNvPr id="3" name="Text Placeholder 2">
            <a:extLst>
              <a:ext uri="{FF2B5EF4-FFF2-40B4-BE49-F238E27FC236}">
                <a16:creationId xmlns:a16="http://schemas.microsoft.com/office/drawing/2014/main" id="{C08024AD-82FF-1D6D-CF0E-5C06AC2236FC}"/>
              </a:ext>
            </a:extLst>
          </p:cNvPr>
          <p:cNvSpPr>
            <a:spLocks noGrp="1"/>
          </p:cNvSpPr>
          <p:nvPr>
            <p:ph type="body" sz="quarter" idx="11"/>
          </p:nvPr>
        </p:nvSpPr>
        <p:spPr/>
        <p:txBody>
          <a:bodyPr/>
          <a:lstStyle/>
          <a:p>
            <a:fld id="{9704A4C5-E545-FB4C-9047-6170ABD4AC47}" type="datetime2">
              <a:rPr lang="en-GB" spc="0" smtClean="0"/>
              <a:t>Thursday, 12 March 2026</a:t>
            </a:fld>
            <a:endParaRPr lang="en-US" spc="0" dirty="0"/>
          </a:p>
        </p:txBody>
      </p:sp>
    </p:spTree>
    <p:extLst>
      <p:ext uri="{BB962C8B-B14F-4D97-AF65-F5344CB8AC3E}">
        <p14:creationId xmlns:p14="http://schemas.microsoft.com/office/powerpoint/2010/main" val="123625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7809-61F6-A3B7-6FD5-A072490357C0}"/>
              </a:ext>
            </a:extLst>
          </p:cNvPr>
          <p:cNvSpPr>
            <a:spLocks noGrp="1"/>
          </p:cNvSpPr>
          <p:nvPr>
            <p:ph type="title"/>
          </p:nvPr>
        </p:nvSpPr>
        <p:spPr/>
        <p:txBody>
          <a:bodyPr>
            <a:normAutofit/>
          </a:bodyPr>
          <a:lstStyle/>
          <a:p>
            <a:r>
              <a:rPr lang="en-GB" sz="3600" dirty="0"/>
              <a:t>Sexual Abuse </a:t>
            </a:r>
          </a:p>
        </p:txBody>
      </p:sp>
      <p:sp>
        <p:nvSpPr>
          <p:cNvPr id="4" name="TextBox 3">
            <a:extLst>
              <a:ext uri="{FF2B5EF4-FFF2-40B4-BE49-F238E27FC236}">
                <a16:creationId xmlns:a16="http://schemas.microsoft.com/office/drawing/2014/main" id="{E4AAC6EC-87C9-E737-4092-C580C7E9C651}"/>
              </a:ext>
            </a:extLst>
          </p:cNvPr>
          <p:cNvSpPr txBox="1"/>
          <p:nvPr/>
        </p:nvSpPr>
        <p:spPr>
          <a:xfrm>
            <a:off x="838200" y="1379936"/>
            <a:ext cx="4592320" cy="4093428"/>
          </a:xfrm>
          <a:prstGeom prst="rect">
            <a:avLst/>
          </a:prstGeom>
          <a:noFill/>
        </p:spPr>
        <p:txBody>
          <a:bodyPr wrap="square">
            <a:spAutoFit/>
          </a:bodyPr>
          <a:lstStyle/>
          <a:p>
            <a:pPr eaLnBrk="1" hangingPunct="1">
              <a:spcBef>
                <a:spcPct val="0"/>
              </a:spcBef>
              <a:spcAft>
                <a:spcPts val="600"/>
              </a:spcAft>
              <a:buFontTx/>
              <a:buNone/>
              <a:defRPr/>
            </a:pPr>
            <a:r>
              <a:rPr lang="en-GB" altLang="en-US" sz="2000" dirty="0">
                <a:solidFill>
                  <a:srgbClr val="575F61"/>
                </a:solidFill>
                <a:latin typeface="Constantia" panose="02030602050306030303" pitchFamily="18" charset="0"/>
              </a:rPr>
              <a:t>The direct or indirect involvement in sexual activity without consent. </a:t>
            </a:r>
          </a:p>
          <a:p>
            <a:pPr eaLnBrk="1" hangingPunct="1">
              <a:spcBef>
                <a:spcPct val="0"/>
              </a:spcBef>
              <a:spcAft>
                <a:spcPts val="600"/>
              </a:spcAft>
              <a:buFontTx/>
              <a:buNone/>
              <a:defRPr/>
            </a:pPr>
            <a:r>
              <a:rPr lang="en-GB" altLang="en-US" sz="2000" dirty="0">
                <a:solidFill>
                  <a:srgbClr val="575F61"/>
                </a:solidFill>
                <a:latin typeface="Constantia" panose="02030602050306030303" pitchFamily="18" charset="0"/>
              </a:rPr>
              <a:t>Sexual Abuse includes:</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latin typeface="Constantia" panose="02030602050306030303" pitchFamily="18" charset="0"/>
              </a:rPr>
              <a:t>Rape </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latin typeface="Constantia" panose="02030602050306030303" pitchFamily="18" charset="0"/>
              </a:rPr>
              <a:t>Indecent assault and indecent exposure</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latin typeface="Constantia" panose="02030602050306030303" pitchFamily="18" charset="0"/>
              </a:rPr>
              <a:t>The involvement of an adult at risk in a sexual activity or relationships which they cannot understand or have been coerced into because the other person is in a position of trust, power or authority</a:t>
            </a:r>
          </a:p>
        </p:txBody>
      </p:sp>
      <p:sp>
        <p:nvSpPr>
          <p:cNvPr id="5" name="TextBox 4">
            <a:extLst>
              <a:ext uri="{FF2B5EF4-FFF2-40B4-BE49-F238E27FC236}">
                <a16:creationId xmlns:a16="http://schemas.microsoft.com/office/drawing/2014/main" id="{C0D9A238-8B11-47B4-ACD9-B9CADC5B33DD}"/>
              </a:ext>
            </a:extLst>
          </p:cNvPr>
          <p:cNvSpPr txBox="1"/>
          <p:nvPr/>
        </p:nvSpPr>
        <p:spPr>
          <a:xfrm>
            <a:off x="5655141" y="1226047"/>
            <a:ext cx="6096000" cy="4785926"/>
          </a:xfrm>
          <a:prstGeom prst="rect">
            <a:avLst/>
          </a:prstGeom>
          <a:noFill/>
        </p:spPr>
        <p:txBody>
          <a:bodyPr wrap="square">
            <a:spAutoFit/>
          </a:bodyPr>
          <a:lstStyle/>
          <a:p>
            <a:pPr eaLnBrk="1" hangingPunct="1">
              <a:spcBef>
                <a:spcPct val="0"/>
              </a:spcBef>
              <a:spcAft>
                <a:spcPts val="600"/>
              </a:spcAft>
              <a:buFontTx/>
              <a:buNone/>
            </a:pPr>
            <a:r>
              <a:rPr lang="en-GB" altLang="en-US" sz="2000" dirty="0">
                <a:solidFill>
                  <a:srgbClr val="0070C0"/>
                </a:solidFill>
                <a:latin typeface="Constantia" panose="02030602050306030303" pitchFamily="18" charset="0"/>
              </a:rPr>
              <a:t>For children, this includes:</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latin typeface="Constantia" panose="02030602050306030303" pitchFamily="18" charset="0"/>
              </a:rPr>
              <a:t>Forcing or enticing a child to take part in sexual activities not necessarily involving a high level of violence, whether the child is aware of what is happening</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latin typeface="Constantia" panose="02030602050306030303" pitchFamily="18" charset="0"/>
              </a:rPr>
              <a:t>Physical contact: penetrative or non-penetrative, including kissing and touching outside of clothes</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latin typeface="Constantia" panose="02030602050306030303" pitchFamily="18" charset="0"/>
              </a:rPr>
              <a:t>Non-physical contact: looking at (including online/phones) or involved in production of pornographic materials, watching sexual activities, grooming</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latin typeface="Constantia" panose="02030602050306030303" pitchFamily="18" charset="0"/>
              </a:rPr>
              <a:t>Sexual exploitation</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latin typeface="Constantia" panose="02030602050306030303" pitchFamily="18" charset="0"/>
              </a:rPr>
              <a:t>Perpetrators include adult males, females and other children</a:t>
            </a:r>
          </a:p>
        </p:txBody>
      </p:sp>
    </p:spTree>
    <p:extLst>
      <p:ext uri="{BB962C8B-B14F-4D97-AF65-F5344CB8AC3E}">
        <p14:creationId xmlns:p14="http://schemas.microsoft.com/office/powerpoint/2010/main" val="29529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2417-B972-5E47-C5B2-980121231736}"/>
              </a:ext>
            </a:extLst>
          </p:cNvPr>
          <p:cNvSpPr>
            <a:spLocks noGrp="1"/>
          </p:cNvSpPr>
          <p:nvPr>
            <p:ph type="title"/>
          </p:nvPr>
        </p:nvSpPr>
        <p:spPr/>
        <p:txBody>
          <a:bodyPr>
            <a:normAutofit/>
          </a:bodyPr>
          <a:lstStyle/>
          <a:p>
            <a:r>
              <a:rPr lang="en-GB" sz="3600" dirty="0"/>
              <a:t>Psychological/Emotional Abuse </a:t>
            </a:r>
          </a:p>
        </p:txBody>
      </p:sp>
      <p:sp>
        <p:nvSpPr>
          <p:cNvPr id="4" name="TextBox 3">
            <a:extLst>
              <a:ext uri="{FF2B5EF4-FFF2-40B4-BE49-F238E27FC236}">
                <a16:creationId xmlns:a16="http://schemas.microsoft.com/office/drawing/2014/main" id="{21A64ABD-853D-9D73-96F7-A2F851EC24C3}"/>
              </a:ext>
            </a:extLst>
          </p:cNvPr>
          <p:cNvSpPr txBox="1"/>
          <p:nvPr/>
        </p:nvSpPr>
        <p:spPr>
          <a:xfrm>
            <a:off x="838200" y="1656966"/>
            <a:ext cx="4480559" cy="4033668"/>
          </a:xfrm>
          <a:prstGeom prst="rect">
            <a:avLst/>
          </a:prstGeom>
          <a:noFill/>
        </p:spPr>
        <p:txBody>
          <a:bodyPr wrap="square">
            <a:spAutoFit/>
          </a:bodyPr>
          <a:lstStyle/>
          <a:p>
            <a:pPr>
              <a:lnSpc>
                <a:spcPct val="90000"/>
              </a:lnSpc>
              <a:spcBef>
                <a:spcPct val="0"/>
              </a:spcBef>
              <a:spcAft>
                <a:spcPts val="600"/>
              </a:spcAft>
              <a:buNone/>
              <a:defRPr/>
            </a:pPr>
            <a:r>
              <a:rPr lang="en-US" altLang="en-US" sz="2000" dirty="0">
                <a:solidFill>
                  <a:srgbClr val="575F61"/>
                </a:solidFill>
                <a:latin typeface="Constantia" panose="02030602050306030303" pitchFamily="18" charset="0"/>
              </a:rPr>
              <a:t>Psychological abuse is behaviour that has a harmful effect on emotional health and development.</a:t>
            </a:r>
          </a:p>
          <a:p>
            <a:pPr indent="-228600">
              <a:lnSpc>
                <a:spcPct val="90000"/>
              </a:lnSpc>
              <a:spcBef>
                <a:spcPct val="0"/>
              </a:spcBef>
              <a:spcAft>
                <a:spcPts val="600"/>
              </a:spcAft>
              <a:buFont typeface="Arial" panose="020B0604020202020204" pitchFamily="34" charset="0"/>
              <a:buChar char="•"/>
              <a:defRPr/>
            </a:pPr>
            <a:endParaRPr lang="en-US" altLang="en-US" sz="2000" dirty="0">
              <a:solidFill>
                <a:srgbClr val="575F61"/>
              </a:solidFill>
              <a:latin typeface="Constantia" panose="02030602050306030303" pitchFamily="18" charset="0"/>
            </a:endParaRPr>
          </a:p>
          <a:p>
            <a:pPr>
              <a:lnSpc>
                <a:spcPct val="90000"/>
              </a:lnSpc>
              <a:spcBef>
                <a:spcPct val="0"/>
              </a:spcBef>
              <a:spcAft>
                <a:spcPts val="600"/>
              </a:spcAft>
              <a:defRPr/>
            </a:pPr>
            <a:r>
              <a:rPr lang="en-US" altLang="en-US" sz="2000" dirty="0">
                <a:solidFill>
                  <a:srgbClr val="575F61"/>
                </a:solidFill>
                <a:latin typeface="Constantia" panose="02030602050306030303" pitchFamily="18" charset="0"/>
              </a:rPr>
              <a:t>Psychological abuse includes:</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Threats of harm or abandonment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Deprivation of contact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Humiliation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Intimidation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Harassment</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Isolation or withdrawal from services or supportive networks</a:t>
            </a:r>
          </a:p>
        </p:txBody>
      </p:sp>
      <p:sp>
        <p:nvSpPr>
          <p:cNvPr id="5" name="TextBox 4">
            <a:extLst>
              <a:ext uri="{FF2B5EF4-FFF2-40B4-BE49-F238E27FC236}">
                <a16:creationId xmlns:a16="http://schemas.microsoft.com/office/drawing/2014/main" id="{14D6CDB9-AF5F-3880-85E5-DF0CE654F9B1}"/>
              </a:ext>
            </a:extLst>
          </p:cNvPr>
          <p:cNvSpPr txBox="1"/>
          <p:nvPr/>
        </p:nvSpPr>
        <p:spPr>
          <a:xfrm>
            <a:off x="5700401" y="1656966"/>
            <a:ext cx="5984240" cy="3785652"/>
          </a:xfrm>
          <a:prstGeom prst="rect">
            <a:avLst/>
          </a:prstGeom>
          <a:noFill/>
        </p:spPr>
        <p:txBody>
          <a:bodyPr wrap="square">
            <a:spAutoFit/>
          </a:bodyPr>
          <a:lstStyle/>
          <a:p>
            <a:pPr eaLnBrk="1" hangingPunct="1">
              <a:spcBef>
                <a:spcPct val="0"/>
              </a:spcBef>
              <a:spcAft>
                <a:spcPts val="600"/>
              </a:spcAft>
              <a:buFontTx/>
              <a:buNone/>
              <a:defRPr/>
            </a:pPr>
            <a:r>
              <a:rPr lang="en-GB" altLang="en-US" sz="2000" dirty="0">
                <a:solidFill>
                  <a:srgbClr val="0070C0"/>
                </a:solidFill>
                <a:latin typeface="Constantia" panose="02030602050306030303" pitchFamily="18" charset="0"/>
              </a:rPr>
              <a:t>For children this also includes:</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latin typeface="Constantia" panose="02030602050306030303" pitchFamily="18" charset="0"/>
              </a:rPr>
              <a:t>Imposing age or developmentally inappropriate expectations, including interactions beyond the child’s developmental capability, as well as overprotection and limitation of exploration and learning</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latin typeface="Constantia" panose="02030602050306030303" pitchFamily="18" charset="0"/>
              </a:rPr>
              <a:t>Seeing or hearing the ill-treatment of another, e.g. domestic abuse</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latin typeface="Constantia" panose="02030602050306030303" pitchFamily="18" charset="0"/>
              </a:rPr>
              <a:t>Serious bullying causing children frequently to feel frightened or in danger</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latin typeface="Constantia" panose="02030602050306030303" pitchFamily="18" charset="0"/>
              </a:rPr>
              <a:t>Exploiting and corrupting children</a:t>
            </a:r>
          </a:p>
        </p:txBody>
      </p:sp>
    </p:spTree>
    <p:extLst>
      <p:ext uri="{BB962C8B-B14F-4D97-AF65-F5344CB8AC3E}">
        <p14:creationId xmlns:p14="http://schemas.microsoft.com/office/powerpoint/2010/main" val="30353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F88D-2F35-2366-5F89-64E6382E8829}"/>
              </a:ext>
            </a:extLst>
          </p:cNvPr>
          <p:cNvSpPr>
            <a:spLocks noGrp="1"/>
          </p:cNvSpPr>
          <p:nvPr>
            <p:ph type="title"/>
          </p:nvPr>
        </p:nvSpPr>
        <p:spPr>
          <a:xfrm>
            <a:off x="838200" y="363380"/>
            <a:ext cx="10202333" cy="1015681"/>
          </a:xfrm>
        </p:spPr>
        <p:txBody>
          <a:bodyPr>
            <a:normAutofit fontScale="90000"/>
          </a:bodyPr>
          <a:lstStyle/>
          <a:p>
            <a:r>
              <a:rPr lang="en-GB" dirty="0"/>
              <a:t>Neglect or acts of omission</a:t>
            </a:r>
            <a:br>
              <a:rPr lang="en-GB" dirty="0"/>
            </a:br>
            <a:endParaRPr lang="en-GB" dirty="0"/>
          </a:p>
        </p:txBody>
      </p:sp>
      <p:sp>
        <p:nvSpPr>
          <p:cNvPr id="4" name="Text Box 5">
            <a:extLst>
              <a:ext uri="{FF2B5EF4-FFF2-40B4-BE49-F238E27FC236}">
                <a16:creationId xmlns:a16="http://schemas.microsoft.com/office/drawing/2014/main" id="{0F8A34D6-94F1-9893-007D-7A8A5C16C019}"/>
              </a:ext>
            </a:extLst>
          </p:cNvPr>
          <p:cNvSpPr txBox="1">
            <a:spLocks noChangeArrowheads="1"/>
          </p:cNvSpPr>
          <p:nvPr/>
        </p:nvSpPr>
        <p:spPr bwMode="auto">
          <a:xfrm>
            <a:off x="838200" y="1291196"/>
            <a:ext cx="5040562" cy="4792027"/>
          </a:xfrm>
          <a:prstGeom prst="rect">
            <a:avLst/>
          </a:prstGeom>
        </p:spPr>
        <p:txBody>
          <a:bodyPr vert="horz" lIns="91440" tIns="45720" rIns="91440" bIns="45720" rtlCol="0"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defRPr/>
            </a:pPr>
            <a:r>
              <a:rPr lang="en-US" altLang="en-US" sz="2000" dirty="0">
                <a:solidFill>
                  <a:srgbClr val="575F61"/>
                </a:solidFill>
                <a:latin typeface="Constantia" panose="02030602050306030303" pitchFamily="18" charset="0"/>
              </a:rPr>
              <a:t>Neglect is the failure of any person who has responsibility for the charge, care or custody of an adult at risk to provide the amount and type of care that a reasonable person would be expected to provide.</a:t>
            </a:r>
          </a:p>
          <a:p>
            <a:pPr>
              <a:lnSpc>
                <a:spcPct val="90000"/>
              </a:lnSpc>
              <a:spcBef>
                <a:spcPct val="0"/>
              </a:spcBef>
              <a:spcAft>
                <a:spcPts val="600"/>
              </a:spcAft>
              <a:buNone/>
              <a:defRPr/>
            </a:pPr>
            <a:endParaRPr lang="en-US" altLang="en-US" sz="2000" dirty="0">
              <a:solidFill>
                <a:srgbClr val="575F61"/>
              </a:solidFill>
              <a:latin typeface="Constantia" panose="02030602050306030303" pitchFamily="18" charset="0"/>
            </a:endParaRPr>
          </a:p>
          <a:p>
            <a:pPr>
              <a:lnSpc>
                <a:spcPct val="90000"/>
              </a:lnSpc>
              <a:spcBef>
                <a:spcPct val="0"/>
              </a:spcBef>
              <a:spcAft>
                <a:spcPts val="600"/>
              </a:spcAft>
              <a:buNone/>
              <a:defRPr/>
            </a:pPr>
            <a:r>
              <a:rPr lang="en-US" altLang="en-US" sz="2000" dirty="0">
                <a:solidFill>
                  <a:srgbClr val="575F61"/>
                </a:solidFill>
                <a:latin typeface="Constantia" panose="02030602050306030303" pitchFamily="18" charset="0"/>
              </a:rPr>
              <a:t>Examples of neglect include:</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Constantia" panose="02030602050306030303" pitchFamily="18" charset="0"/>
              </a:rPr>
              <a:t>Ignoring medical or physical needs</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Constantia" panose="02030602050306030303" pitchFamily="18" charset="0"/>
              </a:rPr>
              <a:t>Failure to allow access to appropriate health, social care or educational services </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Constantia" panose="02030602050306030303" pitchFamily="18" charset="0"/>
              </a:rPr>
              <a:t>Withholding the necessities of life such as medication, adequate nutrition and heating</a:t>
            </a:r>
          </a:p>
          <a:p>
            <a:pPr marL="180975" indent="-228600">
              <a:lnSpc>
                <a:spcPct val="90000"/>
              </a:lnSpc>
              <a:spcBef>
                <a:spcPct val="0"/>
              </a:spcBef>
              <a:spcAft>
                <a:spcPts val="600"/>
              </a:spcAft>
              <a:buFont typeface="Arial" panose="020B0604020202020204" pitchFamily="34" charset="0"/>
              <a:buChar char="•"/>
              <a:tabLst>
                <a:tab pos="627063" algn="l"/>
              </a:tabLst>
              <a:defRPr/>
            </a:pPr>
            <a:endParaRPr lang="en-US" altLang="en-US" sz="2000" dirty="0">
              <a:solidFill>
                <a:srgbClr val="575F61"/>
              </a:solidFill>
              <a:latin typeface="Constantia" panose="02030602050306030303" pitchFamily="18" charset="0"/>
            </a:endParaRPr>
          </a:p>
          <a:p>
            <a:pPr>
              <a:lnSpc>
                <a:spcPct val="90000"/>
              </a:lnSpc>
              <a:spcBef>
                <a:spcPct val="0"/>
              </a:spcBef>
              <a:spcAft>
                <a:spcPts val="600"/>
              </a:spcAft>
              <a:buNone/>
              <a:defRPr/>
            </a:pPr>
            <a:r>
              <a:rPr lang="en-US" altLang="en-US" sz="2000" dirty="0">
                <a:solidFill>
                  <a:srgbClr val="575F61"/>
                </a:solidFill>
                <a:latin typeface="Constantia" panose="02030602050306030303" pitchFamily="18" charset="0"/>
              </a:rPr>
              <a:t>Neglect can be intentional or unintentional.</a:t>
            </a:r>
          </a:p>
        </p:txBody>
      </p:sp>
      <p:sp>
        <p:nvSpPr>
          <p:cNvPr id="5" name="Text Box 5">
            <a:extLst>
              <a:ext uri="{FF2B5EF4-FFF2-40B4-BE49-F238E27FC236}">
                <a16:creationId xmlns:a16="http://schemas.microsoft.com/office/drawing/2014/main" id="{E451EC42-56D3-BD13-C9D9-F30AC8376070}"/>
              </a:ext>
            </a:extLst>
          </p:cNvPr>
          <p:cNvSpPr txBox="1">
            <a:spLocks noChangeArrowheads="1"/>
          </p:cNvSpPr>
          <p:nvPr/>
        </p:nvSpPr>
        <p:spPr bwMode="auto">
          <a:xfrm>
            <a:off x="6313240" y="1170145"/>
            <a:ext cx="5633088" cy="53244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None/>
              <a:defRPr/>
            </a:pPr>
            <a:r>
              <a:rPr lang="en-GB" altLang="en-US" sz="2000" dirty="0">
                <a:solidFill>
                  <a:srgbClr val="0070C0"/>
                </a:solidFill>
                <a:latin typeface="Constantia" panose="02030602050306030303" pitchFamily="18" charset="0"/>
              </a:rPr>
              <a:t>In children, this includes neglect during pregnancy because of maternal substance misuse, maternal mental ill health or learning difficulties or a cluster of such issues.  Where there is domestic abuse towards a carer, the child’s needs may be neglected.</a:t>
            </a:r>
          </a:p>
          <a:p>
            <a:pPr eaLnBrk="1" hangingPunct="1">
              <a:spcBef>
                <a:spcPct val="0"/>
              </a:spcBef>
              <a:spcAft>
                <a:spcPts val="600"/>
              </a:spcAft>
              <a:buFontTx/>
              <a:buNone/>
              <a:defRPr/>
            </a:pPr>
            <a:endParaRPr lang="en-GB" altLang="en-US" sz="2000" dirty="0">
              <a:solidFill>
                <a:srgbClr val="0070C0"/>
              </a:solidFill>
              <a:latin typeface="Constantia" panose="02030602050306030303" pitchFamily="18" charset="0"/>
            </a:endParaRPr>
          </a:p>
          <a:p>
            <a:pPr eaLnBrk="1" hangingPunct="1">
              <a:spcBef>
                <a:spcPct val="0"/>
              </a:spcBef>
              <a:spcAft>
                <a:spcPts val="600"/>
              </a:spcAft>
              <a:buFontTx/>
              <a:buNone/>
              <a:defRPr/>
            </a:pPr>
            <a:r>
              <a:rPr lang="en-GB" altLang="en-US" sz="2000" dirty="0">
                <a:solidFill>
                  <a:srgbClr val="0070C0"/>
                </a:solidFill>
                <a:latin typeface="Constantia" panose="02030602050306030303" pitchFamily="18" charset="0"/>
              </a:rPr>
              <a:t>Neglect may involve a parent failing to:</a:t>
            </a:r>
          </a:p>
          <a:p>
            <a:pPr marL="342900" indent="-342900" eaLnBrk="1" hangingPunct="1">
              <a:spcBef>
                <a:spcPct val="0"/>
              </a:spcBef>
              <a:spcAft>
                <a:spcPts val="600"/>
              </a:spcAft>
              <a:defRPr/>
            </a:pPr>
            <a:r>
              <a:rPr lang="en-GB" altLang="en-US" sz="2000" dirty="0">
                <a:solidFill>
                  <a:srgbClr val="0070C0"/>
                </a:solidFill>
                <a:latin typeface="Constantia" panose="02030602050306030303" pitchFamily="18" charset="0"/>
              </a:rPr>
              <a:t>Provide adequate food, clothing or shelter</a:t>
            </a:r>
          </a:p>
          <a:p>
            <a:pPr marL="342900" indent="-342900" eaLnBrk="1" hangingPunct="1">
              <a:spcBef>
                <a:spcPct val="0"/>
              </a:spcBef>
              <a:spcAft>
                <a:spcPts val="600"/>
              </a:spcAft>
              <a:defRPr/>
            </a:pPr>
            <a:r>
              <a:rPr lang="en-GB" altLang="en-US" sz="2000" dirty="0">
                <a:solidFill>
                  <a:srgbClr val="0070C0"/>
                </a:solidFill>
                <a:latin typeface="Constantia" panose="02030602050306030303" pitchFamily="18" charset="0"/>
              </a:rPr>
              <a:t>Protect a child from harm or danger</a:t>
            </a:r>
          </a:p>
          <a:p>
            <a:pPr marL="342900" indent="-342900" eaLnBrk="1" hangingPunct="1">
              <a:spcBef>
                <a:spcPct val="0"/>
              </a:spcBef>
              <a:spcAft>
                <a:spcPts val="600"/>
              </a:spcAft>
              <a:defRPr/>
            </a:pPr>
            <a:r>
              <a:rPr lang="en-GB" altLang="en-US" sz="2000" dirty="0">
                <a:solidFill>
                  <a:srgbClr val="0070C0"/>
                </a:solidFill>
                <a:latin typeface="Constantia" panose="02030602050306030303" pitchFamily="18" charset="0"/>
              </a:rPr>
              <a:t>Ensure adequate supervision</a:t>
            </a:r>
          </a:p>
          <a:p>
            <a:pPr marL="342900" indent="-342900" eaLnBrk="1" hangingPunct="1">
              <a:spcBef>
                <a:spcPct val="0"/>
              </a:spcBef>
              <a:spcAft>
                <a:spcPts val="600"/>
              </a:spcAft>
              <a:defRPr/>
            </a:pPr>
            <a:r>
              <a:rPr lang="en-GB" altLang="en-US" sz="2000" dirty="0">
                <a:solidFill>
                  <a:srgbClr val="0070C0"/>
                </a:solidFill>
                <a:latin typeface="Constantia" panose="02030602050306030303" pitchFamily="18" charset="0"/>
              </a:rPr>
              <a:t>Ensure access to medical care or treatment</a:t>
            </a:r>
          </a:p>
          <a:p>
            <a:pPr marL="342900" indent="-342900" eaLnBrk="1" hangingPunct="1">
              <a:spcBef>
                <a:spcPct val="0"/>
              </a:spcBef>
              <a:spcAft>
                <a:spcPts val="600"/>
              </a:spcAft>
              <a:defRPr/>
            </a:pPr>
            <a:r>
              <a:rPr lang="en-GB" altLang="en-US" sz="2000" dirty="0">
                <a:solidFill>
                  <a:srgbClr val="0070C0"/>
                </a:solidFill>
                <a:latin typeface="Constantia" panose="02030602050306030303" pitchFamily="18" charset="0"/>
              </a:rPr>
              <a:t>Meet basic emotional, social &amp; educational needs</a:t>
            </a:r>
          </a:p>
          <a:p>
            <a:pPr eaLnBrk="1" hangingPunct="1">
              <a:spcBef>
                <a:spcPct val="0"/>
              </a:spcBef>
              <a:spcAft>
                <a:spcPts val="600"/>
              </a:spcAft>
              <a:buFontTx/>
              <a:buNone/>
              <a:defRPr/>
            </a:pPr>
            <a:endParaRPr lang="en-GB" altLang="en-US" sz="2000" dirty="0"/>
          </a:p>
        </p:txBody>
      </p:sp>
    </p:spTree>
    <p:extLst>
      <p:ext uri="{BB962C8B-B14F-4D97-AF65-F5344CB8AC3E}">
        <p14:creationId xmlns:p14="http://schemas.microsoft.com/office/powerpoint/2010/main" val="271184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66F90-DD24-02FC-485F-0DBDA23B8300}"/>
              </a:ext>
            </a:extLst>
          </p:cNvPr>
          <p:cNvSpPr>
            <a:spLocks noGrp="1"/>
          </p:cNvSpPr>
          <p:nvPr>
            <p:ph type="title"/>
          </p:nvPr>
        </p:nvSpPr>
        <p:spPr>
          <a:xfrm>
            <a:off x="599016" y="2512855"/>
            <a:ext cx="4809068" cy="1514200"/>
          </a:xfrm>
        </p:spPr>
        <p:txBody>
          <a:bodyPr vert="horz" lIns="91440" tIns="45720" rIns="91440" bIns="45720" rtlCol="0" anchor="t">
            <a:normAutofit fontScale="90000"/>
          </a:bodyPr>
          <a:lstStyle/>
          <a:p>
            <a:pPr algn="ctr"/>
            <a:r>
              <a:rPr lang="en-US" sz="3600" kern="1200" dirty="0"/>
              <a:t>Financial or Material Abuse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4" name="Text Box 5">
            <a:extLst>
              <a:ext uri="{FF2B5EF4-FFF2-40B4-BE49-F238E27FC236}">
                <a16:creationId xmlns:a16="http://schemas.microsoft.com/office/drawing/2014/main" id="{C91DA495-D1D2-D7A7-3509-239DF72F3463}"/>
              </a:ext>
            </a:extLst>
          </p:cNvPr>
          <p:cNvSpPr txBox="1">
            <a:spLocks noChangeArrowheads="1"/>
          </p:cNvSpPr>
          <p:nvPr/>
        </p:nvSpPr>
        <p:spPr bwMode="auto">
          <a:xfrm>
            <a:off x="6007100" y="643467"/>
            <a:ext cx="5668433" cy="5401733"/>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None/>
              <a:defRPr/>
            </a:pPr>
            <a:r>
              <a:rPr lang="en-US" altLang="en-US" sz="2000" dirty="0">
                <a:solidFill>
                  <a:srgbClr val="575F61"/>
                </a:solidFill>
                <a:latin typeface="Constantia" panose="02030602050306030303" pitchFamily="18" charset="0"/>
              </a:rPr>
              <a:t>Financial abuse  is the use of a person’s property, assets, income, funds or any other resources without their informed consent or authorisation. </a:t>
            </a:r>
          </a:p>
          <a:p>
            <a:pPr indent="-228600">
              <a:lnSpc>
                <a:spcPct val="90000"/>
              </a:lnSpc>
              <a:spcBef>
                <a:spcPct val="0"/>
              </a:spcBef>
              <a:buFont typeface="Arial" panose="020B0604020202020204" pitchFamily="34" charset="0"/>
              <a:buChar char="•"/>
              <a:defRPr/>
            </a:pPr>
            <a:endParaRPr lang="en-US" altLang="en-US" sz="2000" dirty="0">
              <a:solidFill>
                <a:srgbClr val="575F61"/>
              </a:solidFill>
              <a:latin typeface="Constantia" panose="02030602050306030303" pitchFamily="18" charset="0"/>
            </a:endParaRPr>
          </a:p>
          <a:p>
            <a:pPr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Financial Abuse includes:</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Theft</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Fraud</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Exploitation </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Undue pressure in connection with wills, property or inheritance or financial transactions</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The misuse or misappropriation of property, possessions or benefit</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Constantia" panose="02030602050306030303" pitchFamily="18" charset="0"/>
              </a:rPr>
              <a:t>The misuse of a Power of Attorney or Curatorship</a:t>
            </a:r>
          </a:p>
          <a:p>
            <a:pPr indent="-228600">
              <a:lnSpc>
                <a:spcPct val="90000"/>
              </a:lnSpc>
              <a:spcBef>
                <a:spcPct val="0"/>
              </a:spcBef>
              <a:buFont typeface="Arial" panose="020B0604020202020204" pitchFamily="34" charset="0"/>
              <a:buChar char="•"/>
              <a:defRPr/>
            </a:pPr>
            <a:endParaRPr lang="en-US" altLang="en-US" sz="1800" dirty="0">
              <a:latin typeface="+mn-lt"/>
            </a:endParaRPr>
          </a:p>
        </p:txBody>
      </p:sp>
    </p:spTree>
    <p:extLst>
      <p:ext uri="{BB962C8B-B14F-4D97-AF65-F5344CB8AC3E}">
        <p14:creationId xmlns:p14="http://schemas.microsoft.com/office/powerpoint/2010/main" val="6189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5D3D-ED44-40BE-8496-81F4B9BEDDFE}"/>
              </a:ext>
            </a:extLst>
          </p:cNvPr>
          <p:cNvSpPr>
            <a:spLocks noGrp="1"/>
          </p:cNvSpPr>
          <p:nvPr>
            <p:ph type="title"/>
          </p:nvPr>
        </p:nvSpPr>
        <p:spPr>
          <a:xfrm>
            <a:off x="862819" y="2413318"/>
            <a:ext cx="4173071" cy="1015681"/>
          </a:xfrm>
        </p:spPr>
        <p:txBody>
          <a:bodyPr>
            <a:normAutofit fontScale="90000"/>
          </a:bodyPr>
          <a:lstStyle/>
          <a:p>
            <a:pPr algn="ctr"/>
            <a:r>
              <a:rPr lang="en-GB" dirty="0"/>
              <a:t>Discriminatory Abuse </a:t>
            </a:r>
            <a:br>
              <a:rPr lang="en-GB" dirty="0"/>
            </a:br>
            <a:endParaRPr lang="en-GB" dirty="0"/>
          </a:p>
        </p:txBody>
      </p:sp>
      <p:sp>
        <p:nvSpPr>
          <p:cNvPr id="4" name="Text Box 5">
            <a:extLst>
              <a:ext uri="{FF2B5EF4-FFF2-40B4-BE49-F238E27FC236}">
                <a16:creationId xmlns:a16="http://schemas.microsoft.com/office/drawing/2014/main" id="{64B08963-0DF3-926D-C538-E494B53BBF20}"/>
              </a:ext>
            </a:extLst>
          </p:cNvPr>
          <p:cNvSpPr txBox="1">
            <a:spLocks noChangeArrowheads="1"/>
          </p:cNvSpPr>
          <p:nvPr/>
        </p:nvSpPr>
        <p:spPr bwMode="auto">
          <a:xfrm>
            <a:off x="5253318" y="713311"/>
            <a:ext cx="6395720"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r>
              <a:rPr lang="en-US" altLang="en-US" sz="2000" dirty="0">
                <a:solidFill>
                  <a:srgbClr val="575F61"/>
                </a:solidFill>
                <a:latin typeface="Constantia" panose="02030602050306030303" pitchFamily="18" charset="0"/>
              </a:rPr>
              <a:t>Discriminatory abuse exists when values, beliefs or culture result in a misuse of power that denies opportunity to some groups or individuals. </a:t>
            </a:r>
          </a:p>
          <a:p>
            <a:pPr>
              <a:lnSpc>
                <a:spcPct val="90000"/>
              </a:lnSpc>
              <a:spcBef>
                <a:spcPct val="0"/>
              </a:spcBef>
              <a:spcAft>
                <a:spcPts val="600"/>
              </a:spcAft>
              <a:buNone/>
            </a:pPr>
            <a:r>
              <a:rPr lang="en-US" altLang="en-US" sz="2000" dirty="0">
                <a:solidFill>
                  <a:srgbClr val="575F61"/>
                </a:solidFill>
                <a:latin typeface="Constantia" panose="02030602050306030303" pitchFamily="18" charset="0"/>
              </a:rPr>
              <a:t>It can be a feature of any form of abuse of an adult at risk, but can also be motivated because of age, gender, sexuality, disability, religion, class, culture, language and ‘race’ or ethnic origin.</a:t>
            </a:r>
          </a:p>
          <a:p>
            <a:pPr indent="-228600">
              <a:lnSpc>
                <a:spcPct val="90000"/>
              </a:lnSpc>
              <a:spcBef>
                <a:spcPct val="0"/>
              </a:spcBef>
              <a:spcAft>
                <a:spcPts val="600"/>
              </a:spcAft>
              <a:buFont typeface="Arial" panose="020B0604020202020204" pitchFamily="34" charset="0"/>
              <a:buChar char="•"/>
            </a:pPr>
            <a:endParaRPr lang="en-US" altLang="en-US" sz="2000" dirty="0">
              <a:latin typeface="+mn-lt"/>
            </a:endParaRPr>
          </a:p>
        </p:txBody>
      </p:sp>
    </p:spTree>
    <p:extLst>
      <p:ext uri="{BB962C8B-B14F-4D97-AF65-F5344CB8AC3E}">
        <p14:creationId xmlns:p14="http://schemas.microsoft.com/office/powerpoint/2010/main" val="108162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5234-43FE-8855-302A-50C9EDFE2F39}"/>
              </a:ext>
            </a:extLst>
          </p:cNvPr>
          <p:cNvSpPr>
            <a:spLocks noGrp="1"/>
          </p:cNvSpPr>
          <p:nvPr>
            <p:ph type="title"/>
          </p:nvPr>
        </p:nvSpPr>
        <p:spPr>
          <a:xfrm>
            <a:off x="851349" y="2921159"/>
            <a:ext cx="4137212" cy="1015681"/>
          </a:xfrm>
        </p:spPr>
        <p:txBody>
          <a:bodyPr>
            <a:normAutofit/>
          </a:bodyPr>
          <a:lstStyle/>
          <a:p>
            <a:pPr algn="ctr"/>
            <a:r>
              <a:rPr lang="en-GB" sz="3600" dirty="0"/>
              <a:t>Institutional</a:t>
            </a:r>
            <a:r>
              <a:rPr lang="en-GB" dirty="0"/>
              <a:t> Abuse </a:t>
            </a:r>
          </a:p>
        </p:txBody>
      </p:sp>
      <p:sp>
        <p:nvSpPr>
          <p:cNvPr id="4" name="Text Box 5">
            <a:extLst>
              <a:ext uri="{FF2B5EF4-FFF2-40B4-BE49-F238E27FC236}">
                <a16:creationId xmlns:a16="http://schemas.microsoft.com/office/drawing/2014/main" id="{5F02307E-243D-7CE7-2B0B-156D14EF22D6}"/>
              </a:ext>
            </a:extLst>
          </p:cNvPr>
          <p:cNvSpPr txBox="1">
            <a:spLocks noChangeArrowheads="1"/>
          </p:cNvSpPr>
          <p:nvPr/>
        </p:nvSpPr>
        <p:spPr bwMode="auto">
          <a:xfrm>
            <a:off x="5275431" y="713311"/>
            <a:ext cx="6365240"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r>
              <a:rPr lang="en-US" altLang="en-US" sz="2000" dirty="0">
                <a:solidFill>
                  <a:srgbClr val="575F61"/>
                </a:solidFill>
                <a:latin typeface="Constantia" panose="02030602050306030303" pitchFamily="18" charset="0"/>
              </a:rPr>
              <a:t>Institutional abuse is the mistreatment, abuse or neglect of an adult at risk by a regime or individuals within  settings and services that adults at risk live in or use, that violate a person’s dignity, resulting in lack of respect for their human rights. </a:t>
            </a:r>
          </a:p>
          <a:p>
            <a:pPr indent="-228600">
              <a:lnSpc>
                <a:spcPct val="90000"/>
              </a:lnSpc>
              <a:spcBef>
                <a:spcPct val="0"/>
              </a:spcBef>
              <a:spcAft>
                <a:spcPts val="600"/>
              </a:spcAft>
              <a:buFont typeface="Arial" panose="020B0604020202020204" pitchFamily="34" charset="0"/>
              <a:buChar char="•"/>
            </a:pPr>
            <a:endParaRPr lang="en-US" altLang="en-US" sz="2000" dirty="0">
              <a:solidFill>
                <a:srgbClr val="575F61"/>
              </a:solidFill>
              <a:latin typeface="Constantia" panose="02030602050306030303" pitchFamily="18" charset="0"/>
            </a:endParaRPr>
          </a:p>
          <a:p>
            <a:pPr>
              <a:lnSpc>
                <a:spcPct val="90000"/>
              </a:lnSpc>
              <a:spcBef>
                <a:spcPct val="0"/>
              </a:spcBef>
              <a:spcAft>
                <a:spcPts val="600"/>
              </a:spcAft>
              <a:buNone/>
            </a:pPr>
            <a:r>
              <a:rPr lang="en-US" altLang="en-US" sz="2000" dirty="0">
                <a:solidFill>
                  <a:srgbClr val="575F61"/>
                </a:solidFill>
                <a:latin typeface="Constantia" panose="02030602050306030303" pitchFamily="18" charset="0"/>
              </a:rPr>
              <a:t>Institutional abuse occurs when the routines, systems and regimes of an institution result in poor or inadequate standards of care and poor practice which affects the whole setting and denies, restricts or curtails the dignity, privacy, choice independence or fulfilment of adults at risk. </a:t>
            </a:r>
          </a:p>
        </p:txBody>
      </p:sp>
    </p:spTree>
    <p:extLst>
      <p:ext uri="{BB962C8B-B14F-4D97-AF65-F5344CB8AC3E}">
        <p14:creationId xmlns:p14="http://schemas.microsoft.com/office/powerpoint/2010/main" val="22924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EC5D-C28E-75D0-586B-C4CD19948C5F}"/>
              </a:ext>
            </a:extLst>
          </p:cNvPr>
          <p:cNvSpPr>
            <a:spLocks noGrp="1"/>
          </p:cNvSpPr>
          <p:nvPr>
            <p:ph type="title"/>
          </p:nvPr>
        </p:nvSpPr>
        <p:spPr>
          <a:xfrm>
            <a:off x="909919" y="2921159"/>
            <a:ext cx="2792506" cy="1015681"/>
          </a:xfrm>
        </p:spPr>
        <p:txBody>
          <a:bodyPr/>
          <a:lstStyle/>
          <a:p>
            <a:r>
              <a:rPr lang="en-GB" dirty="0"/>
              <a:t>Self </a:t>
            </a:r>
            <a:r>
              <a:rPr lang="en-GB" sz="3600" dirty="0"/>
              <a:t>Neglect</a:t>
            </a:r>
          </a:p>
        </p:txBody>
      </p:sp>
      <p:sp>
        <p:nvSpPr>
          <p:cNvPr id="4" name="Text Box 5">
            <a:extLst>
              <a:ext uri="{FF2B5EF4-FFF2-40B4-BE49-F238E27FC236}">
                <a16:creationId xmlns:a16="http://schemas.microsoft.com/office/drawing/2014/main" id="{92D7EF16-D53A-7282-E8C3-1FA19A1B1E6B}"/>
              </a:ext>
            </a:extLst>
          </p:cNvPr>
          <p:cNvSpPr txBox="1">
            <a:spLocks noChangeArrowheads="1"/>
          </p:cNvSpPr>
          <p:nvPr/>
        </p:nvSpPr>
        <p:spPr bwMode="auto">
          <a:xfrm>
            <a:off x="4956287" y="713311"/>
            <a:ext cx="6639561"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600"/>
              </a:spcAft>
              <a:buNone/>
              <a:defRPr/>
            </a:pPr>
            <a:r>
              <a:rPr lang="en-GB" sz="2000" dirty="0">
                <a:solidFill>
                  <a:srgbClr val="575F61"/>
                </a:solidFill>
                <a:latin typeface="Constantia" panose="02030602050306030303" pitchFamily="18" charset="0"/>
              </a:rPr>
              <a:t>The term “self-neglect” covers a wide range of behaviour neglecting to care for one’s personal hygiene, health or surroundings.  Examples of self-neglect include:</a:t>
            </a:r>
          </a:p>
          <a:p>
            <a:pPr marL="285750" indent="-285750">
              <a:spcBef>
                <a:spcPts val="600"/>
              </a:spcBef>
              <a:buFont typeface="Arial" panose="020B0604020202020204" pitchFamily="34" charset="0"/>
              <a:buChar char="•"/>
              <a:defRPr/>
            </a:pPr>
            <a:r>
              <a:rPr lang="en-GB" sz="2000" dirty="0">
                <a:solidFill>
                  <a:srgbClr val="575F61"/>
                </a:solidFill>
                <a:latin typeface="Constantia" panose="02030602050306030303" pitchFamily="18" charset="0"/>
              </a:rPr>
              <a:t>A refusal or inability to cater for basic needs, including personal hygiene and appropriate clothing</a:t>
            </a:r>
          </a:p>
          <a:p>
            <a:pPr marL="285750" indent="-285750">
              <a:buFont typeface="Arial" panose="020B0604020202020204" pitchFamily="34" charset="0"/>
              <a:buChar char="•"/>
              <a:defRPr/>
            </a:pPr>
            <a:r>
              <a:rPr lang="en-GB" sz="2000" dirty="0">
                <a:solidFill>
                  <a:srgbClr val="575F61"/>
                </a:solidFill>
                <a:latin typeface="Constantia" panose="02030602050306030303" pitchFamily="18" charset="0"/>
              </a:rPr>
              <a:t>Neglecting to seek assistance for medical issues</a:t>
            </a:r>
          </a:p>
          <a:p>
            <a:pPr marL="285750" indent="-285750">
              <a:buFont typeface="Arial" panose="020B0604020202020204" pitchFamily="34" charset="0"/>
              <a:buChar char="•"/>
              <a:defRPr/>
            </a:pPr>
            <a:r>
              <a:rPr lang="en-GB" sz="2000" dirty="0">
                <a:solidFill>
                  <a:srgbClr val="575F61"/>
                </a:solidFill>
                <a:latin typeface="Constantia" panose="02030602050306030303" pitchFamily="18" charset="0"/>
              </a:rPr>
              <a:t>Not attending to living conditions – letting rubbish accumulate in the garden, or dirt to accumulate in the house</a:t>
            </a:r>
          </a:p>
          <a:p>
            <a:pPr marL="285750" indent="-285750">
              <a:buFont typeface="Arial" panose="020B0604020202020204" pitchFamily="34" charset="0"/>
              <a:buChar char="•"/>
              <a:defRPr/>
            </a:pPr>
            <a:r>
              <a:rPr lang="en-GB" sz="2000" dirty="0">
                <a:solidFill>
                  <a:srgbClr val="575F61"/>
                </a:solidFill>
                <a:latin typeface="Constantia" panose="02030602050306030303" pitchFamily="18" charset="0"/>
              </a:rPr>
              <a:t>Hoarding items or animals</a:t>
            </a:r>
          </a:p>
          <a:p>
            <a:pPr>
              <a:defRPr/>
            </a:pPr>
            <a:endParaRPr lang="en-GB" sz="2000" dirty="0">
              <a:solidFill>
                <a:srgbClr val="575F61"/>
              </a:solidFill>
              <a:latin typeface="Constantia" panose="02030602050306030303" pitchFamily="18" charset="0"/>
            </a:endParaRPr>
          </a:p>
          <a:p>
            <a:pPr>
              <a:buNone/>
              <a:defRPr/>
            </a:pPr>
            <a:r>
              <a:rPr lang="en-GB" sz="2000" dirty="0">
                <a:solidFill>
                  <a:srgbClr val="575F61"/>
                </a:solidFill>
                <a:latin typeface="Constantia" panose="02030602050306030303" pitchFamily="18" charset="0"/>
              </a:rPr>
              <a:t>The dilemma of managing the balance between the protection of adults at risk from self-neglect, our duty of care and an individual’s right to self-determination is a recognised challenge for all services. </a:t>
            </a:r>
          </a:p>
        </p:txBody>
      </p:sp>
    </p:spTree>
    <p:extLst>
      <p:ext uri="{BB962C8B-B14F-4D97-AF65-F5344CB8AC3E}">
        <p14:creationId xmlns:p14="http://schemas.microsoft.com/office/powerpoint/2010/main" val="4025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16F6-2AB9-3290-5FE4-42FA10C67326}"/>
              </a:ext>
            </a:extLst>
          </p:cNvPr>
          <p:cNvSpPr>
            <a:spLocks noGrp="1"/>
          </p:cNvSpPr>
          <p:nvPr>
            <p:ph type="title"/>
          </p:nvPr>
        </p:nvSpPr>
        <p:spPr>
          <a:xfrm>
            <a:off x="1026458" y="2921159"/>
            <a:ext cx="3724835" cy="1015681"/>
          </a:xfrm>
        </p:spPr>
        <p:txBody>
          <a:bodyPr/>
          <a:lstStyle/>
          <a:p>
            <a:r>
              <a:rPr lang="en-GB" dirty="0"/>
              <a:t>Domestic </a:t>
            </a:r>
            <a:r>
              <a:rPr lang="en-GB" sz="3600" dirty="0"/>
              <a:t>Abuse</a:t>
            </a:r>
            <a:r>
              <a:rPr lang="en-GB" dirty="0"/>
              <a:t> </a:t>
            </a:r>
          </a:p>
        </p:txBody>
      </p:sp>
      <p:sp>
        <p:nvSpPr>
          <p:cNvPr id="4" name="Text Box 5">
            <a:extLst>
              <a:ext uri="{FF2B5EF4-FFF2-40B4-BE49-F238E27FC236}">
                <a16:creationId xmlns:a16="http://schemas.microsoft.com/office/drawing/2014/main" id="{B5ABEBF0-2BAE-2E9C-E8B8-8C2D3F1B800B}"/>
              </a:ext>
            </a:extLst>
          </p:cNvPr>
          <p:cNvSpPr txBox="1">
            <a:spLocks noChangeArrowheads="1"/>
          </p:cNvSpPr>
          <p:nvPr/>
        </p:nvSpPr>
        <p:spPr bwMode="auto">
          <a:xfrm>
            <a:off x="5592781" y="1055058"/>
            <a:ext cx="6334760" cy="5431376"/>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defRPr/>
            </a:pPr>
            <a:r>
              <a:rPr lang="en-US" sz="2000" dirty="0">
                <a:solidFill>
                  <a:srgbClr val="575F61"/>
                </a:solidFill>
                <a:latin typeface="Constantia" panose="02030602050306030303" pitchFamily="18" charset="0"/>
              </a:rPr>
              <a:t>Any incident or pattern of incidents of controlling, coercive, threatening behaviour, violence or abuse between those aged 16 or over who are, or have been, intimate partners or family members regardless of gender or sexuality. </a:t>
            </a:r>
          </a:p>
          <a:p>
            <a:pPr indent="-228600">
              <a:lnSpc>
                <a:spcPct val="90000"/>
              </a:lnSpc>
              <a:spcBef>
                <a:spcPct val="0"/>
              </a:spcBef>
              <a:spcAft>
                <a:spcPts val="600"/>
              </a:spcAft>
              <a:buFont typeface="Arial" panose="020B0604020202020204" pitchFamily="34" charset="0"/>
              <a:buChar char="•"/>
              <a:defRPr/>
            </a:pPr>
            <a:endParaRPr lang="en-US" altLang="en-US" sz="2000" dirty="0">
              <a:solidFill>
                <a:srgbClr val="575F61"/>
              </a:solidFill>
              <a:latin typeface="Constantia" panose="02030602050306030303" pitchFamily="18" charset="0"/>
            </a:endParaRPr>
          </a:p>
          <a:p>
            <a:pPr>
              <a:lnSpc>
                <a:spcPct val="90000"/>
              </a:lnSpc>
              <a:spcBef>
                <a:spcPct val="0"/>
              </a:spcBef>
              <a:spcAft>
                <a:spcPts val="600"/>
              </a:spcAft>
              <a:buNone/>
              <a:defRPr/>
            </a:pPr>
            <a:r>
              <a:rPr lang="en-US" altLang="en-US" sz="2000" dirty="0">
                <a:solidFill>
                  <a:srgbClr val="575F61"/>
                </a:solidFill>
                <a:latin typeface="Constantia" panose="02030602050306030303" pitchFamily="18" charset="0"/>
              </a:rPr>
              <a:t>Domestic abuse can take many forms including:</a:t>
            </a:r>
          </a:p>
          <a:p>
            <a:pPr>
              <a:lnSpc>
                <a:spcPct val="90000"/>
              </a:lnSpc>
              <a:spcBef>
                <a:spcPct val="0"/>
              </a:spcBef>
              <a:spcAft>
                <a:spcPts val="600"/>
              </a:spcAft>
              <a:buNone/>
              <a:defRPr/>
            </a:pPr>
            <a:endParaRPr lang="en-US" altLang="en-US" sz="2000" dirty="0">
              <a:solidFill>
                <a:srgbClr val="575F61"/>
              </a:solidFill>
              <a:latin typeface="Constantia" panose="02030602050306030303" pitchFamily="18" charset="0"/>
            </a:endParaRP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Physical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Emotional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Sexual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Financial</a:t>
            </a:r>
          </a:p>
          <a:p>
            <a:pPr marL="342900" indent="-228600">
              <a:lnSpc>
                <a:spcPct val="90000"/>
              </a:lnSpc>
              <a:spcBef>
                <a:spcPct val="0"/>
              </a:spcBef>
              <a:spcAft>
                <a:spcPts val="600"/>
              </a:spcAft>
              <a:buFont typeface="Arial" panose="020B0604020202020204" pitchFamily="34" charset="0"/>
              <a:buChar char="•"/>
              <a:defRPr/>
            </a:pPr>
            <a:r>
              <a:rPr lang="en-US" altLang="en-US" sz="2000" dirty="0" err="1">
                <a:solidFill>
                  <a:srgbClr val="575F61"/>
                </a:solidFill>
                <a:latin typeface="Constantia" panose="02030602050306030303" pitchFamily="18" charset="0"/>
              </a:rPr>
              <a:t>Honour</a:t>
            </a:r>
            <a:r>
              <a:rPr lang="en-US" altLang="en-US" sz="2000" dirty="0">
                <a:solidFill>
                  <a:srgbClr val="575F61"/>
                </a:solidFill>
                <a:latin typeface="Constantia" panose="02030602050306030303" pitchFamily="18" charset="0"/>
              </a:rPr>
              <a:t> Based Violence</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Forced Marriage</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Constantia" panose="02030602050306030303" pitchFamily="18" charset="0"/>
              </a:rPr>
              <a:t>Stalking and Harassment</a:t>
            </a:r>
          </a:p>
          <a:p>
            <a:pPr marL="342900" indent="-228600">
              <a:lnSpc>
                <a:spcPct val="90000"/>
              </a:lnSpc>
              <a:spcBef>
                <a:spcPct val="0"/>
              </a:spcBef>
              <a:spcAft>
                <a:spcPts val="600"/>
              </a:spcAft>
              <a:buFont typeface="Arial" panose="020B0604020202020204" pitchFamily="34" charset="0"/>
              <a:buChar char="•"/>
              <a:defRPr/>
            </a:pPr>
            <a:endParaRPr lang="en-US" altLang="en-US" sz="2000" dirty="0">
              <a:latin typeface="+mn-lt"/>
            </a:endParaRPr>
          </a:p>
          <a:p>
            <a:pPr indent="-228600">
              <a:lnSpc>
                <a:spcPct val="90000"/>
              </a:lnSpc>
              <a:spcBef>
                <a:spcPct val="0"/>
              </a:spcBef>
              <a:spcAft>
                <a:spcPts val="600"/>
              </a:spcAft>
              <a:buFont typeface="Arial" panose="020B0604020202020204" pitchFamily="34" charset="0"/>
              <a:buChar char="•"/>
              <a:defRPr/>
            </a:pPr>
            <a:endParaRPr lang="en-US" altLang="en-US" sz="2000" dirty="0">
              <a:latin typeface="+mn-lt"/>
            </a:endParaRPr>
          </a:p>
        </p:txBody>
      </p:sp>
    </p:spTree>
    <p:extLst>
      <p:ext uri="{BB962C8B-B14F-4D97-AF65-F5344CB8AC3E}">
        <p14:creationId xmlns:p14="http://schemas.microsoft.com/office/powerpoint/2010/main" val="11195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AEC2-E32A-A0C9-828E-71AC8E718B72}"/>
              </a:ext>
            </a:extLst>
          </p:cNvPr>
          <p:cNvSpPr>
            <a:spLocks noGrp="1"/>
          </p:cNvSpPr>
          <p:nvPr>
            <p:ph type="title"/>
          </p:nvPr>
        </p:nvSpPr>
        <p:spPr>
          <a:xfrm>
            <a:off x="856129" y="2921159"/>
            <a:ext cx="4173071" cy="1015681"/>
          </a:xfrm>
        </p:spPr>
        <p:txBody>
          <a:bodyPr>
            <a:normAutofit fontScale="90000"/>
          </a:bodyPr>
          <a:lstStyle/>
          <a:p>
            <a:pPr algn="ctr"/>
            <a:r>
              <a:rPr lang="en-GB" dirty="0"/>
              <a:t>Female Genital Mutilation </a:t>
            </a:r>
          </a:p>
        </p:txBody>
      </p:sp>
      <p:sp>
        <p:nvSpPr>
          <p:cNvPr id="4" name="Text Box 5">
            <a:extLst>
              <a:ext uri="{FF2B5EF4-FFF2-40B4-BE49-F238E27FC236}">
                <a16:creationId xmlns:a16="http://schemas.microsoft.com/office/drawing/2014/main" id="{37F6AC20-7C14-88B2-7131-C1F03DAEFD38}"/>
              </a:ext>
            </a:extLst>
          </p:cNvPr>
          <p:cNvSpPr txBox="1">
            <a:spLocks noChangeArrowheads="1"/>
          </p:cNvSpPr>
          <p:nvPr/>
        </p:nvSpPr>
        <p:spPr bwMode="auto">
          <a:xfrm>
            <a:off x="5080000" y="713313"/>
            <a:ext cx="6273801"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a:spcBef>
                <a:spcPct val="20000"/>
              </a:spcBef>
              <a:buChar char="•"/>
              <a:defRPr sz="3200">
                <a:solidFill>
                  <a:schemeClr val="tx1"/>
                </a:solidFill>
                <a:latin typeface="Arial" panose="020B0604020202020204" pitchFamily="34" charset="0"/>
              </a:defRPr>
            </a:lvl1pPr>
            <a:lvl2pPr marL="9207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nSpc>
                <a:spcPct val="90000"/>
              </a:lnSpc>
              <a:spcAft>
                <a:spcPts val="600"/>
              </a:spcAft>
              <a:buNone/>
            </a:pPr>
            <a:r>
              <a:rPr lang="en-US" altLang="en-US" sz="2000" dirty="0">
                <a:solidFill>
                  <a:srgbClr val="575F61"/>
                </a:solidFill>
                <a:latin typeface="Constantia" panose="02030602050306030303" pitchFamily="18" charset="0"/>
              </a:rPr>
              <a:t>FGM is a collective term for procedures which include the removal of part or all of the external female genitalia for cultural or other non-therapeutic reasons.  The practice is medically unnecessary, extremely painful and has serious health consequences. The procedure is typically performed on girls aged between 4 and 13, but in some cases it is performed on young women before marriage or pregnancy.</a:t>
            </a:r>
          </a:p>
          <a:p>
            <a:pPr marL="0" lvl="1">
              <a:lnSpc>
                <a:spcPct val="90000"/>
              </a:lnSpc>
              <a:spcAft>
                <a:spcPts val="600"/>
              </a:spcAft>
              <a:buNone/>
            </a:pPr>
            <a:r>
              <a:rPr lang="en-US" altLang="en-US" sz="2000" dirty="0">
                <a:solidFill>
                  <a:srgbClr val="575F61"/>
                </a:solidFill>
                <a:latin typeface="Constantia" panose="02030602050306030303" pitchFamily="18" charset="0"/>
              </a:rPr>
              <a:t>FGM usually happens to girls whose mothers/grandmothers or extended family have had FGM or if their father comes from a practicing community.  If you become aware of FGM in adults, you should ‘think family’ and consider whether there are risks to any female children in the family.</a:t>
            </a:r>
          </a:p>
        </p:txBody>
      </p:sp>
    </p:spTree>
    <p:extLst>
      <p:ext uri="{BB962C8B-B14F-4D97-AF65-F5344CB8AC3E}">
        <p14:creationId xmlns:p14="http://schemas.microsoft.com/office/powerpoint/2010/main" val="33124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40EB-B9C0-BE1F-F2BF-15364B3DF75B}"/>
              </a:ext>
            </a:extLst>
          </p:cNvPr>
          <p:cNvSpPr>
            <a:spLocks noGrp="1"/>
          </p:cNvSpPr>
          <p:nvPr>
            <p:ph type="title"/>
          </p:nvPr>
        </p:nvSpPr>
        <p:spPr>
          <a:xfrm>
            <a:off x="936813" y="2921158"/>
            <a:ext cx="3375212" cy="1015681"/>
          </a:xfrm>
        </p:spPr>
        <p:txBody>
          <a:bodyPr>
            <a:normAutofit fontScale="90000"/>
          </a:bodyPr>
          <a:lstStyle/>
          <a:p>
            <a:pPr algn="ctr"/>
            <a:r>
              <a:rPr lang="en-GB" dirty="0"/>
              <a:t>Modern Slavery </a:t>
            </a:r>
          </a:p>
        </p:txBody>
      </p:sp>
      <p:sp>
        <p:nvSpPr>
          <p:cNvPr id="4" name="TextBox 3">
            <a:extLst>
              <a:ext uri="{FF2B5EF4-FFF2-40B4-BE49-F238E27FC236}">
                <a16:creationId xmlns:a16="http://schemas.microsoft.com/office/drawing/2014/main" id="{4024F1B6-7546-2550-AEB4-074CBA0D0CBE}"/>
              </a:ext>
            </a:extLst>
          </p:cNvPr>
          <p:cNvSpPr txBox="1"/>
          <p:nvPr/>
        </p:nvSpPr>
        <p:spPr>
          <a:xfrm>
            <a:off x="4885765" y="1165944"/>
            <a:ext cx="6477000" cy="3972113"/>
          </a:xfrm>
          <a:prstGeom prst="rect">
            <a:avLst/>
          </a:prstGeom>
          <a:noFill/>
        </p:spPr>
        <p:txBody>
          <a:bodyPr wrap="square">
            <a:spAutoFit/>
          </a:bodyPr>
          <a:lstStyle/>
          <a:p>
            <a:pPr>
              <a:lnSpc>
                <a:spcPct val="90000"/>
              </a:lnSpc>
              <a:spcBef>
                <a:spcPct val="0"/>
              </a:spcBef>
              <a:buNone/>
            </a:pPr>
            <a:r>
              <a:rPr lang="en-GB" sz="2000" dirty="0">
                <a:solidFill>
                  <a:srgbClr val="575F61"/>
                </a:solidFill>
                <a:latin typeface="Constantia" panose="02030602050306030303" pitchFamily="18" charset="0"/>
              </a:rPr>
              <a:t>Modern slavery includes offences such as human trafficking, slavery, servitude and forced labour. Victims, both adults and children, are exploited in various ways, with sexual exploitation, labour exploitation and criminal exploitation being the most common in the UK. Other forms of exploitation include domestic servitude and organ harvesting.</a:t>
            </a:r>
          </a:p>
          <a:p>
            <a:pPr>
              <a:lnSpc>
                <a:spcPct val="90000"/>
              </a:lnSpc>
              <a:spcBef>
                <a:spcPct val="0"/>
              </a:spcBef>
              <a:buNone/>
            </a:pPr>
            <a:endParaRPr lang="en-GB" altLang="en-US" sz="2000" dirty="0">
              <a:solidFill>
                <a:srgbClr val="575F61"/>
              </a:solidFill>
              <a:latin typeface="Constantia" panose="02030602050306030303" pitchFamily="18" charset="0"/>
            </a:endParaRPr>
          </a:p>
          <a:p>
            <a:pPr>
              <a:lnSpc>
                <a:spcPct val="90000"/>
              </a:lnSpc>
              <a:spcBef>
                <a:spcPct val="0"/>
              </a:spcBef>
              <a:buNone/>
            </a:pPr>
            <a:r>
              <a:rPr lang="en-GB" sz="2000" dirty="0">
                <a:solidFill>
                  <a:srgbClr val="575F61"/>
                </a:solidFill>
                <a:latin typeface="Constantia" panose="02030602050306030303" pitchFamily="18" charset="0"/>
              </a:rPr>
              <a:t>Modern slavery crimes include facilitating travel to exploit a person. While trafficking often involves crossing borders, it can also happen locally. </a:t>
            </a:r>
          </a:p>
          <a:p>
            <a:pPr>
              <a:lnSpc>
                <a:spcPct val="90000"/>
              </a:lnSpc>
              <a:spcBef>
                <a:spcPct val="0"/>
              </a:spcBef>
              <a:buNone/>
            </a:pPr>
            <a:endParaRPr lang="en-GB" sz="2000" dirty="0">
              <a:solidFill>
                <a:srgbClr val="575F61"/>
              </a:solidFill>
              <a:latin typeface="Constantia" panose="02030602050306030303" pitchFamily="18" charset="0"/>
            </a:endParaRPr>
          </a:p>
          <a:p>
            <a:pPr>
              <a:lnSpc>
                <a:spcPct val="90000"/>
              </a:lnSpc>
              <a:spcBef>
                <a:spcPct val="0"/>
              </a:spcBef>
              <a:buNone/>
            </a:pPr>
            <a:r>
              <a:rPr lang="en-GB" sz="2000" dirty="0">
                <a:solidFill>
                  <a:srgbClr val="575F61"/>
                </a:solidFill>
                <a:latin typeface="Constantia" panose="02030602050306030303" pitchFamily="18" charset="0"/>
              </a:rPr>
              <a:t>Jersey is not exempt; modern slavery has grown in the UK and similar crimes can occur here.</a:t>
            </a:r>
            <a:endParaRPr lang="en-US" altLang="en-US" sz="2000" dirty="0">
              <a:solidFill>
                <a:srgbClr val="575F61"/>
              </a:solidFill>
              <a:latin typeface="Constantia" panose="02030602050306030303" pitchFamily="18" charset="0"/>
            </a:endParaRPr>
          </a:p>
        </p:txBody>
      </p:sp>
    </p:spTree>
    <p:extLst>
      <p:ext uri="{BB962C8B-B14F-4D97-AF65-F5344CB8AC3E}">
        <p14:creationId xmlns:p14="http://schemas.microsoft.com/office/powerpoint/2010/main" val="3764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2" descr="white ceramic mug on white surface">
            <a:extLst>
              <a:ext uri="{FF2B5EF4-FFF2-40B4-BE49-F238E27FC236}">
                <a16:creationId xmlns:a16="http://schemas.microsoft.com/office/drawing/2014/main" id="{48253562-3AEB-7698-3C31-1A3D1CF0F6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8648" r="-3" b="22292"/>
          <a:stretch>
            <a:fillRect/>
          </a:stretch>
        </p:blipFill>
        <p:spPr bwMode="auto">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2" descr="Phone Pictures | Freepik">
            <a:extLst>
              <a:ext uri="{FF2B5EF4-FFF2-40B4-BE49-F238E27FC236}">
                <a16:creationId xmlns:a16="http://schemas.microsoft.com/office/drawing/2014/main" id="{09219D5E-1C26-3792-57C7-FB5E80F6B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056" r="1" b="11934"/>
          <a:stretch>
            <a:fillRect/>
          </a:stretch>
        </p:blipFill>
        <p:spPr bwMode="auto">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1000+ Wall Clock Pictures | Download Free Images on Unsplash">
            <a:extLst>
              <a:ext uri="{FF2B5EF4-FFF2-40B4-BE49-F238E27FC236}">
                <a16:creationId xmlns:a16="http://schemas.microsoft.com/office/drawing/2014/main" id="{72162DFC-4D8E-8E9B-D679-8748D0005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171" b="16380"/>
          <a:stretch>
            <a:fillRect/>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ow Much Does It Cost To Build A Car Park in 2025? | Checkatrade">
            <a:extLst>
              <a:ext uri="{FF2B5EF4-FFF2-40B4-BE49-F238E27FC236}">
                <a16:creationId xmlns:a16="http://schemas.microsoft.com/office/drawing/2014/main" id="{12F9BA05-AF02-709A-59B4-79DA43E5F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80" r="27754" b="2"/>
          <a:stretch>
            <a:fillRect/>
          </a:stretch>
        </p:blipFill>
        <p:spPr bwMode="auto">
          <a:xfrm>
            <a:off x="19" y="2658275"/>
            <a:ext cx="3841193" cy="4278233"/>
          </a:xfrm>
          <a:custGeom>
            <a:avLst/>
            <a:gdLst/>
            <a:ahLst/>
            <a:cxnLst/>
            <a:rect l="l" t="t" r="r" b="b"/>
            <a:pathLst>
              <a:path w="3770724" h="4199724">
                <a:moveTo>
                  <a:pt x="0" y="0"/>
                </a:moveTo>
                <a:lnTo>
                  <a:pt x="3770724" y="0"/>
                </a:lnTo>
                <a:lnTo>
                  <a:pt x="1824067" y="4199724"/>
                </a:lnTo>
                <a:lnTo>
                  <a:pt x="0" y="419972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4,000+ Free Emergency Exit &amp; Exit Images - Pixabay">
            <a:extLst>
              <a:ext uri="{FF2B5EF4-FFF2-40B4-BE49-F238E27FC236}">
                <a16:creationId xmlns:a16="http://schemas.microsoft.com/office/drawing/2014/main" id="{9134ABF4-CFD5-043D-1C0B-79E3DEEDB7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9195" b="22874"/>
          <a:stretch>
            <a:fillRect/>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1035"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3B4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CCC5D336-4AF4-C0BC-2D80-26B21C2498A1}"/>
              </a:ext>
            </a:extLst>
          </p:cNvPr>
          <p:cNvSpPr>
            <a:spLocks noGrp="1" noChangeArrowheads="1"/>
          </p:cNvSpPr>
          <p:nvPr>
            <p:ph type="title"/>
          </p:nvPr>
        </p:nvSpPr>
        <p:spPr>
          <a:xfrm>
            <a:off x="6619164" y="4189864"/>
            <a:ext cx="4997354" cy="2163872"/>
          </a:xfrm>
        </p:spPr>
        <p:txBody>
          <a:bodyPr vert="horz" lIns="91440" tIns="45720" rIns="91440" bIns="45720" rtlCol="0" anchor="t">
            <a:normAutofit/>
          </a:bodyPr>
          <a:lstStyle/>
          <a:p>
            <a:pPr algn="r"/>
            <a:r>
              <a:rPr lang="en-US" altLang="en-US" sz="6000" kern="1200" dirty="0">
                <a:solidFill>
                  <a:srgbClr val="FFFFFF"/>
                </a:solidFill>
              </a:rPr>
              <a:t>Housekeeping</a:t>
            </a:r>
          </a:p>
        </p:txBody>
      </p:sp>
      <p:pic>
        <p:nvPicPr>
          <p:cNvPr id="1028" name="Picture 4" descr="35,100+ Toilet Paper Bathroom Stock Photos, Pictures ...">
            <a:extLst>
              <a:ext uri="{FF2B5EF4-FFF2-40B4-BE49-F238E27FC236}">
                <a16:creationId xmlns:a16="http://schemas.microsoft.com/office/drawing/2014/main" id="{C8D719F8-F7CA-105D-A91C-3942FDF01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2" b="4828"/>
          <a:stretch>
            <a:fillRect/>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10" name="AutoShape 8">
            <a:extLst>
              <a:ext uri="{FF2B5EF4-FFF2-40B4-BE49-F238E27FC236}">
                <a16:creationId xmlns:a16="http://schemas.microsoft.com/office/drawing/2014/main" id="{4F73D4A5-CB4E-A11F-04DE-0795CD3946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496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BC6-E11C-62A8-B768-42347816B3AE}"/>
              </a:ext>
            </a:extLst>
          </p:cNvPr>
          <p:cNvSpPr>
            <a:spLocks noGrp="1"/>
          </p:cNvSpPr>
          <p:nvPr>
            <p:ph type="title"/>
          </p:nvPr>
        </p:nvSpPr>
        <p:spPr>
          <a:xfrm>
            <a:off x="632013" y="2921159"/>
            <a:ext cx="3428999" cy="1015681"/>
          </a:xfrm>
        </p:spPr>
        <p:txBody>
          <a:bodyPr>
            <a:normAutofit fontScale="90000"/>
          </a:bodyPr>
          <a:lstStyle/>
          <a:p>
            <a:pPr algn="ctr"/>
            <a:r>
              <a:rPr lang="en-GB" dirty="0"/>
              <a:t>Hate and Mate </a:t>
            </a:r>
            <a:br>
              <a:rPr lang="en-GB" dirty="0"/>
            </a:br>
            <a:r>
              <a:rPr lang="en-GB" dirty="0"/>
              <a:t>Crime </a:t>
            </a:r>
          </a:p>
        </p:txBody>
      </p:sp>
      <p:sp>
        <p:nvSpPr>
          <p:cNvPr id="4" name="Text Box 5">
            <a:extLst>
              <a:ext uri="{FF2B5EF4-FFF2-40B4-BE49-F238E27FC236}">
                <a16:creationId xmlns:a16="http://schemas.microsoft.com/office/drawing/2014/main" id="{708500BF-A497-2C10-2AFD-732CEF203D5E}"/>
              </a:ext>
            </a:extLst>
          </p:cNvPr>
          <p:cNvSpPr txBox="1">
            <a:spLocks noChangeArrowheads="1"/>
          </p:cNvSpPr>
          <p:nvPr/>
        </p:nvSpPr>
        <p:spPr bwMode="auto">
          <a:xfrm>
            <a:off x="4869330" y="680026"/>
            <a:ext cx="6807200" cy="5497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endParaRPr lang="en-US" altLang="en-US" sz="1900" dirty="0">
              <a:solidFill>
                <a:srgbClr val="575F61"/>
              </a:solidFill>
              <a:latin typeface="+mn-lt"/>
            </a:endParaRPr>
          </a:p>
          <a:p>
            <a:pPr>
              <a:buNone/>
            </a:pPr>
            <a:r>
              <a:rPr lang="en-GB" sz="2000" dirty="0">
                <a:solidFill>
                  <a:srgbClr val="575F61"/>
                </a:solidFill>
                <a:latin typeface="Constantia" panose="02030602050306030303" pitchFamily="18" charset="0"/>
              </a:rPr>
              <a:t>Hate and Mate Crime refers to acts of violence or hostility directed at people due to who they are or who someone perceives them to be. Hate crimes are motivated by prejudice based on disability, race, religion, sexual orientation or gender identity. Mate crime, on the other hand, occurs when someone befriends a vulnerable person with the intention to exploit them financially, physically or sexually. The relationship starts as a fake friendship, but the perpetrator’s goal is criminal and it often leads to ongoing abuse.</a:t>
            </a:r>
          </a:p>
          <a:p>
            <a:pPr>
              <a:buNone/>
            </a:pPr>
            <a:endParaRPr lang="en-GB" sz="2000" dirty="0">
              <a:solidFill>
                <a:srgbClr val="575F61"/>
              </a:solidFill>
              <a:latin typeface="Constantia" panose="02030602050306030303" pitchFamily="18" charset="0"/>
            </a:endParaRPr>
          </a:p>
          <a:p>
            <a:pPr>
              <a:buNone/>
            </a:pPr>
            <a:r>
              <a:rPr lang="en-GB" sz="2000" dirty="0">
                <a:solidFill>
                  <a:srgbClr val="575F61"/>
                </a:solidFill>
                <a:latin typeface="Constantia" panose="02030602050306030303" pitchFamily="18" charset="0"/>
              </a:rPr>
              <a:t>People with learning disabilities are especially vulnerable to mate crimes because they may live isolated lives and are more likely to trust others for companionship. Due to limited ‘streetwise’ experience, they are more susceptible to exploitation in the community, on public transport or while using services without proper support.</a:t>
            </a:r>
          </a:p>
          <a:p>
            <a:pPr indent="-228600">
              <a:lnSpc>
                <a:spcPct val="90000"/>
              </a:lnSpc>
              <a:spcBef>
                <a:spcPct val="0"/>
              </a:spcBef>
              <a:buFont typeface="Arial" panose="020B0604020202020204" pitchFamily="34" charset="0"/>
              <a:buChar char="•"/>
            </a:pPr>
            <a:endParaRPr lang="en-US" altLang="en-US" sz="1400" dirty="0">
              <a:solidFill>
                <a:schemeClr val="tx1">
                  <a:lumMod val="85000"/>
                  <a:lumOff val="15000"/>
                </a:schemeClr>
              </a:solidFill>
              <a:latin typeface="+mn-lt"/>
            </a:endParaRPr>
          </a:p>
          <a:p>
            <a:pPr indent="-228600">
              <a:lnSpc>
                <a:spcPct val="90000"/>
              </a:lnSpc>
              <a:spcBef>
                <a:spcPct val="0"/>
              </a:spcBef>
              <a:buFont typeface="Arial" panose="020B0604020202020204" pitchFamily="34" charset="0"/>
              <a:buChar char="•"/>
            </a:pPr>
            <a:endParaRPr lang="en-US" altLang="en-US" sz="1400" dirty="0">
              <a:solidFill>
                <a:schemeClr val="tx1">
                  <a:lumMod val="85000"/>
                  <a:lumOff val="15000"/>
                </a:schemeClr>
              </a:solidFill>
              <a:latin typeface="+mn-lt"/>
            </a:endParaRPr>
          </a:p>
        </p:txBody>
      </p:sp>
    </p:spTree>
    <p:extLst>
      <p:ext uri="{BB962C8B-B14F-4D97-AF65-F5344CB8AC3E}">
        <p14:creationId xmlns:p14="http://schemas.microsoft.com/office/powerpoint/2010/main" val="22910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a:extLst>
              <a:ext uri="{FF2B5EF4-FFF2-40B4-BE49-F238E27FC236}">
                <a16:creationId xmlns:a16="http://schemas.microsoft.com/office/drawing/2014/main" id="{8CDF914D-45DC-D439-AB82-A174D8E7D2A1}"/>
              </a:ext>
            </a:extLst>
          </p:cNvPr>
          <p:cNvSpPr>
            <a:spLocks noGrp="1" noChangeArrowheads="1"/>
          </p:cNvSpPr>
          <p:nvPr>
            <p:ph type="title"/>
          </p:nvPr>
        </p:nvSpPr>
        <p:spPr>
          <a:xfrm>
            <a:off x="479425" y="1052513"/>
            <a:ext cx="3051175" cy="3530600"/>
          </a:xfrm>
        </p:spPr>
        <p:txBody>
          <a:bodyPr anchor="t"/>
          <a:lstStyle/>
          <a:p>
            <a:pPr algn="r"/>
            <a:r>
              <a:rPr lang="en-US" altLang="en-US" sz="4000">
                <a:solidFill>
                  <a:srgbClr val="FFFFFF"/>
                </a:solidFill>
              </a:rPr>
              <a:t>Coffee</a:t>
            </a:r>
          </a:p>
        </p:txBody>
      </p:sp>
      <p:pic>
        <p:nvPicPr>
          <p:cNvPr id="2054" name="Picture 6" descr="Ten Reasons to Take a Break From Caring - Home">
            <a:extLst>
              <a:ext uri="{FF2B5EF4-FFF2-40B4-BE49-F238E27FC236}">
                <a16:creationId xmlns:a16="http://schemas.microsoft.com/office/drawing/2014/main" id="{19B79458-A214-CA7F-DC41-ACB5CE0214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C92B-3C24-B4BA-D183-EAFAD5953377}"/>
              </a:ext>
            </a:extLst>
          </p:cNvPr>
          <p:cNvSpPr>
            <a:spLocks noGrp="1"/>
          </p:cNvSpPr>
          <p:nvPr>
            <p:ph type="title"/>
          </p:nvPr>
        </p:nvSpPr>
        <p:spPr>
          <a:xfrm>
            <a:off x="825013" y="811615"/>
            <a:ext cx="5374341" cy="1015681"/>
          </a:xfrm>
        </p:spPr>
        <p:txBody>
          <a:bodyPr>
            <a:normAutofit/>
          </a:bodyPr>
          <a:lstStyle/>
          <a:p>
            <a:r>
              <a:rPr lang="en-GB" sz="3600" dirty="0"/>
              <a:t>Who is an ‘Adult at Risk’ </a:t>
            </a:r>
          </a:p>
        </p:txBody>
      </p:sp>
      <p:sp>
        <p:nvSpPr>
          <p:cNvPr id="5" name="Content Placeholder 2">
            <a:extLst>
              <a:ext uri="{FF2B5EF4-FFF2-40B4-BE49-F238E27FC236}">
                <a16:creationId xmlns:a16="http://schemas.microsoft.com/office/drawing/2014/main" id="{6A312C09-A676-88C4-B4E3-2F1BDFD3C66F}"/>
              </a:ext>
            </a:extLst>
          </p:cNvPr>
          <p:cNvSpPr txBox="1">
            <a:spLocks noChangeArrowheads="1"/>
          </p:cNvSpPr>
          <p:nvPr/>
        </p:nvSpPr>
        <p:spPr>
          <a:xfrm>
            <a:off x="771524" y="2384566"/>
            <a:ext cx="5481320" cy="2367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altLang="en-US" dirty="0"/>
          </a:p>
          <a:p>
            <a:pPr marL="0" indent="0">
              <a:buFontTx/>
              <a:buNone/>
            </a:pPr>
            <a:endParaRPr lang="en-GB" altLang="en-US" dirty="0">
              <a:latin typeface="Constantia" panose="02030602050306030303" pitchFamily="18" charset="0"/>
            </a:endParaRPr>
          </a:p>
          <a:p>
            <a:pPr marL="0" indent="0" algn="ctr">
              <a:buFontTx/>
              <a:buNone/>
            </a:pPr>
            <a:r>
              <a:rPr lang="en-GB" altLang="en-US" sz="2400" dirty="0">
                <a:solidFill>
                  <a:srgbClr val="575F61"/>
                </a:solidFill>
                <a:latin typeface="Constantia" panose="02030602050306030303" pitchFamily="18" charset="0"/>
              </a:rPr>
              <a:t>In groups, define who is an ‘adult at risk’</a:t>
            </a:r>
          </a:p>
          <a:p>
            <a:pPr marL="0" indent="0">
              <a:buFontTx/>
              <a:buNone/>
            </a:pPr>
            <a:endParaRPr lang="en-GB" altLang="en-US" sz="2400" dirty="0"/>
          </a:p>
          <a:p>
            <a:pPr marL="0" indent="0">
              <a:buFontTx/>
              <a:buNone/>
            </a:pPr>
            <a:endParaRPr lang="en-GB" altLang="en-US" dirty="0"/>
          </a:p>
        </p:txBody>
      </p:sp>
      <p:pic>
        <p:nvPicPr>
          <p:cNvPr id="9" name="Picture 1">
            <a:extLst>
              <a:ext uri="{FF2B5EF4-FFF2-40B4-BE49-F238E27FC236}">
                <a16:creationId xmlns:a16="http://schemas.microsoft.com/office/drawing/2014/main" id="{EB3D9BC9-241A-8E91-EDC1-76B84A2A8128}"/>
              </a:ext>
            </a:extLst>
          </p:cNvPr>
          <p:cNvPicPr>
            <a:picLocks noChangeAspect="1"/>
          </p:cNvPicPr>
          <p:nvPr/>
        </p:nvPicPr>
        <p:blipFill>
          <a:blip r:embed="rId3">
            <a:extLst>
              <a:ext uri="{28A0092B-C50C-407E-A947-70E740481C1C}">
                <a14:useLocalDpi xmlns:a14="http://schemas.microsoft.com/office/drawing/2010/main" val="0"/>
              </a:ext>
            </a:extLst>
          </a:blip>
          <a:srcRect l="7638" r="9030" b="1"/>
          <a:stretch>
            <a:fillRect/>
          </a:stretch>
        </p:blipFill>
        <p:spPr bwMode="auto">
          <a:xfrm>
            <a:off x="6849862" y="1471420"/>
            <a:ext cx="4570614" cy="391515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25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6CC-DB6E-77CF-1A9C-6D876664F2B7}"/>
              </a:ext>
            </a:extLst>
          </p:cNvPr>
          <p:cNvSpPr>
            <a:spLocks noGrp="1"/>
          </p:cNvSpPr>
          <p:nvPr>
            <p:ph type="title"/>
          </p:nvPr>
        </p:nvSpPr>
        <p:spPr>
          <a:xfrm>
            <a:off x="838200" y="641285"/>
            <a:ext cx="10202333" cy="1423507"/>
          </a:xfrm>
        </p:spPr>
        <p:txBody>
          <a:bodyPr>
            <a:normAutofit/>
          </a:bodyPr>
          <a:lstStyle/>
          <a:p>
            <a:pPr algn="ctr"/>
            <a:r>
              <a:rPr lang="en-GB" dirty="0"/>
              <a:t>‘</a:t>
            </a:r>
            <a:r>
              <a:rPr lang="en-GB" sz="3600" dirty="0"/>
              <a:t>Adult at Risk’ </a:t>
            </a:r>
            <a:br>
              <a:rPr lang="en-GB" dirty="0"/>
            </a:br>
            <a:r>
              <a:rPr lang="en-GB" sz="2400" dirty="0"/>
              <a:t>As stated in the UK Care Act 2014:</a:t>
            </a:r>
            <a:br>
              <a:rPr lang="en-GB" sz="2400" dirty="0"/>
            </a:br>
            <a:r>
              <a:rPr lang="en-GB" sz="2400" dirty="0"/>
              <a:t>an adult at risk refers to any adult aged 18 or over who</a:t>
            </a:r>
          </a:p>
        </p:txBody>
      </p:sp>
      <p:sp>
        <p:nvSpPr>
          <p:cNvPr id="3" name="Content Placeholder 2">
            <a:extLst>
              <a:ext uri="{FF2B5EF4-FFF2-40B4-BE49-F238E27FC236}">
                <a16:creationId xmlns:a16="http://schemas.microsoft.com/office/drawing/2014/main" id="{50E40550-2CBF-D107-CB39-A5C548C6ED7B}"/>
              </a:ext>
            </a:extLst>
          </p:cNvPr>
          <p:cNvSpPr>
            <a:spLocks noGrp="1"/>
          </p:cNvSpPr>
          <p:nvPr>
            <p:ph idx="1"/>
          </p:nvPr>
        </p:nvSpPr>
        <p:spPr>
          <a:xfrm>
            <a:off x="838200" y="4543124"/>
            <a:ext cx="10202333" cy="1397089"/>
          </a:xfrm>
        </p:spPr>
        <p:txBody>
          <a:bodyPr>
            <a:normAutofit fontScale="92500" lnSpcReduction="10000"/>
          </a:bodyPr>
          <a:lstStyle/>
          <a:p>
            <a:pPr algn="ctr">
              <a:lnSpc>
                <a:spcPct val="80000"/>
              </a:lnSpc>
              <a:buNone/>
            </a:pPr>
            <a:r>
              <a:rPr lang="en-GB" altLang="en-US" sz="2200" dirty="0">
                <a:latin typeface="Constantia" panose="02030602050306030303" pitchFamily="18" charset="0"/>
                <a:cs typeface="Arial" panose="020B0604020202020204" pitchFamily="34" charset="0"/>
              </a:rPr>
              <a:t>Everyone working to support people with care and support needs has a responsibility within these multiagency adult safeguarding procedures to identify and respond to concerns about possible abuse and neglect.</a:t>
            </a:r>
          </a:p>
          <a:p>
            <a:pPr algn="ctr">
              <a:lnSpc>
                <a:spcPct val="80000"/>
              </a:lnSpc>
              <a:buNone/>
            </a:pPr>
            <a:endParaRPr lang="en-GB" altLang="en-US" sz="2200" dirty="0">
              <a:cs typeface="Arial" panose="020B0604020202020204" pitchFamily="34" charset="0"/>
            </a:endParaRPr>
          </a:p>
          <a:p>
            <a:pPr algn="ctr">
              <a:lnSpc>
                <a:spcPct val="80000"/>
              </a:lnSpc>
              <a:buNone/>
            </a:pPr>
            <a:r>
              <a:rPr lang="en-GB" altLang="en-US" sz="1800" dirty="0">
                <a:cs typeface="Arial" panose="020B0604020202020204" pitchFamily="34" charset="0"/>
              </a:rPr>
              <a:t>(</a:t>
            </a:r>
            <a:r>
              <a:rPr lang="en-GB" altLang="en-US" sz="1800" dirty="0">
                <a:latin typeface="Constantia" panose="02030602050306030303" pitchFamily="18" charset="0"/>
                <a:cs typeface="Arial" panose="020B0604020202020204" pitchFamily="34" charset="0"/>
              </a:rPr>
              <a:t>SPJ Multi Agency Safeguarding Adults Policy and Procedures 2021)</a:t>
            </a:r>
          </a:p>
          <a:p>
            <a:pPr marL="0" indent="0">
              <a:buNone/>
            </a:pPr>
            <a:endParaRPr lang="en-GB" dirty="0"/>
          </a:p>
        </p:txBody>
      </p:sp>
      <p:graphicFrame>
        <p:nvGraphicFramePr>
          <p:cNvPr id="4" name="Diagram 3">
            <a:extLst>
              <a:ext uri="{FF2B5EF4-FFF2-40B4-BE49-F238E27FC236}">
                <a16:creationId xmlns:a16="http://schemas.microsoft.com/office/drawing/2014/main" id="{F7B635B7-F7B0-62B4-C9B8-4B9B78D89E79}"/>
              </a:ext>
            </a:extLst>
          </p:cNvPr>
          <p:cNvGraphicFramePr/>
          <p:nvPr>
            <p:extLst>
              <p:ext uri="{D42A27DB-BD31-4B8C-83A1-F6EECF244321}">
                <p14:modId xmlns:p14="http://schemas.microsoft.com/office/powerpoint/2010/main" val="3691807258"/>
              </p:ext>
            </p:extLst>
          </p:nvPr>
        </p:nvGraphicFramePr>
        <p:xfrm>
          <a:off x="443372" y="2064792"/>
          <a:ext cx="11305256" cy="239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0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4739-1847-3646-97D1-5E312AD3A105}"/>
              </a:ext>
            </a:extLst>
          </p:cNvPr>
          <p:cNvSpPr>
            <a:spLocks noGrp="1"/>
          </p:cNvSpPr>
          <p:nvPr>
            <p:ph type="title"/>
          </p:nvPr>
        </p:nvSpPr>
        <p:spPr/>
        <p:txBody>
          <a:bodyPr>
            <a:normAutofit/>
          </a:bodyPr>
          <a:lstStyle/>
          <a:p>
            <a:r>
              <a:rPr lang="en-GB" sz="3600" dirty="0"/>
              <a:t>An adult with care and support needs may be: </a:t>
            </a:r>
          </a:p>
        </p:txBody>
      </p:sp>
      <p:sp>
        <p:nvSpPr>
          <p:cNvPr id="3" name="Content Placeholder 2">
            <a:extLst>
              <a:ext uri="{FF2B5EF4-FFF2-40B4-BE49-F238E27FC236}">
                <a16:creationId xmlns:a16="http://schemas.microsoft.com/office/drawing/2014/main" id="{A99AB55E-1289-D20B-7F0D-D65A9D89A706}"/>
              </a:ext>
            </a:extLst>
          </p:cNvPr>
          <p:cNvSpPr>
            <a:spLocks noGrp="1"/>
          </p:cNvSpPr>
          <p:nvPr>
            <p:ph idx="1"/>
          </p:nvPr>
        </p:nvSpPr>
        <p:spPr>
          <a:xfrm>
            <a:off x="838200" y="1790300"/>
            <a:ext cx="10202333" cy="4149914"/>
          </a:xfrm>
        </p:spPr>
        <p:txBody>
          <a:bodyPr>
            <a:normAutofit/>
          </a:bodyPr>
          <a:lstStyle/>
          <a:p>
            <a:pPr>
              <a:defRPr/>
            </a:pPr>
            <a:r>
              <a:rPr lang="en-GB" altLang="en-US" dirty="0">
                <a:solidFill>
                  <a:srgbClr val="575F61"/>
                </a:solidFill>
                <a:latin typeface="Constantia" panose="02030602050306030303" pitchFamily="18" charset="0"/>
                <a:cs typeface="Arial" panose="020B0604020202020204" pitchFamily="34" charset="0"/>
              </a:rPr>
              <a:t>A person with a </a:t>
            </a:r>
            <a:r>
              <a:rPr lang="en-GB" altLang="en-US" b="1" dirty="0">
                <a:solidFill>
                  <a:srgbClr val="575F61"/>
                </a:solidFill>
                <a:latin typeface="Constantia" panose="02030602050306030303" pitchFamily="18" charset="0"/>
                <a:cs typeface="Arial" panose="020B0604020202020204" pitchFamily="34" charset="0"/>
              </a:rPr>
              <a:t>physical disability</a:t>
            </a:r>
            <a:r>
              <a:rPr lang="en-GB" altLang="en-US" dirty="0">
                <a:solidFill>
                  <a:srgbClr val="575F61"/>
                </a:solidFill>
                <a:latin typeface="Constantia" panose="02030602050306030303" pitchFamily="18" charset="0"/>
                <a:cs typeface="Arial" panose="020B0604020202020204" pitchFamily="34" charset="0"/>
              </a:rPr>
              <a:t>, a </a:t>
            </a:r>
            <a:r>
              <a:rPr lang="en-GB" altLang="en-US" b="1" dirty="0">
                <a:solidFill>
                  <a:srgbClr val="575F61"/>
                </a:solidFill>
                <a:latin typeface="Constantia" panose="02030602050306030303" pitchFamily="18" charset="0"/>
                <a:cs typeface="Arial" panose="020B0604020202020204" pitchFamily="34" charset="0"/>
              </a:rPr>
              <a:t>learning disability</a:t>
            </a:r>
            <a:r>
              <a:rPr lang="en-GB" altLang="en-US" dirty="0">
                <a:solidFill>
                  <a:srgbClr val="575F61"/>
                </a:solidFill>
                <a:latin typeface="Constantia" panose="02030602050306030303" pitchFamily="18" charset="0"/>
                <a:cs typeface="Arial" panose="020B0604020202020204" pitchFamily="34" charset="0"/>
              </a:rPr>
              <a:t> or a </a:t>
            </a:r>
            <a:r>
              <a:rPr lang="en-GB" altLang="en-US" b="1" dirty="0">
                <a:solidFill>
                  <a:srgbClr val="575F61"/>
                </a:solidFill>
                <a:latin typeface="Constantia" panose="02030602050306030303" pitchFamily="18" charset="0"/>
                <a:cs typeface="Arial" panose="020B0604020202020204" pitchFamily="34" charset="0"/>
              </a:rPr>
              <a:t>sensory impairment.</a:t>
            </a:r>
            <a:endParaRPr lang="en-GB" altLang="en-US" dirty="0">
              <a:solidFill>
                <a:srgbClr val="575F61"/>
              </a:solidFill>
              <a:latin typeface="Constantia" panose="02030602050306030303" pitchFamily="18" charset="0"/>
              <a:cs typeface="Arial" panose="020B0604020202020204" pitchFamily="34" charset="0"/>
            </a:endParaRPr>
          </a:p>
          <a:p>
            <a:pPr>
              <a:defRPr/>
            </a:pPr>
            <a:r>
              <a:rPr lang="en-GB" altLang="en-US" dirty="0">
                <a:solidFill>
                  <a:srgbClr val="575F61"/>
                </a:solidFill>
                <a:latin typeface="Constantia" panose="02030602050306030303" pitchFamily="18" charset="0"/>
                <a:cs typeface="Arial" panose="020B0604020202020204" pitchFamily="34" charset="0"/>
              </a:rPr>
              <a:t>Someone with </a:t>
            </a:r>
            <a:r>
              <a:rPr lang="en-GB" altLang="en-US" b="1" dirty="0">
                <a:solidFill>
                  <a:srgbClr val="575F61"/>
                </a:solidFill>
                <a:latin typeface="Constantia" panose="02030602050306030303" pitchFamily="18" charset="0"/>
                <a:cs typeface="Arial" panose="020B0604020202020204" pitchFamily="34" charset="0"/>
              </a:rPr>
              <a:t>mental health needs</a:t>
            </a:r>
            <a:r>
              <a:rPr lang="en-GB" altLang="en-US" dirty="0">
                <a:solidFill>
                  <a:srgbClr val="575F61"/>
                </a:solidFill>
                <a:latin typeface="Constantia" panose="02030602050306030303" pitchFamily="18" charset="0"/>
                <a:cs typeface="Arial" panose="020B0604020202020204" pitchFamily="34" charset="0"/>
              </a:rPr>
              <a:t>, including dementia or a personality disorder.</a:t>
            </a:r>
          </a:p>
          <a:p>
            <a:pPr>
              <a:defRPr/>
            </a:pPr>
            <a:r>
              <a:rPr lang="en-GB" altLang="en-US" dirty="0">
                <a:solidFill>
                  <a:srgbClr val="575F61"/>
                </a:solidFill>
                <a:latin typeface="Constantia" panose="02030602050306030303" pitchFamily="18" charset="0"/>
                <a:cs typeface="Arial" panose="020B0604020202020204" pitchFamily="34" charset="0"/>
              </a:rPr>
              <a:t>A person with a </a:t>
            </a:r>
            <a:r>
              <a:rPr lang="en-GB" altLang="en-US" b="1" dirty="0">
                <a:solidFill>
                  <a:srgbClr val="575F61"/>
                </a:solidFill>
                <a:latin typeface="Constantia" panose="02030602050306030303" pitchFamily="18" charset="0"/>
                <a:cs typeface="Arial" panose="020B0604020202020204" pitchFamily="34" charset="0"/>
              </a:rPr>
              <a:t>long-term health condition.</a:t>
            </a:r>
            <a:endParaRPr lang="en-GB" altLang="en-US" dirty="0">
              <a:solidFill>
                <a:srgbClr val="575F61"/>
              </a:solidFill>
              <a:latin typeface="Constantia" panose="02030602050306030303" pitchFamily="18" charset="0"/>
              <a:cs typeface="Arial" panose="020B0604020202020204" pitchFamily="34" charset="0"/>
            </a:endParaRPr>
          </a:p>
          <a:p>
            <a:pPr>
              <a:defRPr/>
            </a:pPr>
            <a:r>
              <a:rPr lang="en-GB" altLang="en-US" dirty="0">
                <a:solidFill>
                  <a:srgbClr val="575F61"/>
                </a:solidFill>
                <a:latin typeface="Constantia" panose="02030602050306030303" pitchFamily="18" charset="0"/>
                <a:cs typeface="Arial" panose="020B0604020202020204" pitchFamily="34" charset="0"/>
              </a:rPr>
              <a:t>Someone who </a:t>
            </a:r>
            <a:r>
              <a:rPr lang="en-GB" altLang="en-US" b="1" dirty="0">
                <a:solidFill>
                  <a:srgbClr val="575F61"/>
                </a:solidFill>
                <a:latin typeface="Constantia" panose="02030602050306030303" pitchFamily="18" charset="0"/>
                <a:cs typeface="Arial" panose="020B0604020202020204" pitchFamily="34" charset="0"/>
              </a:rPr>
              <a:t>misuses alcohol or substances</a:t>
            </a:r>
            <a:r>
              <a:rPr lang="en-GB" altLang="en-US" dirty="0">
                <a:solidFill>
                  <a:srgbClr val="575F61"/>
                </a:solidFill>
                <a:latin typeface="Constantia" panose="02030602050306030303" pitchFamily="18" charset="0"/>
                <a:cs typeface="Arial" panose="020B0604020202020204" pitchFamily="34" charset="0"/>
              </a:rPr>
              <a:t> to the extent that it affects their ability to manage day-to-day living.</a:t>
            </a:r>
          </a:p>
          <a:p>
            <a:pPr>
              <a:defRPr/>
            </a:pPr>
            <a:r>
              <a:rPr lang="en-GB" altLang="en-US" dirty="0">
                <a:solidFill>
                  <a:srgbClr val="575F61"/>
                </a:solidFill>
                <a:latin typeface="Constantia" panose="02030602050306030303" pitchFamily="18" charset="0"/>
                <a:cs typeface="Arial" panose="020B0604020202020204" pitchFamily="34" charset="0"/>
              </a:rPr>
              <a:t>Someone who is </a:t>
            </a:r>
            <a:r>
              <a:rPr lang="en-GB" altLang="en-US" b="1" dirty="0">
                <a:solidFill>
                  <a:srgbClr val="575F61"/>
                </a:solidFill>
                <a:latin typeface="Constantia" panose="02030602050306030303" pitchFamily="18" charset="0"/>
                <a:cs typeface="Arial" panose="020B0604020202020204" pitchFamily="34" charset="0"/>
              </a:rPr>
              <a:t>unable to demonstrate the capacity</a:t>
            </a:r>
            <a:r>
              <a:rPr lang="en-GB" altLang="en-US" dirty="0">
                <a:solidFill>
                  <a:srgbClr val="575F61"/>
                </a:solidFill>
                <a:latin typeface="Constantia" panose="02030602050306030303" pitchFamily="18" charset="0"/>
                <a:cs typeface="Arial" panose="020B0604020202020204" pitchFamily="34" charset="0"/>
              </a:rPr>
              <a:t> to make a decision relating to their safety and is in need of care and support.</a:t>
            </a:r>
          </a:p>
          <a:p>
            <a:pPr indent="39688">
              <a:buNone/>
              <a:defRPr/>
            </a:pPr>
            <a:r>
              <a:rPr lang="en-GB" altLang="en-US" dirty="0">
                <a:solidFill>
                  <a:srgbClr val="575F61"/>
                </a:solidFill>
                <a:latin typeface="Constantia" panose="02030602050306030303" pitchFamily="18" charset="0"/>
                <a:cs typeface="Arial" panose="020B0604020202020204" pitchFamily="34" charset="0"/>
              </a:rPr>
              <a:t>(this list is not exhaustive)</a:t>
            </a:r>
          </a:p>
          <a:p>
            <a:pPr marL="804863" indent="-804863">
              <a:buNone/>
              <a:defRPr/>
            </a:pPr>
            <a:endParaRPr lang="en-GB" altLang="en-US" dirty="0">
              <a:solidFill>
                <a:srgbClr val="575F61"/>
              </a:solidFill>
              <a:latin typeface="Constantia" panose="02030602050306030303" pitchFamily="18" charset="0"/>
              <a:cs typeface="Arial" panose="020B0604020202020204" pitchFamily="34" charset="0"/>
            </a:endParaRPr>
          </a:p>
          <a:p>
            <a:pPr marL="804863" indent="-804863">
              <a:buNone/>
              <a:defRPr/>
            </a:pPr>
            <a:r>
              <a:rPr lang="en-GB" altLang="en-US" dirty="0">
                <a:solidFill>
                  <a:srgbClr val="575F61"/>
                </a:solidFill>
                <a:latin typeface="Constantia" panose="02030602050306030303" pitchFamily="18" charset="0"/>
                <a:cs typeface="Arial" panose="020B0604020202020204" pitchFamily="34" charset="0"/>
              </a:rPr>
              <a:t>Note: A person who is a carer can also be considered an adult risk if they meet the criteria for safeguarding.</a:t>
            </a:r>
          </a:p>
          <a:p>
            <a:pPr marL="0" indent="0">
              <a:buNone/>
            </a:pPr>
            <a:endParaRPr lang="en-GB" dirty="0"/>
          </a:p>
        </p:txBody>
      </p:sp>
    </p:spTree>
    <p:extLst>
      <p:ext uri="{BB962C8B-B14F-4D97-AF65-F5344CB8AC3E}">
        <p14:creationId xmlns:p14="http://schemas.microsoft.com/office/powerpoint/2010/main" val="277657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FEB2-8CB0-4763-856E-5DB15A61A5F3}"/>
              </a:ext>
            </a:extLst>
          </p:cNvPr>
          <p:cNvSpPr>
            <a:spLocks noGrp="1"/>
          </p:cNvSpPr>
          <p:nvPr>
            <p:ph type="title"/>
          </p:nvPr>
        </p:nvSpPr>
        <p:spPr>
          <a:xfrm>
            <a:off x="626445" y="2154056"/>
            <a:ext cx="5257800" cy="2063414"/>
          </a:xfrm>
        </p:spPr>
        <p:txBody>
          <a:bodyPr>
            <a:normAutofit fontScale="90000"/>
          </a:bodyPr>
          <a:lstStyle/>
          <a:p>
            <a:pPr algn="ctr"/>
            <a:r>
              <a:rPr lang="en-GB" dirty="0"/>
              <a:t>Adult with Care and Support Needs.</a:t>
            </a:r>
            <a:br>
              <a:rPr lang="en-GB" dirty="0"/>
            </a:br>
            <a:br>
              <a:rPr lang="en-GB" dirty="0"/>
            </a:br>
            <a:r>
              <a:rPr lang="en-GB" dirty="0"/>
              <a:t>Yes or No? </a:t>
            </a:r>
          </a:p>
        </p:txBody>
      </p:sp>
      <p:pic>
        <p:nvPicPr>
          <p:cNvPr id="4" name="Picture 2" descr="Risk Stock Illustrations – 642,317 Risk ...">
            <a:extLst>
              <a:ext uri="{FF2B5EF4-FFF2-40B4-BE49-F238E27FC236}">
                <a16:creationId xmlns:a16="http://schemas.microsoft.com/office/drawing/2014/main" id="{852631C7-90D7-8E05-F3D9-F77E06449A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 b="2895"/>
          <a:stretch/>
        </p:blipFill>
        <p:spPr bwMode="auto">
          <a:xfrm>
            <a:off x="7170820" y="0"/>
            <a:ext cx="50211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2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0A-E8A9-BC15-9407-446596FE4490}"/>
              </a:ext>
            </a:extLst>
          </p:cNvPr>
          <p:cNvSpPr>
            <a:spLocks noGrp="1"/>
          </p:cNvSpPr>
          <p:nvPr>
            <p:ph type="title"/>
          </p:nvPr>
        </p:nvSpPr>
        <p:spPr/>
        <p:txBody>
          <a:bodyPr>
            <a:normAutofit/>
          </a:bodyPr>
          <a:lstStyle/>
          <a:p>
            <a:pPr algn="ctr"/>
            <a:r>
              <a:rPr lang="en-GB" sz="3600" dirty="0"/>
              <a:t>Initiating Adult Safeguarding Procedure </a:t>
            </a:r>
          </a:p>
        </p:txBody>
      </p:sp>
      <p:sp>
        <p:nvSpPr>
          <p:cNvPr id="3" name="Content Placeholder 2">
            <a:extLst>
              <a:ext uri="{FF2B5EF4-FFF2-40B4-BE49-F238E27FC236}">
                <a16:creationId xmlns:a16="http://schemas.microsoft.com/office/drawing/2014/main" id="{A744436E-A920-E29C-E0A3-75C0C1EA50E0}"/>
              </a:ext>
            </a:extLst>
          </p:cNvPr>
          <p:cNvSpPr>
            <a:spLocks noGrp="1"/>
          </p:cNvSpPr>
          <p:nvPr>
            <p:ph idx="1"/>
          </p:nvPr>
        </p:nvSpPr>
        <p:spPr>
          <a:xfrm>
            <a:off x="994833" y="2082395"/>
            <a:ext cx="10202333" cy="1388041"/>
          </a:xfrm>
        </p:spPr>
        <p:txBody>
          <a:bodyPr/>
          <a:lstStyle/>
          <a:p>
            <a:pPr marL="0" indent="0">
              <a:buNone/>
              <a:defRPr/>
            </a:pPr>
            <a:r>
              <a:rPr lang="en-GB" altLang="en-US" dirty="0">
                <a:solidFill>
                  <a:schemeClr val="tx1">
                    <a:lumMod val="85000"/>
                    <a:lumOff val="15000"/>
                  </a:schemeClr>
                </a:solidFill>
                <a:latin typeface="Constantia" panose="02030602050306030303" pitchFamily="18" charset="0"/>
                <a:cs typeface="Arial" panose="020B0604020202020204" pitchFamily="34" charset="0"/>
              </a:rPr>
              <a:t>A Safeguarding Adults Procedure would be initiated when an adult with care and support needs is experiencing abuse or is at risk of being abused and is unable to protect themselves because of their care and support needs.</a:t>
            </a:r>
          </a:p>
          <a:p>
            <a:pPr marL="0" indent="0">
              <a:buNone/>
              <a:defRPr/>
            </a:pPr>
            <a:endParaRPr lang="en-GB" altLang="en-US" sz="2400" dirty="0">
              <a:solidFill>
                <a:schemeClr val="tx1">
                  <a:lumMod val="85000"/>
                  <a:lumOff val="15000"/>
                </a:schemeClr>
              </a:solidFill>
              <a:cs typeface="Arial" panose="020B0604020202020204" pitchFamily="34" charset="0"/>
            </a:endParaRPr>
          </a:p>
          <a:p>
            <a:pPr algn="ctr">
              <a:defRPr/>
            </a:pPr>
            <a:endParaRPr lang="en-GB" altLang="en-US" sz="1800" dirty="0">
              <a:solidFill>
                <a:schemeClr val="tx1">
                  <a:lumMod val="85000"/>
                  <a:lumOff val="15000"/>
                </a:schemeClr>
              </a:solidFill>
              <a:cs typeface="Arial" panose="020B0604020202020204" pitchFamily="34" charset="0"/>
            </a:endParaRPr>
          </a:p>
          <a:p>
            <a:pPr>
              <a:buNone/>
              <a:defRPr/>
            </a:pPr>
            <a:endParaRPr lang="en-GB" altLang="en-US" sz="1600" dirty="0">
              <a:solidFill>
                <a:schemeClr val="tx1">
                  <a:lumMod val="85000"/>
                  <a:lumOff val="15000"/>
                </a:schemeClr>
              </a:solidFill>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52AD5AA2-E428-E2BD-13C4-9417779A0CEC}"/>
              </a:ext>
            </a:extLst>
          </p:cNvPr>
          <p:cNvSpPr txBox="1"/>
          <p:nvPr/>
        </p:nvSpPr>
        <p:spPr>
          <a:xfrm>
            <a:off x="922368" y="3895865"/>
            <a:ext cx="10347262" cy="769441"/>
          </a:xfrm>
          <a:prstGeom prst="rect">
            <a:avLst/>
          </a:prstGeom>
          <a:noFill/>
        </p:spPr>
        <p:txBody>
          <a:bodyPr wrap="square">
            <a:spAutoFit/>
          </a:bodyPr>
          <a:lstStyle/>
          <a:p>
            <a:pPr marL="0" indent="0" algn="ctr" eaLnBrk="1" hangingPunct="1">
              <a:buFontTx/>
              <a:buNone/>
              <a:defRPr/>
            </a:pPr>
            <a:r>
              <a:rPr lang="en-GB" altLang="en-US" sz="2200" b="1" dirty="0">
                <a:solidFill>
                  <a:srgbClr val="575F61"/>
                </a:solidFill>
                <a:latin typeface="Constantia" panose="02030602050306030303" pitchFamily="18" charset="0"/>
                <a:cs typeface="Arial" panose="020B0604020202020204" pitchFamily="34" charset="0"/>
              </a:rPr>
              <a:t>Adult with Care and Support Needs + Abuse + Unable to protect themselves = Adult Safeguarding </a:t>
            </a:r>
          </a:p>
        </p:txBody>
      </p:sp>
    </p:spTree>
    <p:extLst>
      <p:ext uri="{BB962C8B-B14F-4D97-AF65-F5344CB8AC3E}">
        <p14:creationId xmlns:p14="http://schemas.microsoft.com/office/powerpoint/2010/main" val="222647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D23-D0FA-4198-E74F-6B828931338B}"/>
              </a:ext>
            </a:extLst>
          </p:cNvPr>
          <p:cNvSpPr>
            <a:spLocks noGrp="1"/>
          </p:cNvSpPr>
          <p:nvPr>
            <p:ph type="title"/>
          </p:nvPr>
        </p:nvSpPr>
        <p:spPr>
          <a:xfrm>
            <a:off x="994833" y="4723606"/>
            <a:ext cx="10202333" cy="1015681"/>
          </a:xfrm>
        </p:spPr>
        <p:txBody>
          <a:bodyPr/>
          <a:lstStyle/>
          <a:p>
            <a:pPr algn="ctr"/>
            <a:r>
              <a:rPr lang="en-GB" sz="3600" dirty="0"/>
              <a:t>Safeguarding</a:t>
            </a:r>
            <a:r>
              <a:rPr lang="en-GB" dirty="0"/>
              <a:t> – Yes or No?</a:t>
            </a:r>
          </a:p>
        </p:txBody>
      </p:sp>
      <p:pic>
        <p:nvPicPr>
          <p:cNvPr id="4" name="Picture 4" descr="SARs (Safeguarding Adult Reviews ...">
            <a:extLst>
              <a:ext uri="{FF2B5EF4-FFF2-40B4-BE49-F238E27FC236}">
                <a16:creationId xmlns:a16="http://schemas.microsoft.com/office/drawing/2014/main" id="{5E3BF08D-22ED-A32D-EC05-02587F7302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0092" y="0"/>
            <a:ext cx="10202333" cy="472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6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3BC8B0-9E8D-A125-E5F5-B988594509E3}"/>
              </a:ext>
            </a:extLst>
          </p:cNvPr>
          <p:cNvSpPr txBox="1"/>
          <p:nvPr/>
        </p:nvSpPr>
        <p:spPr>
          <a:xfrm>
            <a:off x="405020" y="2646114"/>
            <a:ext cx="6097656" cy="1323439"/>
          </a:xfrm>
          <a:prstGeom prst="rect">
            <a:avLst/>
          </a:prstGeom>
          <a:noFill/>
        </p:spPr>
        <p:txBody>
          <a:bodyPr wrap="square">
            <a:spAutoFit/>
          </a:bodyPr>
          <a:lstStyle/>
          <a:p>
            <a:pPr marL="0" indent="0" algn="ctr">
              <a:buNone/>
            </a:pPr>
            <a:r>
              <a:rPr lang="en-GB" sz="2000" dirty="0">
                <a:latin typeface="Constantia" panose="02030602050306030303" pitchFamily="18" charset="0"/>
              </a:rPr>
              <a:t>What is the difference between </a:t>
            </a:r>
          </a:p>
          <a:p>
            <a:pPr marL="0" indent="0" algn="ctr">
              <a:buNone/>
            </a:pPr>
            <a:r>
              <a:rPr lang="en-GB" sz="2000" dirty="0">
                <a:latin typeface="Constantia" panose="02030602050306030303" pitchFamily="18" charset="0"/>
              </a:rPr>
              <a:t>Safeguarding Adults</a:t>
            </a:r>
          </a:p>
          <a:p>
            <a:pPr marL="0" indent="0" algn="ctr">
              <a:buNone/>
            </a:pPr>
            <a:r>
              <a:rPr lang="en-GB" sz="2000" dirty="0">
                <a:latin typeface="Constantia" panose="02030602050306030303" pitchFamily="18" charset="0"/>
              </a:rPr>
              <a:t> and </a:t>
            </a:r>
          </a:p>
          <a:p>
            <a:pPr marL="0" indent="0" algn="ctr">
              <a:buNone/>
            </a:pPr>
            <a:r>
              <a:rPr lang="en-GB" sz="2000" dirty="0">
                <a:latin typeface="Constantia" panose="02030602050306030303" pitchFamily="18" charset="0"/>
              </a:rPr>
              <a:t>Safeguarding Children ?</a:t>
            </a:r>
          </a:p>
        </p:txBody>
      </p:sp>
      <p:pic>
        <p:nvPicPr>
          <p:cNvPr id="7" name="Picture 4" descr="Tips for TEFL discussion classes">
            <a:extLst>
              <a:ext uri="{FF2B5EF4-FFF2-40B4-BE49-F238E27FC236}">
                <a16:creationId xmlns:a16="http://schemas.microsoft.com/office/drawing/2014/main" id="{9151E5D6-AA44-62B0-791B-20FEAC3A21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2676" y="1333995"/>
            <a:ext cx="4788505" cy="419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6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F4F260-51C3-8760-1740-4E9288A08688}"/>
              </a:ext>
            </a:extLst>
          </p:cNvPr>
          <p:cNvSpPr>
            <a:spLocks noGrp="1"/>
          </p:cNvSpPr>
          <p:nvPr>
            <p:ph idx="1"/>
          </p:nvPr>
        </p:nvSpPr>
        <p:spPr>
          <a:xfrm>
            <a:off x="524124" y="410587"/>
            <a:ext cx="5041149" cy="5452395"/>
          </a:xfrm>
        </p:spPr>
        <p:txBody>
          <a:bodyPr anchor="ctr">
            <a:normAutofit/>
          </a:bodyPr>
          <a:lstStyle/>
          <a:p>
            <a:pPr marL="0" lvl="0" indent="0" algn="ctr">
              <a:buSzPts val="1000"/>
              <a:buNone/>
              <a:tabLst>
                <a:tab pos="457200" algn="l"/>
              </a:tabLst>
            </a:pPr>
            <a:r>
              <a:rPr lang="en-GB" b="1" dirty="0">
                <a:solidFill>
                  <a:schemeClr val="tx1">
                    <a:lumMod val="85000"/>
                    <a:lumOff val="15000"/>
                  </a:schemeClr>
                </a:solidFill>
                <a:effectLst/>
                <a:latin typeface="Constantia" panose="02030602050306030303" pitchFamily="18" charset="0"/>
                <a:ea typeface="Times New Roman" panose="02020603050405020304" pitchFamily="18" charset="0"/>
              </a:rPr>
              <a:t>Safeguarding Adults</a:t>
            </a:r>
            <a:endParaRPr lang="en-GB" dirty="0">
              <a:solidFill>
                <a:schemeClr val="tx1">
                  <a:lumMod val="85000"/>
                  <a:lumOff val="15000"/>
                </a:schemeClr>
              </a:solidFill>
              <a:effectLst/>
              <a:latin typeface="Constantia" panose="02030602050306030303" pitchFamily="18" charset="0"/>
              <a:ea typeface="Times New Roman" panose="02020603050405020304" pitchFamily="18" charset="0"/>
            </a:endParaRPr>
          </a:p>
          <a:p>
            <a:pPr marL="742950" lvl="1" indent="-285750">
              <a:buSzPts val="1000"/>
              <a:buFont typeface="Courier New" panose="02070309020205020404" pitchFamily="49" charset="0"/>
              <a:buChar char="o"/>
              <a:tabLst>
                <a:tab pos="914400" algn="l"/>
              </a:tabLst>
            </a:pPr>
            <a:endPar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Governed by laws like the Care Act 2014 in England</a:t>
            </a:r>
            <a:r>
              <a:rPr lang="en-GB" sz="2000" dirty="0">
                <a:solidFill>
                  <a:schemeClr val="tx1">
                    <a:lumMod val="85000"/>
                    <a:lumOff val="15000"/>
                  </a:schemeClr>
                </a:solidFill>
                <a:latin typeface="Constantia" panose="02030602050306030303" pitchFamily="18" charset="0"/>
                <a:ea typeface="Times New Roman" panose="02020603050405020304" pitchFamily="18" charset="0"/>
                <a:cs typeface="Times New Roman" panose="02020603050405020304" pitchFamily="18" charset="0"/>
              </a:rPr>
              <a:t>, </a:t>
            </a: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followed in Jersey as good </a:t>
            </a:r>
            <a:r>
              <a:rPr lang="en-GB" sz="2000" dirty="0">
                <a:solidFill>
                  <a:schemeClr val="tx1">
                    <a:lumMod val="85000"/>
                    <a:lumOff val="15000"/>
                  </a:schemeClr>
                </a:solidFill>
                <a:latin typeface="Constantia" panose="02030602050306030303" pitchFamily="18" charset="0"/>
                <a:ea typeface="Times New Roman" panose="02020603050405020304" pitchFamily="18" charset="0"/>
                <a:cs typeface="Times New Roman" panose="02020603050405020304" pitchFamily="18" charset="0"/>
              </a:rPr>
              <a:t>p</a:t>
            </a: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ractice. </a:t>
            </a:r>
          </a:p>
          <a:p>
            <a:pPr marL="457200" lvl="1" indent="0">
              <a:buSzPts val="1000"/>
              <a:buNone/>
              <a:tabLst>
                <a:tab pos="914400" algn="l"/>
              </a:tabLst>
            </a:pPr>
            <a:endPar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Focuses on the </a:t>
            </a:r>
            <a:r>
              <a:rPr lang="en-GB" sz="2000" i="1"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empowerment and autonomy</a:t>
            </a: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 of adults, respecting their right to make decisions about their own lives. MSP; no decision about me without me.</a:t>
            </a:r>
          </a:p>
          <a:p>
            <a:pPr marL="457200" lvl="1" indent="0">
              <a:buSzPts val="1000"/>
              <a:buNone/>
              <a:tabLst>
                <a:tab pos="914400" algn="l"/>
              </a:tabLst>
            </a:pPr>
            <a:endPar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latin typeface="Constantia" panose="02030602050306030303" pitchFamily="18" charset="0"/>
                <a:ea typeface="Times New Roman" panose="02020603050405020304" pitchFamily="18" charset="0"/>
                <a:cs typeface="Times New Roman" panose="02020603050405020304" pitchFamily="18" charset="0"/>
              </a:rPr>
              <a:t>Involves a duty of care but also recognises that adults have the right to make unwise decisions if they have the capacity to do so.</a:t>
            </a:r>
          </a:p>
          <a:p>
            <a:endParaRPr lang="en-GB" sz="2000" dirty="0">
              <a:solidFill>
                <a:schemeClr val="tx1">
                  <a:lumMod val="85000"/>
                  <a:lumOff val="15000"/>
                </a:schemeClr>
              </a:solidFill>
            </a:endParaRPr>
          </a:p>
        </p:txBody>
      </p:sp>
      <p:sp>
        <p:nvSpPr>
          <p:cNvPr id="5" name="TextBox 4">
            <a:extLst>
              <a:ext uri="{FF2B5EF4-FFF2-40B4-BE49-F238E27FC236}">
                <a16:creationId xmlns:a16="http://schemas.microsoft.com/office/drawing/2014/main" id="{3036E338-315E-99CC-FF41-2B58C886F9F7}"/>
              </a:ext>
            </a:extLst>
          </p:cNvPr>
          <p:cNvSpPr txBox="1"/>
          <p:nvPr/>
        </p:nvSpPr>
        <p:spPr>
          <a:xfrm>
            <a:off x="6096000" y="410587"/>
            <a:ext cx="4638261" cy="5030095"/>
          </a:xfrm>
          <a:prstGeom prst="rect">
            <a:avLst/>
          </a:prstGeom>
          <a:noFill/>
        </p:spPr>
        <p:txBody>
          <a:bodyPr wrap="square">
            <a:spAutoFit/>
          </a:bodyPr>
          <a:lstStyle/>
          <a:p>
            <a:pPr lvl="0" algn="ctr">
              <a:lnSpc>
                <a:spcPct val="115000"/>
              </a:lnSpc>
              <a:buSzPts val="1000"/>
              <a:tabLst>
                <a:tab pos="457200" algn="l"/>
              </a:tabLst>
            </a:pPr>
            <a:r>
              <a:rPr lang="en-GB" sz="2000" b="1" dirty="0">
                <a:effectLst/>
                <a:latin typeface="Constantia" panose="02030602050306030303" pitchFamily="18" charset="0"/>
                <a:ea typeface="Times New Roman" panose="02020603050405020304" pitchFamily="18" charset="0"/>
              </a:rPr>
              <a:t>Safeguarding Children</a:t>
            </a:r>
            <a:endParaRPr lang="en-GB" sz="2000" b="1" dirty="0">
              <a:latin typeface="Constantia" panose="02030602050306030303" pitchFamily="18" charset="0"/>
              <a:ea typeface="Times New Roman" panose="02020603050405020304" pitchFamily="18" charset="0"/>
            </a:endParaRPr>
          </a:p>
          <a:p>
            <a:pPr lvl="0">
              <a:lnSpc>
                <a:spcPct val="115000"/>
              </a:lnSpc>
              <a:buSzPts val="1000"/>
              <a:tabLst>
                <a:tab pos="457200" algn="l"/>
              </a:tabLst>
            </a:pPr>
            <a:endParaRPr lang="en-GB" sz="2000" b="1" dirty="0">
              <a:effectLst/>
              <a:latin typeface="Constantia" panose="02030602050306030303" pitchFamily="18" charset="0"/>
              <a:ea typeface="Times New Roman" panose="02020603050405020304" pitchFamily="18" charset="0"/>
              <a:cs typeface="Times New Roman" panose="02020603050405020304" pitchFamily="18" charset="0"/>
            </a:endParaRPr>
          </a:p>
          <a:p>
            <a:pPr marL="447675" lvl="0" indent="-447675">
              <a:lnSpc>
                <a:spcPct val="115000"/>
              </a:lnSpc>
              <a:buSzPts val="1000"/>
              <a:tabLst>
                <a:tab pos="457200" algn="l"/>
              </a:tabLst>
            </a:pP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	Governed by laws such as the 	Children and Young People (Jersey) Law 2022 and guidance under Jersey 	Children First (Children Act 1989 and 2004 in the UK).</a:t>
            </a:r>
          </a:p>
          <a:p>
            <a:pPr lvl="1">
              <a:lnSpc>
                <a:spcPct val="115000"/>
              </a:lnSpc>
              <a:buSzPts val="1000"/>
              <a:tabLst>
                <a:tab pos="914400" algn="l"/>
              </a:tabLst>
            </a:pP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 </a:t>
            </a:r>
            <a:endParaRPr lang="en-GB" sz="2000" dirty="0">
              <a:latin typeface="Constantia" panose="02030602050306030303" pitchFamily="18" charset="0"/>
              <a:ea typeface="Times New Roman" panose="02020603050405020304" pitchFamily="18" charset="0"/>
              <a:cs typeface="Times New Roman" panose="02020603050405020304" pitchFamily="18" charset="0"/>
            </a:endParaRPr>
          </a:p>
          <a:p>
            <a:pPr lvl="1">
              <a:lnSpc>
                <a:spcPct val="115000"/>
              </a:lnSpc>
              <a:buSzPts val="1000"/>
              <a:tabLst>
                <a:tab pos="914400" algn="l"/>
              </a:tabLst>
            </a:pP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Emphasises the </a:t>
            </a:r>
            <a:r>
              <a:rPr lang="en-GB" sz="2000" i="1" dirty="0">
                <a:effectLst/>
                <a:latin typeface="Constantia" panose="02030602050306030303" pitchFamily="18" charset="0"/>
                <a:ea typeface="Times New Roman" panose="02020603050405020304" pitchFamily="18" charset="0"/>
                <a:cs typeface="Times New Roman" panose="02020603050405020304" pitchFamily="18" charset="0"/>
              </a:rPr>
              <a:t>best interests of the child</a:t>
            </a: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 as the primary consideration.</a:t>
            </a:r>
          </a:p>
          <a:p>
            <a:pPr lvl="1">
              <a:lnSpc>
                <a:spcPct val="115000"/>
              </a:lnSpc>
              <a:buSzPts val="1000"/>
              <a:tabLst>
                <a:tab pos="914400" algn="l"/>
              </a:tabLst>
            </a:pPr>
            <a:endParaRPr lang="en-GB" sz="2000" dirty="0">
              <a:effectLst/>
              <a:latin typeface="Constantia" panose="02030602050306030303" pitchFamily="18" charset="0"/>
              <a:ea typeface="Times New Roman" panose="02020603050405020304" pitchFamily="18" charset="0"/>
              <a:cs typeface="Times New Roman" panose="02020603050405020304" pitchFamily="18" charset="0"/>
            </a:endParaRPr>
          </a:p>
          <a:p>
            <a:pPr lvl="1">
              <a:lnSpc>
                <a:spcPct val="115000"/>
              </a:lnSpc>
              <a:buSzPts val="1000"/>
              <a:tabLst>
                <a:tab pos="914400" algn="l"/>
              </a:tabLst>
            </a:pP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Involves </a:t>
            </a:r>
            <a:r>
              <a:rPr lang="en-GB" sz="2000" b="1" dirty="0">
                <a:effectLst/>
                <a:latin typeface="Constantia" panose="02030602050306030303" pitchFamily="18" charset="0"/>
                <a:ea typeface="Times New Roman" panose="02020603050405020304" pitchFamily="18" charset="0"/>
                <a:cs typeface="Times New Roman" panose="02020603050405020304" pitchFamily="18" charset="0"/>
              </a:rPr>
              <a:t>mandatory</a:t>
            </a:r>
            <a:r>
              <a:rPr lang="en-GB" sz="2000" dirty="0">
                <a:effectLst/>
                <a:latin typeface="Constantia" panose="02030602050306030303" pitchFamily="18" charset="0"/>
                <a:ea typeface="Times New Roman" panose="02020603050405020304" pitchFamily="18" charset="0"/>
                <a:cs typeface="Times New Roman" panose="02020603050405020304" pitchFamily="18" charset="0"/>
              </a:rPr>
              <a:t> reporting obligations for professionals when there is concern for a child's welfare.</a:t>
            </a:r>
          </a:p>
        </p:txBody>
      </p:sp>
    </p:spTree>
    <p:extLst>
      <p:ext uri="{BB962C8B-B14F-4D97-AF65-F5344CB8AC3E}">
        <p14:creationId xmlns:p14="http://schemas.microsoft.com/office/powerpoint/2010/main" val="42654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29D-66D2-9C9E-D1D9-35038877BC3A}"/>
              </a:ext>
            </a:extLst>
          </p:cNvPr>
          <p:cNvSpPr>
            <a:spLocks noGrp="1"/>
          </p:cNvSpPr>
          <p:nvPr>
            <p:ph type="title"/>
          </p:nvPr>
        </p:nvSpPr>
        <p:spPr>
          <a:xfrm>
            <a:off x="437322" y="457427"/>
            <a:ext cx="10202333" cy="456745"/>
          </a:xfrm>
        </p:spPr>
        <p:txBody>
          <a:bodyPr>
            <a:normAutofit fontScale="90000"/>
          </a:bodyPr>
          <a:lstStyle/>
          <a:p>
            <a:r>
              <a:rPr lang="en-US" dirty="0"/>
              <a:t>Today’s Learning Outcomes: </a:t>
            </a:r>
            <a:br>
              <a:rPr lang="en-US" dirty="0"/>
            </a:br>
            <a:endParaRPr lang="en-US" dirty="0"/>
          </a:p>
        </p:txBody>
      </p:sp>
      <p:sp>
        <p:nvSpPr>
          <p:cNvPr id="3" name="Content Placeholder 2">
            <a:extLst>
              <a:ext uri="{FF2B5EF4-FFF2-40B4-BE49-F238E27FC236}">
                <a16:creationId xmlns:a16="http://schemas.microsoft.com/office/drawing/2014/main" id="{02381C4B-56B3-AF4A-BCC8-A08F4B19C263}"/>
              </a:ext>
            </a:extLst>
          </p:cNvPr>
          <p:cNvSpPr>
            <a:spLocks noGrp="1"/>
          </p:cNvSpPr>
          <p:nvPr>
            <p:ph idx="1"/>
          </p:nvPr>
        </p:nvSpPr>
        <p:spPr>
          <a:xfrm>
            <a:off x="437322" y="1192696"/>
            <a:ext cx="11489635" cy="4979504"/>
          </a:xfrm>
        </p:spPr>
        <p:txBody>
          <a:bodyPr>
            <a:normAutofit/>
          </a:bodyPr>
          <a:lstStyle/>
          <a:p>
            <a:pPr>
              <a:spcAft>
                <a:spcPts val="900"/>
              </a:spcAft>
              <a:buNone/>
              <a:defRPr/>
            </a:pPr>
            <a:r>
              <a:rPr lang="en-GB" altLang="en-US" dirty="0">
                <a:latin typeface="Constantia" panose="02030602050306030303" pitchFamily="18" charset="0"/>
              </a:rPr>
              <a:t>By the end of this course, you will be able to:</a:t>
            </a:r>
            <a:endParaRPr lang="en-GB" dirty="0">
              <a:latin typeface="Constantia" panose="02030602050306030303" pitchFamily="18" charset="0"/>
              <a:cs typeface="Calibri" panose="020F0502020204030204" pitchFamily="34" charset="0"/>
            </a:endParaRPr>
          </a:p>
          <a:p>
            <a:pPr>
              <a:defRPr/>
            </a:pPr>
            <a:r>
              <a:rPr lang="en-GB" dirty="0">
                <a:latin typeface="Constantia" panose="02030602050306030303" pitchFamily="18" charset="0"/>
                <a:cs typeface="Calibri" panose="020F0502020204030204" pitchFamily="34" charset="0"/>
              </a:rPr>
              <a:t>Identify the 12 categories of abuse for adults and the 4 categories of abuse for children, along with their signs and indicators, and identify current and emerging risks for children. </a:t>
            </a:r>
          </a:p>
          <a:p>
            <a:pPr>
              <a:defRPr/>
            </a:pPr>
            <a:r>
              <a:rPr lang="en-GB" dirty="0">
                <a:latin typeface="Constantia" panose="02030602050306030303" pitchFamily="18" charset="0"/>
                <a:cs typeface="Calibri" panose="020F0502020204030204" pitchFamily="34" charset="0"/>
              </a:rPr>
              <a:t>Define ‘Adult at Risk’ in the context of Adult Safeguarding and understand the criteria for initiating a Safeguarding Enquiry.</a:t>
            </a:r>
          </a:p>
          <a:p>
            <a:pPr>
              <a:defRPr/>
            </a:pPr>
            <a:r>
              <a:rPr lang="en-GB" dirty="0">
                <a:latin typeface="Constantia" panose="02030602050306030303" pitchFamily="18" charset="0"/>
                <a:cs typeface="Calibri" panose="020F0502020204030204" pitchFamily="34" charset="0"/>
              </a:rPr>
              <a:t>Explain how the Safeguarding Adults procedure promotes the ‘Making Safeguarding Personal’ approach.</a:t>
            </a:r>
          </a:p>
          <a:p>
            <a:pPr>
              <a:defRPr/>
            </a:pPr>
            <a:r>
              <a:rPr lang="en-GB" dirty="0">
                <a:latin typeface="Constantia" panose="02030602050306030303" pitchFamily="18" charset="0"/>
                <a:cs typeface="Calibri" panose="020F0502020204030204" pitchFamily="34" charset="0"/>
              </a:rPr>
              <a:t>Summarise the 5 principles of Capacity as outlined in the Self-Determination and Capacity Law (2016).</a:t>
            </a:r>
          </a:p>
          <a:p>
            <a:pPr>
              <a:defRPr/>
            </a:pPr>
            <a:r>
              <a:rPr lang="en-GB" dirty="0">
                <a:latin typeface="Constantia" panose="02030602050306030303" pitchFamily="18" charset="0"/>
                <a:cs typeface="Calibri" panose="020F0502020204030204" pitchFamily="34" charset="0"/>
              </a:rPr>
              <a:t>Recognise at least 5 barriers to effective safeguarding for both adults, children and young people at risk.</a:t>
            </a:r>
          </a:p>
          <a:p>
            <a:pPr>
              <a:defRPr/>
            </a:pPr>
            <a:r>
              <a:rPr lang="en-GB" dirty="0">
                <a:latin typeface="Constantia" panose="02030602050306030303" pitchFamily="18" charset="0"/>
                <a:cs typeface="Calibri" panose="020F0502020204030204" pitchFamily="34" charset="0"/>
              </a:rPr>
              <a:t>Define the term ‘Safeguarding’ and its relevance to both adults and children.</a:t>
            </a:r>
          </a:p>
          <a:p>
            <a:pPr>
              <a:defRPr/>
            </a:pPr>
            <a:r>
              <a:rPr lang="en-GB" dirty="0">
                <a:latin typeface="Constantia" panose="02030602050306030303" pitchFamily="18" charset="0"/>
                <a:cs typeface="Calibri" panose="020F0502020204030204" pitchFamily="34" charset="0"/>
              </a:rPr>
              <a:t>Understand how societal attitudes, laws and procedures on child abuse have changed over time.</a:t>
            </a:r>
            <a:endParaRPr lang="en-GB" dirty="0">
              <a:latin typeface="Constantia" panose="02030602050306030303" pitchFamily="18" charset="0"/>
            </a:endParaRPr>
          </a:p>
          <a:p>
            <a:pPr>
              <a:defRPr/>
            </a:pPr>
            <a:r>
              <a:rPr lang="en-GB" dirty="0">
                <a:latin typeface="Constantia" panose="02030602050306030303" pitchFamily="18" charset="0"/>
              </a:rPr>
              <a:t>Respond appropriately to concerns about the safety and welfare of an adult, child or young person, following your organisation’s policies and SPB procedures, ensuring you know when and to whom suspected abuse should be reported.</a:t>
            </a:r>
          </a:p>
          <a:p>
            <a:endParaRPr lang="en-US" dirty="0"/>
          </a:p>
        </p:txBody>
      </p:sp>
    </p:spTree>
    <p:extLst>
      <p:ext uri="{BB962C8B-B14F-4D97-AF65-F5344CB8AC3E}">
        <p14:creationId xmlns:p14="http://schemas.microsoft.com/office/powerpoint/2010/main" val="61410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D094-E05A-30C0-99B2-03B06123580E}"/>
              </a:ext>
            </a:extLst>
          </p:cNvPr>
          <p:cNvSpPr>
            <a:spLocks noGrp="1"/>
          </p:cNvSpPr>
          <p:nvPr>
            <p:ph type="ctrTitle"/>
          </p:nvPr>
        </p:nvSpPr>
        <p:spPr/>
        <p:txBody>
          <a:bodyPr/>
          <a:lstStyle/>
          <a:p>
            <a:pPr algn="ctr"/>
            <a:r>
              <a:rPr lang="en-US" dirty="0"/>
              <a:t>Human Rights </a:t>
            </a:r>
            <a:br>
              <a:rPr lang="en-US" dirty="0"/>
            </a:br>
            <a:endParaRPr lang="en-US" dirty="0"/>
          </a:p>
        </p:txBody>
      </p:sp>
    </p:spTree>
    <p:extLst>
      <p:ext uri="{BB962C8B-B14F-4D97-AF65-F5344CB8AC3E}">
        <p14:creationId xmlns:p14="http://schemas.microsoft.com/office/powerpoint/2010/main" val="359888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uman Rights Day 2022 – Legal Services ...">
            <a:extLst>
              <a:ext uri="{FF2B5EF4-FFF2-40B4-BE49-F238E27FC236}">
                <a16:creationId xmlns:a16="http://schemas.microsoft.com/office/drawing/2014/main" id="{C0C6C4CE-B38D-D444-455C-8E8F8A56CF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5385" y="1770680"/>
            <a:ext cx="4788505" cy="2394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a:extLst>
              <a:ext uri="{FF2B5EF4-FFF2-40B4-BE49-F238E27FC236}">
                <a16:creationId xmlns:a16="http://schemas.microsoft.com/office/drawing/2014/main" id="{57C013EA-46EC-2F3F-AB48-78EC826B15DC}"/>
              </a:ext>
            </a:extLst>
          </p:cNvPr>
          <p:cNvGraphicFramePr>
            <a:graphicFrameLocks noGrp="1"/>
          </p:cNvGraphicFramePr>
          <p:nvPr>
            <p:ph idx="1"/>
            <p:extLst>
              <p:ext uri="{D42A27DB-BD31-4B8C-83A1-F6EECF244321}">
                <p14:modId xmlns:p14="http://schemas.microsoft.com/office/powerpoint/2010/main" val="309202596"/>
              </p:ext>
            </p:extLst>
          </p:nvPr>
        </p:nvGraphicFramePr>
        <p:xfrm>
          <a:off x="1017105" y="924340"/>
          <a:ext cx="5257800" cy="4387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271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17F3951-C3C6-0133-9E70-EB2D05FD2EEE}"/>
              </a:ext>
            </a:extLst>
          </p:cNvPr>
          <p:cNvSpPr>
            <a:spLocks noGrp="1"/>
          </p:cNvSpPr>
          <p:nvPr>
            <p:ph idx="1"/>
          </p:nvPr>
        </p:nvSpPr>
        <p:spPr>
          <a:xfrm>
            <a:off x="1015544" y="407504"/>
            <a:ext cx="6985456" cy="5563391"/>
          </a:xfrm>
        </p:spPr>
        <p:txBody>
          <a:bodyPr anchor="ctr">
            <a:noAutofit/>
          </a:bodyPr>
          <a:lstStyle/>
          <a:p>
            <a:pPr>
              <a:defRPr/>
            </a:pPr>
            <a:r>
              <a:rPr lang="en-GB" altLang="en-US" sz="2000" dirty="0">
                <a:solidFill>
                  <a:srgbClr val="575F61"/>
                </a:solidFill>
                <a:latin typeface="Constantia" panose="02030602050306030303" pitchFamily="18" charset="0"/>
              </a:rPr>
              <a:t>The CSDL establishes safeguarding for people who lack capacity and ensures human rights principles are at the forefront of care and treatment for people who lack capacity.</a:t>
            </a:r>
          </a:p>
          <a:p>
            <a:pPr marL="0" indent="0">
              <a:buFontTx/>
              <a:buNone/>
              <a:defRPr/>
            </a:pPr>
            <a:endParaRPr lang="en-GB" altLang="en-US" sz="2000" dirty="0">
              <a:solidFill>
                <a:srgbClr val="575F61"/>
              </a:solidFill>
              <a:latin typeface="Constantia" panose="02030602050306030303" pitchFamily="18" charset="0"/>
            </a:endParaRPr>
          </a:p>
          <a:p>
            <a:pPr>
              <a:defRPr/>
            </a:pPr>
            <a:r>
              <a:rPr lang="en-GB" altLang="en-US" sz="2000" dirty="0">
                <a:solidFill>
                  <a:srgbClr val="575F61"/>
                </a:solidFill>
                <a:latin typeface="Constantia" panose="02030602050306030303" pitchFamily="18" charset="0"/>
              </a:rPr>
              <a:t>These rights come from the European Convention on Human Rights and are written into the Human Rights (Jersey) Law 2000.</a:t>
            </a:r>
          </a:p>
          <a:p>
            <a:pPr marL="0" indent="0">
              <a:buFontTx/>
              <a:buNone/>
              <a:defRPr/>
            </a:pPr>
            <a:endParaRPr lang="en-GB" altLang="en-US" sz="2000" dirty="0">
              <a:solidFill>
                <a:srgbClr val="575F61"/>
              </a:solidFill>
              <a:latin typeface="Constantia" panose="02030602050306030303" pitchFamily="18" charset="0"/>
            </a:endParaRPr>
          </a:p>
          <a:p>
            <a:pPr>
              <a:defRPr/>
            </a:pPr>
            <a:r>
              <a:rPr lang="en-GB" altLang="en-US" sz="2000" dirty="0">
                <a:solidFill>
                  <a:srgbClr val="575F61"/>
                </a:solidFill>
                <a:latin typeface="Constantia" panose="02030602050306030303" pitchFamily="18" charset="0"/>
              </a:rPr>
              <a:t>Relevant rights include;</a:t>
            </a:r>
          </a:p>
          <a:p>
            <a:pPr lvl="1">
              <a:buFont typeface="Arial" panose="020B0604020202020204" pitchFamily="34" charset="0"/>
              <a:buChar char="•"/>
              <a:defRPr/>
            </a:pPr>
            <a:r>
              <a:rPr lang="en-GB" altLang="en-US" sz="2000" dirty="0">
                <a:solidFill>
                  <a:srgbClr val="575F61"/>
                </a:solidFill>
                <a:latin typeface="Constantia" panose="02030602050306030303" pitchFamily="18" charset="0"/>
              </a:rPr>
              <a:t>Article 5: right to liberty</a:t>
            </a:r>
          </a:p>
          <a:p>
            <a:pPr lvl="1">
              <a:buFont typeface="Arial" panose="020B0604020202020204" pitchFamily="34" charset="0"/>
              <a:buChar char="•"/>
              <a:defRPr/>
            </a:pPr>
            <a:r>
              <a:rPr lang="en-GB" altLang="en-US" sz="2000" dirty="0">
                <a:solidFill>
                  <a:srgbClr val="575F61"/>
                </a:solidFill>
                <a:latin typeface="Constantia" panose="02030602050306030303" pitchFamily="18" charset="0"/>
              </a:rPr>
              <a:t>Article 6: Right to a fair hearing</a:t>
            </a:r>
          </a:p>
          <a:p>
            <a:pPr lvl="1">
              <a:buFont typeface="Arial" panose="020B0604020202020204" pitchFamily="34" charset="0"/>
              <a:buChar char="•"/>
              <a:defRPr/>
            </a:pPr>
            <a:r>
              <a:rPr lang="en-GB" altLang="en-US" sz="2000" dirty="0">
                <a:solidFill>
                  <a:srgbClr val="575F61"/>
                </a:solidFill>
                <a:latin typeface="Constantia" panose="02030602050306030303" pitchFamily="18" charset="0"/>
              </a:rPr>
              <a:t>Article 8: Right to respect for private and family life</a:t>
            </a:r>
          </a:p>
        </p:txBody>
      </p:sp>
      <p:pic>
        <p:nvPicPr>
          <p:cNvPr id="5" name="Picture 4" descr="Business Law - Right Suit">
            <a:extLst>
              <a:ext uri="{FF2B5EF4-FFF2-40B4-BE49-F238E27FC236}">
                <a16:creationId xmlns:a16="http://schemas.microsoft.com/office/drawing/2014/main" id="{B0AF64B0-CF0D-46D2-E9F9-F6254758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855" y="2146852"/>
            <a:ext cx="2800764" cy="25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3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a:xfrm>
            <a:off x="4466663" y="721420"/>
            <a:ext cx="6529653" cy="1278044"/>
          </a:xfrm>
        </p:spPr>
        <p:txBody>
          <a:bodyPr/>
          <a:lstStyle/>
          <a:p>
            <a:pPr algn="ctr"/>
            <a:r>
              <a:rPr lang="en-US" dirty="0"/>
              <a:t>Making Safeguarding Personal (MSP) </a:t>
            </a:r>
          </a:p>
        </p:txBody>
      </p:sp>
      <p:pic>
        <p:nvPicPr>
          <p:cNvPr id="3" name="Picture 2" descr="No decision about me without me - making safeguarding personal">
            <a:extLst>
              <a:ext uri="{FF2B5EF4-FFF2-40B4-BE49-F238E27FC236}">
                <a16:creationId xmlns:a16="http://schemas.microsoft.com/office/drawing/2014/main" id="{FA3DFD61-83C0-B194-BEA0-F22D31DE39FD}"/>
              </a:ext>
            </a:extLst>
          </p:cNvPr>
          <p:cNvPicPr>
            <a:picLocks noChangeAspect="1" noChangeArrowheads="1"/>
          </p:cNvPicPr>
          <p:nvPr/>
        </p:nvPicPr>
        <p:blipFill>
          <a:blip r:embed="rId3">
            <a:duotone>
              <a:prstClr val="black"/>
              <a:prstClr val="white"/>
            </a:duotone>
            <a:extLst>
              <a:ext uri="{28A0092B-C50C-407E-A947-70E740481C1C}">
                <a14:useLocalDpi xmlns:a14="http://schemas.microsoft.com/office/drawing/2010/main" val="0"/>
              </a:ext>
            </a:extLst>
          </a:blip>
          <a:stretch>
            <a:fillRect/>
          </a:stretch>
        </p:blipFill>
        <p:spPr bwMode="auto">
          <a:xfrm>
            <a:off x="4308151" y="2427607"/>
            <a:ext cx="6688165" cy="2623733"/>
          </a:xfrm>
          <a:prstGeom prst="rect">
            <a:avLst/>
          </a:prstGeom>
          <a:solidFill>
            <a:srgbClr val="575F61"/>
          </a:solidFill>
        </p:spPr>
      </p:pic>
    </p:spTree>
    <p:extLst>
      <p:ext uri="{BB962C8B-B14F-4D97-AF65-F5344CB8AC3E}">
        <p14:creationId xmlns:p14="http://schemas.microsoft.com/office/powerpoint/2010/main" val="184062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1C867A-00B1-BBCA-1376-0579B4AE71C0}"/>
              </a:ext>
            </a:extLst>
          </p:cNvPr>
          <p:cNvSpPr>
            <a:spLocks noGrp="1"/>
          </p:cNvSpPr>
          <p:nvPr>
            <p:ph type="title"/>
          </p:nvPr>
        </p:nvSpPr>
        <p:spPr/>
        <p:txBody>
          <a:bodyPr>
            <a:normAutofit fontScale="90000"/>
          </a:bodyPr>
          <a:lstStyle/>
          <a:p>
            <a:pPr algn="ctr"/>
            <a:r>
              <a:rPr lang="en-GB" dirty="0"/>
              <a:t>Making Safeguarding Personal (MSP)  </a:t>
            </a:r>
          </a:p>
        </p:txBody>
      </p:sp>
      <p:sp>
        <p:nvSpPr>
          <p:cNvPr id="5" name="Content Placeholder 4">
            <a:extLst>
              <a:ext uri="{FF2B5EF4-FFF2-40B4-BE49-F238E27FC236}">
                <a16:creationId xmlns:a16="http://schemas.microsoft.com/office/drawing/2014/main" id="{70E45436-3761-6102-F324-784E55903698}"/>
              </a:ext>
            </a:extLst>
          </p:cNvPr>
          <p:cNvSpPr>
            <a:spLocks noGrp="1"/>
          </p:cNvSpPr>
          <p:nvPr>
            <p:ph idx="1"/>
          </p:nvPr>
        </p:nvSpPr>
        <p:spPr>
          <a:xfrm>
            <a:off x="521938" y="1347538"/>
            <a:ext cx="11148124" cy="4592676"/>
          </a:xfrm>
        </p:spPr>
        <p:txBody>
          <a:bodyPr/>
          <a:lstStyle/>
          <a:p>
            <a:pPr>
              <a:defRPr/>
            </a:pPr>
            <a:r>
              <a:rPr lang="en-GB" altLang="en-US" sz="2200" dirty="0">
                <a:latin typeface="Constantia" panose="02030602050306030303" pitchFamily="18" charset="0"/>
                <a:cs typeface="Arial" panose="020B0604020202020204" pitchFamily="34" charset="0"/>
              </a:rPr>
              <a:t>MSP is the way of working that promotes human rights.</a:t>
            </a:r>
          </a:p>
          <a:p>
            <a:pPr>
              <a:defRPr/>
            </a:pPr>
            <a:r>
              <a:rPr lang="en-GB" altLang="en-US" sz="2200" dirty="0">
                <a:latin typeface="Constantia" panose="02030602050306030303" pitchFamily="18" charset="0"/>
                <a:cs typeface="Arial" panose="020B0604020202020204" pitchFamily="34" charset="0"/>
              </a:rPr>
              <a:t>MSP promotes responses to safeguarding situations in a way that enhances a person’s involvement, choice and control as well as improving quality of life, well-being and safety – “no decision about me, without me”.</a:t>
            </a:r>
          </a:p>
          <a:p>
            <a:pPr>
              <a:spcAft>
                <a:spcPts val="600"/>
              </a:spcAft>
              <a:defRPr/>
            </a:pPr>
            <a:r>
              <a:rPr lang="en-GB" altLang="en-US" sz="2200" dirty="0">
                <a:latin typeface="Constantia" panose="02030602050306030303" pitchFamily="18" charset="0"/>
                <a:cs typeface="Arial" panose="020B0604020202020204" pitchFamily="34" charset="0"/>
              </a:rPr>
              <a:t>Sees people as experts in their own lives, working alongside them to identify the outcomes they want with the aim of enabling them to resolve their circumstances and support their recovery</a:t>
            </a:r>
            <a:r>
              <a:rPr lang="en-GB" altLang="en-US" dirty="0">
                <a:latin typeface="Constantia" panose="02030602050306030303" pitchFamily="18" charset="0"/>
                <a:cs typeface="Arial" panose="020B0604020202020204" pitchFamily="34" charset="0"/>
              </a:rPr>
              <a:t>.</a:t>
            </a:r>
          </a:p>
          <a:p>
            <a:pPr marL="0" indent="0" algn="ctr">
              <a:spcBef>
                <a:spcPts val="1200"/>
              </a:spcBef>
              <a:buFontTx/>
              <a:buNone/>
              <a:defRPr/>
            </a:pPr>
            <a:r>
              <a:rPr lang="en-GB" altLang="en-US" dirty="0">
                <a:latin typeface="Constantia" panose="02030602050306030303" pitchFamily="18" charset="0"/>
                <a:cs typeface="Arial" panose="020B0604020202020204" pitchFamily="34" charset="0"/>
              </a:rPr>
              <a:t>MSP means that safeguarding:</a:t>
            </a:r>
          </a:p>
          <a:p>
            <a:endParaRPr lang="en-GB" dirty="0"/>
          </a:p>
        </p:txBody>
      </p:sp>
      <p:graphicFrame>
        <p:nvGraphicFramePr>
          <p:cNvPr id="6" name="Diagram 5">
            <a:extLst>
              <a:ext uri="{FF2B5EF4-FFF2-40B4-BE49-F238E27FC236}">
                <a16:creationId xmlns:a16="http://schemas.microsoft.com/office/drawing/2014/main" id="{BAA90482-479D-D2F7-D7BE-6F6AE9B53F68}"/>
              </a:ext>
            </a:extLst>
          </p:cNvPr>
          <p:cNvGraphicFramePr/>
          <p:nvPr>
            <p:extLst>
              <p:ext uri="{D42A27DB-BD31-4B8C-83A1-F6EECF244321}">
                <p14:modId xmlns:p14="http://schemas.microsoft.com/office/powerpoint/2010/main" val="1297718358"/>
              </p:ext>
            </p:extLst>
          </p:nvPr>
        </p:nvGraphicFramePr>
        <p:xfrm>
          <a:off x="838200" y="4312118"/>
          <a:ext cx="10720196" cy="144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
            <a:extLst>
              <a:ext uri="{FF2B5EF4-FFF2-40B4-BE49-F238E27FC236}">
                <a16:creationId xmlns:a16="http://schemas.microsoft.com/office/drawing/2014/main" id="{CCCADEE5-3B6F-3BA6-0DE4-5EDA2D66FB5E}"/>
              </a:ext>
            </a:extLst>
          </p:cNvPr>
          <p:cNvSpPr txBox="1">
            <a:spLocks noChangeArrowheads="1"/>
          </p:cNvSpPr>
          <p:nvPr/>
        </p:nvSpPr>
        <p:spPr bwMode="auto">
          <a:xfrm rot="10800000" flipV="1">
            <a:off x="4167864" y="5761224"/>
            <a:ext cx="352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GB" altLang="en-US" sz="1800" dirty="0">
                <a:latin typeface="Aptos" panose="020B0004020202020204" pitchFamily="34" charset="0"/>
                <a:hlinkClick r:id="rId8"/>
              </a:rPr>
              <a:t>Making Safeguarding Personal</a:t>
            </a:r>
            <a:endParaRPr lang="en-GB" altLang="en-US" sz="1800" dirty="0">
              <a:latin typeface="Aptos" panose="020B0004020202020204" pitchFamily="34" charset="0"/>
            </a:endParaRPr>
          </a:p>
        </p:txBody>
      </p:sp>
    </p:spTree>
    <p:extLst>
      <p:ext uri="{BB962C8B-B14F-4D97-AF65-F5344CB8AC3E}">
        <p14:creationId xmlns:p14="http://schemas.microsoft.com/office/powerpoint/2010/main" val="48869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C1A3D-99E5-913B-06A8-965A49C62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0B3F3-F860-1D83-0C6B-7AE32F0FD74C}"/>
              </a:ext>
            </a:extLst>
          </p:cNvPr>
          <p:cNvSpPr>
            <a:spLocks noGrp="1"/>
          </p:cNvSpPr>
          <p:nvPr>
            <p:ph type="ctrTitle"/>
          </p:nvPr>
        </p:nvSpPr>
        <p:spPr/>
        <p:txBody>
          <a:bodyPr>
            <a:normAutofit fontScale="90000"/>
          </a:bodyPr>
          <a:lstStyle/>
          <a:p>
            <a:pPr algn="ctr"/>
            <a:r>
              <a:rPr lang="en-US" dirty="0"/>
              <a:t>Consent </a:t>
            </a:r>
            <a:br>
              <a:rPr lang="en-US" dirty="0"/>
            </a:br>
            <a:br>
              <a:rPr lang="en-US" dirty="0"/>
            </a:br>
            <a:endParaRPr lang="en-US" dirty="0"/>
          </a:p>
        </p:txBody>
      </p:sp>
    </p:spTree>
    <p:extLst>
      <p:ext uri="{BB962C8B-B14F-4D97-AF65-F5344CB8AC3E}">
        <p14:creationId xmlns:p14="http://schemas.microsoft.com/office/powerpoint/2010/main" val="80787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EDB-107E-7728-7A27-F7661B09BD2E}"/>
              </a:ext>
            </a:extLst>
          </p:cNvPr>
          <p:cNvSpPr>
            <a:spLocks noGrp="1"/>
          </p:cNvSpPr>
          <p:nvPr>
            <p:ph type="title"/>
          </p:nvPr>
        </p:nvSpPr>
        <p:spPr>
          <a:xfrm>
            <a:off x="591516" y="641285"/>
            <a:ext cx="10449018" cy="1015681"/>
          </a:xfrm>
        </p:spPr>
        <p:txBody>
          <a:bodyPr>
            <a:normAutofit/>
          </a:bodyPr>
          <a:lstStyle/>
          <a:p>
            <a:r>
              <a:rPr lang="en-GB" dirty="0"/>
              <a:t>Care Act 2014 (England and Wales/UK) - Consent  </a:t>
            </a:r>
          </a:p>
        </p:txBody>
      </p:sp>
      <p:sp>
        <p:nvSpPr>
          <p:cNvPr id="3" name="Content Placeholder 2">
            <a:extLst>
              <a:ext uri="{FF2B5EF4-FFF2-40B4-BE49-F238E27FC236}">
                <a16:creationId xmlns:a16="http://schemas.microsoft.com/office/drawing/2014/main" id="{BA3A1C69-CA6F-3518-B2E6-672F820BB6A6}"/>
              </a:ext>
            </a:extLst>
          </p:cNvPr>
          <p:cNvSpPr>
            <a:spLocks noGrp="1"/>
          </p:cNvSpPr>
          <p:nvPr>
            <p:ph idx="1"/>
          </p:nvPr>
        </p:nvSpPr>
        <p:spPr>
          <a:xfrm>
            <a:off x="591514" y="1381539"/>
            <a:ext cx="8373581" cy="4731025"/>
          </a:xfrm>
        </p:spPr>
        <p:txBody>
          <a:bodyPr>
            <a:normAutofit/>
          </a:bodyPr>
          <a:lstStyle/>
          <a:p>
            <a:pPr marL="0" indent="0">
              <a:spcBef>
                <a:spcPts val="600"/>
              </a:spcBef>
              <a:spcAft>
                <a:spcPts val="600"/>
              </a:spcAft>
              <a:buFontTx/>
              <a:buNone/>
              <a:defRPr/>
            </a:pPr>
            <a:r>
              <a:rPr lang="en-GB" altLang="en-US" dirty="0">
                <a:latin typeface="Constantia" panose="02030602050306030303" pitchFamily="18" charset="0"/>
                <a:cs typeface="Arial" panose="020B0604020202020204" pitchFamily="34" charset="0"/>
              </a:rPr>
              <a:t>There is a duty of care to undertake an assessment of the adult’s care and support needs despite their refusal in cases; </a:t>
            </a:r>
          </a:p>
          <a:p>
            <a:pPr marL="457200" indent="-457200">
              <a:spcBef>
                <a:spcPts val="600"/>
              </a:spcBef>
              <a:spcAft>
                <a:spcPts val="600"/>
              </a:spcAft>
              <a:buFontTx/>
              <a:buAutoNum type="alphaLcParenBoth"/>
              <a:defRPr/>
            </a:pPr>
            <a:r>
              <a:rPr lang="en-GB" altLang="en-US" dirty="0">
                <a:latin typeface="Constantia" panose="02030602050306030303" pitchFamily="18" charset="0"/>
                <a:cs typeface="Arial" panose="020B0604020202020204" pitchFamily="34" charset="0"/>
              </a:rPr>
              <a:t>where they lack capacity to refuse the assessment and it would be in their best interest</a:t>
            </a:r>
          </a:p>
          <a:p>
            <a:pPr marL="457200" indent="-457200">
              <a:spcBef>
                <a:spcPts val="600"/>
              </a:spcBef>
              <a:spcAft>
                <a:spcPts val="600"/>
              </a:spcAft>
              <a:buFontTx/>
              <a:buAutoNum type="alphaLcParenBoth"/>
              <a:defRPr/>
            </a:pPr>
            <a:r>
              <a:rPr lang="en-GB" altLang="en-US" dirty="0">
                <a:latin typeface="Constantia" panose="02030602050306030303" pitchFamily="18" charset="0"/>
                <a:cs typeface="Arial" panose="020B0604020202020204" pitchFamily="34" charset="0"/>
              </a:rPr>
              <a:t>where the adult is experiencing, or at risk of abuse or neglect, there is a duty of care to intervene, for example, a serious crime has been or may be committed or there is a serious risk to life</a:t>
            </a:r>
            <a:endParaRPr lang="en-GB" dirty="0">
              <a:latin typeface="Constantia" panose="02030602050306030303" pitchFamily="18" charset="0"/>
              <a:cs typeface="Arial" panose="020B0604020202020204" pitchFamily="34" charset="0"/>
            </a:endParaRPr>
          </a:p>
          <a:p>
            <a:pPr marL="457200" indent="-457200">
              <a:spcBef>
                <a:spcPts val="600"/>
              </a:spcBef>
              <a:spcAft>
                <a:spcPts val="600"/>
              </a:spcAft>
              <a:buFontTx/>
              <a:buAutoNum type="alphaLcParenBoth"/>
              <a:defRPr/>
            </a:pPr>
            <a:r>
              <a:rPr lang="en-GB" dirty="0">
                <a:latin typeface="Constantia" panose="02030602050306030303" pitchFamily="18" charset="0"/>
                <a:cs typeface="Arial" panose="020B0604020202020204" pitchFamily="34" charset="0"/>
              </a:rPr>
              <a:t>there is a risk to others.</a:t>
            </a:r>
            <a:endParaRPr lang="en-GB" altLang="en-US" dirty="0">
              <a:latin typeface="Constantia" panose="02030602050306030303" pitchFamily="18" charset="0"/>
              <a:cs typeface="Arial" panose="020B0604020202020204" pitchFamily="34" charset="0"/>
            </a:endParaRPr>
          </a:p>
          <a:p>
            <a:pPr marL="0" indent="0">
              <a:spcBef>
                <a:spcPts val="600"/>
              </a:spcBef>
              <a:spcAft>
                <a:spcPts val="600"/>
              </a:spcAft>
              <a:buFontTx/>
              <a:buNone/>
              <a:defRPr/>
            </a:pPr>
            <a:r>
              <a:rPr lang="en-GB" altLang="en-US" dirty="0">
                <a:latin typeface="Constantia" panose="02030602050306030303" pitchFamily="18" charset="0"/>
                <a:cs typeface="Arial" panose="020B0604020202020204" pitchFamily="34" charset="0"/>
              </a:rPr>
              <a:t>In cases where the adult does not wish to co-operate with an enquiry or rejects any proposed safeguarding measures, genuine attempts will be made to negotiate and try and find areas of possible agreement.</a:t>
            </a:r>
          </a:p>
          <a:p>
            <a:pPr marL="0" indent="0">
              <a:spcBef>
                <a:spcPts val="600"/>
              </a:spcBef>
              <a:spcAft>
                <a:spcPts val="600"/>
              </a:spcAft>
              <a:buFontTx/>
              <a:buNone/>
              <a:defRPr/>
            </a:pPr>
            <a:r>
              <a:rPr lang="en-GB" altLang="en-US" dirty="0">
                <a:latin typeface="Constantia" panose="02030602050306030303" pitchFamily="18" charset="0"/>
                <a:cs typeface="Arial" panose="020B0604020202020204" pitchFamily="34" charset="0"/>
              </a:rPr>
              <a:t> (Recording these discussions is essential) </a:t>
            </a:r>
          </a:p>
          <a:p>
            <a:endParaRPr lang="en-GB" dirty="0"/>
          </a:p>
        </p:txBody>
      </p:sp>
      <p:pic>
        <p:nvPicPr>
          <p:cNvPr id="4" name="Picture 3">
            <a:extLst>
              <a:ext uri="{FF2B5EF4-FFF2-40B4-BE49-F238E27FC236}">
                <a16:creationId xmlns:a16="http://schemas.microsoft.com/office/drawing/2014/main" id="{FA9AAE36-39B8-D472-529A-8ECF348AF4F5}"/>
              </a:ext>
            </a:extLst>
          </p:cNvPr>
          <p:cNvPicPr>
            <a:picLocks noChangeAspect="1"/>
          </p:cNvPicPr>
          <p:nvPr/>
        </p:nvPicPr>
        <p:blipFill>
          <a:blip r:embed="rId3"/>
          <a:stretch>
            <a:fillRect/>
          </a:stretch>
        </p:blipFill>
        <p:spPr>
          <a:xfrm>
            <a:off x="9207170" y="1615283"/>
            <a:ext cx="2731245" cy="3627434"/>
          </a:xfrm>
          <a:prstGeom prst="rect">
            <a:avLst/>
          </a:prstGeom>
        </p:spPr>
      </p:pic>
    </p:spTree>
    <p:extLst>
      <p:ext uri="{BB962C8B-B14F-4D97-AF65-F5344CB8AC3E}">
        <p14:creationId xmlns:p14="http://schemas.microsoft.com/office/powerpoint/2010/main" val="394684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B509E-1283-C358-F1F9-9E5A3D3F3D4D}"/>
              </a:ext>
            </a:extLst>
          </p:cNvPr>
          <p:cNvSpPr>
            <a:spLocks noGrp="1"/>
          </p:cNvSpPr>
          <p:nvPr>
            <p:ph idx="1"/>
          </p:nvPr>
        </p:nvSpPr>
        <p:spPr>
          <a:xfrm>
            <a:off x="4641574" y="805229"/>
            <a:ext cx="7086600" cy="4780503"/>
          </a:xfrm>
        </p:spPr>
        <p:txBody>
          <a:bodyPr>
            <a:normAutofit/>
          </a:bodyPr>
          <a:lstStyle/>
          <a:p>
            <a:pPr>
              <a:defRPr/>
            </a:pPr>
            <a:r>
              <a:rPr lang="en-GB" dirty="0">
                <a:latin typeface="Constantia" panose="02030602050306030303" pitchFamily="18" charset="0"/>
                <a:cs typeface="Arial" panose="020B0604020202020204" pitchFamily="34" charset="0"/>
              </a:rPr>
              <a:t>Explore the reasons for the adult's objections – what are they worried about? </a:t>
            </a:r>
          </a:p>
          <a:p>
            <a:pPr>
              <a:defRPr/>
            </a:pPr>
            <a:r>
              <a:rPr lang="en-GB" dirty="0">
                <a:latin typeface="Constantia" panose="02030602050306030303" pitchFamily="18" charset="0"/>
                <a:cs typeface="Arial" panose="020B0604020202020204" pitchFamily="34" charset="0"/>
              </a:rPr>
              <a:t>Explain the concern and why you think it is important to share the information.</a:t>
            </a:r>
          </a:p>
          <a:p>
            <a:pPr>
              <a:defRPr/>
            </a:pPr>
            <a:r>
              <a:rPr lang="en-GB" dirty="0">
                <a:latin typeface="Constantia" panose="02030602050306030303" pitchFamily="18" charset="0"/>
                <a:cs typeface="Arial" panose="020B0604020202020204" pitchFamily="34" charset="0"/>
              </a:rPr>
              <a:t>Tell the adult with whom you may be sharing the information with and why.</a:t>
            </a:r>
          </a:p>
          <a:p>
            <a:pPr>
              <a:defRPr/>
            </a:pPr>
            <a:r>
              <a:rPr lang="en-GB" dirty="0">
                <a:latin typeface="Constantia" panose="02030602050306030303" pitchFamily="18" charset="0"/>
                <a:cs typeface="Arial" panose="020B0604020202020204" pitchFamily="34" charset="0"/>
              </a:rPr>
              <a:t>Explain the benefits to them, or others, of sharing information – could they access better help and support? </a:t>
            </a:r>
          </a:p>
          <a:p>
            <a:pPr>
              <a:defRPr/>
            </a:pPr>
            <a:r>
              <a:rPr lang="en-GB" dirty="0">
                <a:latin typeface="Constantia" panose="02030602050306030303" pitchFamily="18" charset="0"/>
                <a:cs typeface="Arial" panose="020B0604020202020204" pitchFamily="34" charset="0"/>
              </a:rPr>
              <a:t>Discuss the consequences of not sharing the information – could someone come to harm? </a:t>
            </a:r>
          </a:p>
          <a:p>
            <a:pPr>
              <a:defRPr/>
            </a:pPr>
            <a:r>
              <a:rPr lang="en-GB" dirty="0">
                <a:latin typeface="Constantia" panose="02030602050306030303" pitchFamily="18" charset="0"/>
                <a:cs typeface="Arial" panose="020B0604020202020204" pitchFamily="34" charset="0"/>
              </a:rPr>
              <a:t>Reassure them that the information will not be shared with anyone who does not need to know.</a:t>
            </a:r>
          </a:p>
          <a:p>
            <a:pPr>
              <a:defRPr/>
            </a:pPr>
            <a:r>
              <a:rPr lang="en-GB" dirty="0">
                <a:latin typeface="Constantia" panose="02030602050306030303" pitchFamily="18" charset="0"/>
                <a:cs typeface="Arial" panose="020B0604020202020204" pitchFamily="34" charset="0"/>
              </a:rPr>
              <a:t>Offer the reassurance that support is available to them.</a:t>
            </a:r>
          </a:p>
          <a:p>
            <a:endParaRPr lang="en-GB" dirty="0">
              <a:latin typeface="Aptos" panose="020B0004020202020204" pitchFamily="34" charset="0"/>
            </a:endParaRPr>
          </a:p>
        </p:txBody>
      </p:sp>
      <p:pic>
        <p:nvPicPr>
          <p:cNvPr id="1026" name="Picture 2" descr="67,047,115 Consider Stock Illustrations ...">
            <a:extLst>
              <a:ext uri="{FF2B5EF4-FFF2-40B4-BE49-F238E27FC236}">
                <a16:creationId xmlns:a16="http://schemas.microsoft.com/office/drawing/2014/main" id="{A4EBE10C-6812-73F1-43DD-1B82F37F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94" y="1274316"/>
            <a:ext cx="3141763" cy="339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76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8F4F-109C-B01D-B31C-276E82B90826}"/>
              </a:ext>
            </a:extLst>
          </p:cNvPr>
          <p:cNvSpPr>
            <a:spLocks noGrp="1"/>
          </p:cNvSpPr>
          <p:nvPr>
            <p:ph type="title"/>
          </p:nvPr>
        </p:nvSpPr>
        <p:spPr>
          <a:xfrm>
            <a:off x="1115602" y="2456253"/>
            <a:ext cx="10202333" cy="1015681"/>
          </a:xfrm>
        </p:spPr>
        <p:txBody>
          <a:bodyPr>
            <a:normAutofit/>
          </a:bodyPr>
          <a:lstStyle/>
          <a:p>
            <a:pPr algn="ctr"/>
            <a:r>
              <a:rPr lang="en-GB" sz="3600" dirty="0"/>
              <a:t>Capacity and Self Determination Law (2016)</a:t>
            </a:r>
          </a:p>
        </p:txBody>
      </p:sp>
      <p:sp>
        <p:nvSpPr>
          <p:cNvPr id="3" name="Content Placeholder 2">
            <a:extLst>
              <a:ext uri="{FF2B5EF4-FFF2-40B4-BE49-F238E27FC236}">
                <a16:creationId xmlns:a16="http://schemas.microsoft.com/office/drawing/2014/main" id="{59BEDCD6-F057-A842-936C-A680C23798AF}"/>
              </a:ext>
            </a:extLst>
          </p:cNvPr>
          <p:cNvSpPr>
            <a:spLocks noGrp="1"/>
          </p:cNvSpPr>
          <p:nvPr>
            <p:ph idx="1"/>
          </p:nvPr>
        </p:nvSpPr>
        <p:spPr>
          <a:xfrm>
            <a:off x="869024" y="3339101"/>
            <a:ext cx="10843516" cy="2046307"/>
          </a:xfrm>
        </p:spPr>
        <p:txBody>
          <a:bodyPr>
            <a:normAutofit fontScale="92500" lnSpcReduction="20000"/>
          </a:bodyPr>
          <a:lstStyle/>
          <a:p>
            <a:pPr marL="0" indent="0">
              <a:buNone/>
              <a:defRPr/>
            </a:pPr>
            <a:r>
              <a:rPr lang="en-GB" altLang="en-US" sz="2200" dirty="0">
                <a:latin typeface="Constantia" panose="02030602050306030303" pitchFamily="18" charset="0"/>
                <a:cs typeface="Arial" panose="020B0604020202020204" pitchFamily="34" charset="0"/>
              </a:rPr>
              <a:t>The CSDL affects all people aged over 16.</a:t>
            </a:r>
          </a:p>
          <a:p>
            <a:pPr marL="0" indent="0">
              <a:buFontTx/>
              <a:buNone/>
              <a:defRPr/>
            </a:pPr>
            <a:endParaRPr lang="en-GB" altLang="en-US" sz="2200" dirty="0">
              <a:latin typeface="Constantia" panose="02030602050306030303" pitchFamily="18" charset="0"/>
              <a:cs typeface="Arial" panose="020B0604020202020204" pitchFamily="34" charset="0"/>
            </a:endParaRPr>
          </a:p>
          <a:p>
            <a:pPr marL="0" indent="0">
              <a:buNone/>
              <a:defRPr/>
            </a:pPr>
            <a:r>
              <a:rPr lang="en-GB" altLang="en-US" sz="2200" dirty="0">
                <a:latin typeface="Constantia" panose="02030602050306030303" pitchFamily="18" charset="0"/>
                <a:cs typeface="Arial" panose="020B0604020202020204" pitchFamily="34" charset="0"/>
              </a:rPr>
              <a:t>The CSDL supports people’s decision-making, including future decisions.</a:t>
            </a:r>
          </a:p>
          <a:p>
            <a:pPr marL="0" indent="0">
              <a:buFontTx/>
              <a:buNone/>
              <a:defRPr/>
            </a:pPr>
            <a:endParaRPr lang="en-GB" altLang="en-US" sz="2200" dirty="0">
              <a:latin typeface="Constantia" panose="02030602050306030303" pitchFamily="18" charset="0"/>
              <a:cs typeface="Arial" panose="020B0604020202020204" pitchFamily="34" charset="0"/>
            </a:endParaRPr>
          </a:p>
          <a:p>
            <a:pPr marL="0" indent="0">
              <a:buNone/>
              <a:defRPr/>
            </a:pPr>
            <a:r>
              <a:rPr lang="en-GB" altLang="en-US" sz="2200" dirty="0">
                <a:latin typeface="Constantia" panose="02030602050306030303" pitchFamily="18" charset="0"/>
                <a:cs typeface="Arial" panose="020B0604020202020204" pitchFamily="34" charset="0"/>
              </a:rPr>
              <a:t>The CSDL provides a legal framework for assessing capacity and making decisions for those who lack capacity.</a:t>
            </a:r>
          </a:p>
          <a:p>
            <a:endParaRPr lang="en-GB" dirty="0"/>
          </a:p>
        </p:txBody>
      </p:sp>
      <p:pic>
        <p:nvPicPr>
          <p:cNvPr id="5" name="Picture 2" descr="What is mental capacity? | BLB Solicitors">
            <a:extLst>
              <a:ext uri="{FF2B5EF4-FFF2-40B4-BE49-F238E27FC236}">
                <a16:creationId xmlns:a16="http://schemas.microsoft.com/office/drawing/2014/main" id="{B570C94D-6401-ED3F-A9C1-91452A1D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64" r="-1" b="-1"/>
          <a:stretch>
            <a:fillRect/>
          </a:stretch>
        </p:blipFill>
        <p:spPr bwMode="auto">
          <a:xfrm>
            <a:off x="20" y="11"/>
            <a:ext cx="12191980" cy="231167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3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B52-31D9-D541-95F5-E4444D9CFF44}"/>
              </a:ext>
            </a:extLst>
          </p:cNvPr>
          <p:cNvSpPr>
            <a:spLocks noGrp="1"/>
          </p:cNvSpPr>
          <p:nvPr>
            <p:ph type="title"/>
          </p:nvPr>
        </p:nvSpPr>
        <p:spPr>
          <a:xfrm>
            <a:off x="905577" y="881916"/>
            <a:ext cx="10202333" cy="1015681"/>
          </a:xfrm>
        </p:spPr>
        <p:txBody>
          <a:bodyPr/>
          <a:lstStyle/>
          <a:p>
            <a:r>
              <a:rPr lang="en-GB" dirty="0"/>
              <a:t>Explaining Capacity </a:t>
            </a:r>
          </a:p>
        </p:txBody>
      </p:sp>
      <p:sp>
        <p:nvSpPr>
          <p:cNvPr id="3" name="Content Placeholder 2">
            <a:extLst>
              <a:ext uri="{FF2B5EF4-FFF2-40B4-BE49-F238E27FC236}">
                <a16:creationId xmlns:a16="http://schemas.microsoft.com/office/drawing/2014/main" id="{1F8DDBB0-6BCE-B70D-A0FB-13A9BF6A49A1}"/>
              </a:ext>
            </a:extLst>
          </p:cNvPr>
          <p:cNvSpPr>
            <a:spLocks noGrp="1"/>
          </p:cNvSpPr>
          <p:nvPr>
            <p:ph idx="1"/>
          </p:nvPr>
        </p:nvSpPr>
        <p:spPr>
          <a:xfrm>
            <a:off x="838200" y="3429000"/>
            <a:ext cx="4561573" cy="2167687"/>
          </a:xfrm>
        </p:spPr>
        <p:txBody>
          <a:bodyPr/>
          <a:lstStyle/>
          <a:p>
            <a:pPr algn="ctr"/>
            <a:r>
              <a:rPr lang="en-GB" altLang="en-US" dirty="0">
                <a:hlinkClick r:id="rId3"/>
              </a:rPr>
              <a:t>The 5 Principles of the Mental Capacity Act</a:t>
            </a:r>
            <a:endParaRPr lang="en-GB" altLang="en-US" dirty="0"/>
          </a:p>
          <a:p>
            <a:pPr algn="ctr"/>
            <a:endParaRPr lang="en-GB" dirty="0"/>
          </a:p>
        </p:txBody>
      </p:sp>
      <p:pic>
        <p:nvPicPr>
          <p:cNvPr id="4" name="Picture 3">
            <a:extLst>
              <a:ext uri="{FF2B5EF4-FFF2-40B4-BE49-F238E27FC236}">
                <a16:creationId xmlns:a16="http://schemas.microsoft.com/office/drawing/2014/main" id="{797FFB5C-E1FC-A3DF-8179-7684CEF411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2739" y="2016391"/>
            <a:ext cx="4788505" cy="2825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3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FD5F-EAD7-4EEF-7469-BE26F797B267}"/>
              </a:ext>
            </a:extLst>
          </p:cNvPr>
          <p:cNvSpPr>
            <a:spLocks noGrp="1"/>
          </p:cNvSpPr>
          <p:nvPr>
            <p:ph type="title"/>
          </p:nvPr>
        </p:nvSpPr>
        <p:spPr/>
        <p:txBody>
          <a:bodyPr>
            <a:normAutofit fontScale="90000"/>
          </a:bodyPr>
          <a:lstStyle/>
          <a:p>
            <a:pPr algn="ctr"/>
            <a:r>
              <a:rPr lang="en-GB" dirty="0"/>
              <a:t>Our Learning Agreement </a:t>
            </a:r>
          </a:p>
        </p:txBody>
      </p:sp>
      <p:sp>
        <p:nvSpPr>
          <p:cNvPr id="4" name="Rectangle 3">
            <a:extLst>
              <a:ext uri="{FF2B5EF4-FFF2-40B4-BE49-F238E27FC236}">
                <a16:creationId xmlns:a16="http://schemas.microsoft.com/office/drawing/2014/main" id="{6AFC6DF8-1EFE-B33D-AA5B-B8DACB696563}"/>
              </a:ext>
            </a:extLst>
          </p:cNvPr>
          <p:cNvSpPr txBox="1">
            <a:spLocks noChangeArrowheads="1"/>
          </p:cNvSpPr>
          <p:nvPr/>
        </p:nvSpPr>
        <p:spPr>
          <a:xfrm>
            <a:off x="1008824" y="1535252"/>
            <a:ext cx="10450286" cy="5072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n-GB" altLang="en-US" sz="2200" dirty="0"/>
          </a:p>
          <a:p>
            <a:pPr>
              <a:lnSpc>
                <a:spcPct val="150000"/>
              </a:lnSpc>
              <a:spcBef>
                <a:spcPts val="0"/>
              </a:spcBef>
            </a:pPr>
            <a:r>
              <a:rPr lang="en-GB" altLang="en-US" dirty="0">
                <a:latin typeface="Constantia" panose="02030602050306030303" pitchFamily="18" charset="0"/>
              </a:rPr>
              <a:t>Offer criticism constructively</a:t>
            </a:r>
          </a:p>
          <a:p>
            <a:pPr>
              <a:lnSpc>
                <a:spcPct val="150000"/>
              </a:lnSpc>
              <a:spcBef>
                <a:spcPts val="0"/>
              </a:spcBef>
            </a:pPr>
            <a:r>
              <a:rPr lang="en-GB" altLang="en-US" dirty="0">
                <a:latin typeface="Constantia" panose="02030602050306030303" pitchFamily="18" charset="0"/>
              </a:rPr>
              <a:t>Have respect for the feelings, experiences and perspectives of others</a:t>
            </a:r>
          </a:p>
          <a:p>
            <a:pPr>
              <a:lnSpc>
                <a:spcPct val="150000"/>
              </a:lnSpc>
              <a:spcBef>
                <a:spcPts val="0"/>
              </a:spcBef>
            </a:pPr>
            <a:r>
              <a:rPr lang="en-GB" altLang="en-US" dirty="0">
                <a:latin typeface="Constantia" panose="02030602050306030303" pitchFamily="18" charset="0"/>
              </a:rPr>
              <a:t>Be aware of diversity issues and promote anti-oppressive practice</a:t>
            </a:r>
          </a:p>
          <a:p>
            <a:pPr>
              <a:lnSpc>
                <a:spcPct val="150000"/>
              </a:lnSpc>
              <a:spcBef>
                <a:spcPts val="0"/>
              </a:spcBef>
            </a:pPr>
            <a:r>
              <a:rPr lang="en-GB" altLang="en-US" dirty="0">
                <a:latin typeface="Constantia" panose="02030602050306030303" pitchFamily="18" charset="0"/>
              </a:rPr>
              <a:t>Respect confidentiality (excluding risk)</a:t>
            </a:r>
          </a:p>
          <a:p>
            <a:pPr>
              <a:lnSpc>
                <a:spcPct val="150000"/>
              </a:lnSpc>
              <a:spcBef>
                <a:spcPts val="0"/>
              </a:spcBef>
            </a:pPr>
            <a:r>
              <a:rPr lang="en-GB" altLang="en-US" dirty="0">
                <a:latin typeface="Constantia" panose="02030602050306030303" pitchFamily="18" charset="0"/>
              </a:rPr>
              <a:t>Participants to take responsibility for their learning</a:t>
            </a:r>
          </a:p>
          <a:p>
            <a:pPr>
              <a:lnSpc>
                <a:spcPct val="150000"/>
              </a:lnSpc>
              <a:spcBef>
                <a:spcPts val="0"/>
              </a:spcBef>
            </a:pPr>
            <a:r>
              <a:rPr lang="en-GB" altLang="en-US" dirty="0">
                <a:latin typeface="Constantia" panose="02030602050306030303" pitchFamily="18" charset="0"/>
              </a:rPr>
              <a:t>Participants are learning resources as well as learners</a:t>
            </a:r>
          </a:p>
          <a:p>
            <a:pPr>
              <a:lnSpc>
                <a:spcPct val="80000"/>
              </a:lnSpc>
              <a:buFontTx/>
              <a:buNone/>
            </a:pPr>
            <a:endParaRPr lang="en-GB" altLang="en-US" sz="1600" dirty="0"/>
          </a:p>
        </p:txBody>
      </p:sp>
    </p:spTree>
    <p:extLst>
      <p:ext uri="{BB962C8B-B14F-4D97-AF65-F5344CB8AC3E}">
        <p14:creationId xmlns:p14="http://schemas.microsoft.com/office/powerpoint/2010/main" val="608308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F006-4FAE-1F56-F92D-3F2E230A0AE9}"/>
              </a:ext>
            </a:extLst>
          </p:cNvPr>
          <p:cNvSpPr>
            <a:spLocks noGrp="1"/>
          </p:cNvSpPr>
          <p:nvPr>
            <p:ph type="title"/>
          </p:nvPr>
        </p:nvSpPr>
        <p:spPr>
          <a:xfrm>
            <a:off x="502755" y="409945"/>
            <a:ext cx="10202333" cy="1015681"/>
          </a:xfrm>
        </p:spPr>
        <p:txBody>
          <a:bodyPr/>
          <a:lstStyle/>
          <a:p>
            <a:r>
              <a:rPr lang="en-GB" dirty="0"/>
              <a:t>Five Principles of the Law</a:t>
            </a:r>
          </a:p>
        </p:txBody>
      </p:sp>
      <p:sp>
        <p:nvSpPr>
          <p:cNvPr id="3" name="Content Placeholder 2">
            <a:extLst>
              <a:ext uri="{FF2B5EF4-FFF2-40B4-BE49-F238E27FC236}">
                <a16:creationId xmlns:a16="http://schemas.microsoft.com/office/drawing/2014/main" id="{8206D7BF-74CD-537F-7AD4-3DC6BD09C8B5}"/>
              </a:ext>
            </a:extLst>
          </p:cNvPr>
          <p:cNvSpPr>
            <a:spLocks noGrp="1"/>
          </p:cNvSpPr>
          <p:nvPr>
            <p:ph idx="1"/>
          </p:nvPr>
        </p:nvSpPr>
        <p:spPr>
          <a:xfrm>
            <a:off x="6294921" y="409945"/>
            <a:ext cx="5492887" cy="5530269"/>
          </a:xfrm>
        </p:spPr>
        <p:txBody>
          <a:bodyPr>
            <a:normAutofit fontScale="92500"/>
          </a:bodyPr>
          <a:lstStyle/>
          <a:p>
            <a:pPr marL="342900" indent="-342900">
              <a:spcBef>
                <a:spcPts val="600"/>
              </a:spcBef>
              <a:spcAft>
                <a:spcPts val="600"/>
              </a:spcAft>
              <a:buFont typeface="+mj-lt"/>
              <a:buAutoNum type="arabicPeriod"/>
            </a:pPr>
            <a:r>
              <a:rPr lang="en-GB" sz="2200" dirty="0">
                <a:solidFill>
                  <a:srgbClr val="000000"/>
                </a:solidFill>
                <a:latin typeface="Constantia" panose="02030602050306030303" pitchFamily="18" charset="0"/>
                <a:cs typeface="Arial" panose="020B0604020202020204" pitchFamily="34" charset="0"/>
              </a:rPr>
              <a:t>a person must be assumed to have capacity unless it is established that they lack capacity</a:t>
            </a:r>
            <a:endParaRPr lang="en-GB" altLang="en-US" sz="2200" dirty="0">
              <a:latin typeface="Constantia" panose="02030602050306030303" pitchFamily="18" charset="0"/>
              <a:cs typeface="Arial" panose="020B0604020202020204" pitchFamily="34" charset="0"/>
            </a:endParaRPr>
          </a:p>
          <a:p>
            <a:pPr marL="342900" indent="-342900">
              <a:buFont typeface="+mj-lt"/>
              <a:buAutoNum type="arabicPeriod"/>
            </a:pPr>
            <a:r>
              <a:rPr lang="en-GB" sz="2200" dirty="0">
                <a:solidFill>
                  <a:srgbClr val="000000"/>
                </a:solidFill>
                <a:latin typeface="Constantia" panose="02030602050306030303" pitchFamily="18" charset="0"/>
                <a:cs typeface="Arial" panose="020B0604020202020204" pitchFamily="34" charset="0"/>
              </a:rPr>
              <a:t>a person is not to be treated as unable to make a decision unless all practicable steps to support them to do so have been taken without success</a:t>
            </a:r>
          </a:p>
          <a:p>
            <a:pPr marL="342900" indent="-342900">
              <a:spcBef>
                <a:spcPts val="600"/>
              </a:spcBef>
              <a:spcAft>
                <a:spcPts val="600"/>
              </a:spcAft>
              <a:buFont typeface="+mj-lt"/>
              <a:buAutoNum type="arabicPeriod"/>
            </a:pPr>
            <a:r>
              <a:rPr lang="en-GB" sz="2200" dirty="0">
                <a:solidFill>
                  <a:srgbClr val="000000"/>
                </a:solidFill>
                <a:latin typeface="Constantia" panose="02030602050306030303" pitchFamily="18" charset="0"/>
                <a:cs typeface="Arial" panose="020B0604020202020204" pitchFamily="34" charset="0"/>
              </a:rPr>
              <a:t>a person is not to be treated as unable to make a decision merely because they make an unwise decision</a:t>
            </a:r>
            <a:endParaRPr lang="en-GB" sz="2200" dirty="0">
              <a:latin typeface="Constantia" panose="02030602050306030303" pitchFamily="18" charset="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latin typeface="Constantia" panose="02030602050306030303" pitchFamily="18" charset="0"/>
                <a:cs typeface="Arial" panose="020B0604020202020204" pitchFamily="34" charset="0"/>
              </a:rPr>
              <a:t>an act done, or decision made, under the Law for or on behalf of a person who lacks capacity must be done, or made, in their best interests </a:t>
            </a:r>
            <a:endParaRPr lang="en-GB" sz="2200" dirty="0">
              <a:latin typeface="Constantia" panose="02030602050306030303" pitchFamily="18" charset="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latin typeface="Constantia" panose="02030602050306030303" pitchFamily="18" charset="0"/>
                <a:cs typeface="Arial" panose="020B0604020202020204" pitchFamily="34" charset="0"/>
              </a:rPr>
              <a:t>before an act is done, or a decision made which is restrictive of a person’s rights and freedom of action, regard must be had to whether the purpose for which it is needed can be achieved as effectively in a less restrictive way</a:t>
            </a:r>
            <a:endParaRPr lang="en-GB" altLang="en-US" sz="2200" dirty="0">
              <a:latin typeface="Constantia" panose="02030602050306030303" pitchFamily="18" charset="0"/>
              <a:cs typeface="Arial" panose="020B0604020202020204" pitchFamily="34" charset="0"/>
            </a:endParaRPr>
          </a:p>
          <a:p>
            <a:pPr marL="0" indent="0">
              <a:buNone/>
            </a:pPr>
            <a:endParaRPr lang="en-GB" dirty="0"/>
          </a:p>
        </p:txBody>
      </p:sp>
      <p:pic>
        <p:nvPicPr>
          <p:cNvPr id="4" name="Picture 5" descr="Mental Health Act 2005 Capacity - House Plan Design">
            <a:extLst>
              <a:ext uri="{FF2B5EF4-FFF2-40B4-BE49-F238E27FC236}">
                <a16:creationId xmlns:a16="http://schemas.microsoft.com/office/drawing/2014/main" id="{A1E13B76-9C91-8945-1118-783EEE1F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55" y="1611821"/>
            <a:ext cx="53943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45D831-E72C-2A1C-F87E-A4FD97F391A1}"/>
              </a:ext>
            </a:extLst>
          </p:cNvPr>
          <p:cNvSpPr txBox="1"/>
          <p:nvPr/>
        </p:nvSpPr>
        <p:spPr>
          <a:xfrm>
            <a:off x="6549887" y="5786946"/>
            <a:ext cx="5237922" cy="584775"/>
          </a:xfrm>
          <a:prstGeom prst="rect">
            <a:avLst/>
          </a:prstGeom>
          <a:noFill/>
        </p:spPr>
        <p:txBody>
          <a:bodyPr wrap="square">
            <a:spAutoFit/>
          </a:bodyPr>
          <a:lstStyle/>
          <a:p>
            <a:pPr algn="ctr"/>
            <a:r>
              <a:rPr lang="en-GB" sz="1600" dirty="0">
                <a:latin typeface="Constantia" panose="02030602050306030303" pitchFamily="18" charset="0"/>
                <a:cs typeface="Arial" panose="020B0604020202020204" pitchFamily="34" charset="0"/>
              </a:rPr>
              <a:t>The Capacity Law and its Code of Practice – </a:t>
            </a:r>
          </a:p>
          <a:p>
            <a:pPr algn="ctr"/>
            <a:r>
              <a:rPr lang="en-GB" sz="1600" dirty="0">
                <a:latin typeface="Constantia" panose="02030602050306030303" pitchFamily="18" charset="0"/>
                <a:cs typeface="Arial" panose="020B0604020202020204" pitchFamily="34" charset="0"/>
              </a:rPr>
              <a:t>Jersey Court Service </a:t>
            </a:r>
          </a:p>
        </p:txBody>
      </p:sp>
    </p:spTree>
    <p:extLst>
      <p:ext uri="{BB962C8B-B14F-4D97-AF65-F5344CB8AC3E}">
        <p14:creationId xmlns:p14="http://schemas.microsoft.com/office/powerpoint/2010/main" val="3781763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C295-3F83-15C3-E181-00A7E63F7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4FCC2-5CC9-AD97-EB25-5D504EC258FA}"/>
              </a:ext>
            </a:extLst>
          </p:cNvPr>
          <p:cNvSpPr>
            <a:spLocks noGrp="1"/>
          </p:cNvSpPr>
          <p:nvPr>
            <p:ph type="ctrTitle"/>
          </p:nvPr>
        </p:nvSpPr>
        <p:spPr/>
        <p:txBody>
          <a:bodyPr>
            <a:normAutofit fontScale="90000"/>
          </a:bodyPr>
          <a:lstStyle/>
          <a:p>
            <a:pPr algn="ctr"/>
            <a:r>
              <a:rPr lang="en-US" dirty="0"/>
              <a:t>What would you do? </a:t>
            </a:r>
            <a:br>
              <a:rPr lang="en-US" dirty="0"/>
            </a:br>
            <a:br>
              <a:rPr lang="en-US" dirty="0"/>
            </a:br>
            <a:endParaRPr lang="en-US" dirty="0"/>
          </a:p>
        </p:txBody>
      </p:sp>
    </p:spTree>
    <p:extLst>
      <p:ext uri="{BB962C8B-B14F-4D97-AF65-F5344CB8AC3E}">
        <p14:creationId xmlns:p14="http://schemas.microsoft.com/office/powerpoint/2010/main" val="4087200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918F7D-C2A9-7653-09C3-60C6BCAE64C6}"/>
              </a:ext>
            </a:extLst>
          </p:cNvPr>
          <p:cNvSpPr>
            <a:spLocks noGrp="1" noChangeArrowheads="1"/>
          </p:cNvSpPr>
          <p:nvPr>
            <p:ph idx="1"/>
          </p:nvPr>
        </p:nvSpPr>
        <p:spPr>
          <a:xfrm>
            <a:off x="758689" y="847133"/>
            <a:ext cx="8097076" cy="4529937"/>
          </a:xfrm>
        </p:spPr>
        <p:txBody>
          <a:bodyPr>
            <a:normAutofit fontScale="77500" lnSpcReduction="20000"/>
          </a:bodyPr>
          <a:lstStyle/>
          <a:p>
            <a:endParaRPr lang="en-GB" altLang="en-US" sz="1100" dirty="0"/>
          </a:p>
          <a:p>
            <a:r>
              <a:rPr lang="en-GB" altLang="en-US" sz="2600" dirty="0">
                <a:latin typeface="Constantia" panose="02030602050306030303" pitchFamily="18" charset="0"/>
              </a:rPr>
              <a:t>Harry, a 35 -year-old with capacity living in the community, falls and is unable to take care of his basic needs. Do you need his consent to contact SPOR for a social care assessment?</a:t>
            </a:r>
          </a:p>
          <a:p>
            <a:endParaRPr lang="en-GB" altLang="en-US" sz="2600" dirty="0">
              <a:latin typeface="Constantia" panose="02030602050306030303" pitchFamily="18" charset="0"/>
            </a:endParaRPr>
          </a:p>
          <a:p>
            <a:r>
              <a:rPr lang="en-GB" altLang="en-US" sz="2600" dirty="0">
                <a:latin typeface="Constantia" panose="02030602050306030303" pitchFamily="18" charset="0"/>
              </a:rPr>
              <a:t>Sophie, a 35 year with complex needs, is being sexually abused by one of her care workers. Do you need her consent to report the abuse?</a:t>
            </a:r>
          </a:p>
          <a:p>
            <a:endParaRPr lang="en-GB" altLang="en-US" sz="2600" dirty="0">
              <a:latin typeface="Constantia" panose="02030602050306030303" pitchFamily="18" charset="0"/>
            </a:endParaRPr>
          </a:p>
          <a:p>
            <a:r>
              <a:rPr lang="en-GB" altLang="en-US" sz="2600" dirty="0">
                <a:latin typeface="Constantia" panose="02030602050306030303" pitchFamily="18" charset="0"/>
              </a:rPr>
              <a:t>Gerry, a 50-year-old who has a disability but has capacity, lives in squalid conditions. A local gang is exploiting him for money and threatened violence if he does not comply. Do you need consent to make an enquiry to SPOR?</a:t>
            </a:r>
          </a:p>
          <a:p>
            <a:endParaRPr lang="en-GB" altLang="en-US" sz="2600" dirty="0">
              <a:latin typeface="Constantia" panose="02030602050306030303" pitchFamily="18" charset="0"/>
            </a:endParaRPr>
          </a:p>
          <a:p>
            <a:r>
              <a:rPr lang="en-GB" altLang="en-US" sz="2600" dirty="0">
                <a:latin typeface="Constantia" panose="02030602050306030303" pitchFamily="18" charset="0"/>
              </a:rPr>
              <a:t>Fred, a 67-year-old man who is reliant on his family for care, is being pressured by his family to change his will.  The family have said they will not care for him in future unless he changes it. Do you need his consent to make an enquiry to SPOR?</a:t>
            </a:r>
          </a:p>
          <a:p>
            <a:endParaRPr lang="en-GB" altLang="en-US" sz="1100" dirty="0"/>
          </a:p>
          <a:p>
            <a:endParaRPr lang="en-GB" altLang="en-US" sz="1100" dirty="0"/>
          </a:p>
          <a:p>
            <a:endParaRPr lang="en-GB" altLang="en-US" sz="1100" dirty="0"/>
          </a:p>
          <a:p>
            <a:endParaRPr lang="en-GB" altLang="en-US" sz="1100" dirty="0"/>
          </a:p>
          <a:p>
            <a:endParaRPr lang="en-GB" altLang="en-US" sz="1100" dirty="0"/>
          </a:p>
        </p:txBody>
      </p:sp>
      <p:pic>
        <p:nvPicPr>
          <p:cNvPr id="7" name="Picture 6" descr="2,509,300+ Thinking Stock Photos, Pictures &amp; Royalty-Free ...">
            <a:extLst>
              <a:ext uri="{FF2B5EF4-FFF2-40B4-BE49-F238E27FC236}">
                <a16:creationId xmlns:a16="http://schemas.microsoft.com/office/drawing/2014/main" id="{A87F8ABE-5D60-914A-7B55-3D742FBAD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13"/>
          <a:stretch>
            <a:fillRect/>
          </a:stretch>
        </p:blipFill>
        <p:spPr bwMode="auto">
          <a:xfrm>
            <a:off x="9233451" y="1874679"/>
            <a:ext cx="2531387" cy="247484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03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8B63-7042-3976-A28C-9BBD4057A643}"/>
              </a:ext>
            </a:extLst>
          </p:cNvPr>
          <p:cNvSpPr>
            <a:spLocks noGrp="1"/>
          </p:cNvSpPr>
          <p:nvPr>
            <p:ph type="title"/>
          </p:nvPr>
        </p:nvSpPr>
        <p:spPr/>
        <p:txBody>
          <a:bodyPr/>
          <a:lstStyle/>
          <a:p>
            <a:r>
              <a:rPr lang="en-GB" dirty="0"/>
              <a:t>Scenario </a:t>
            </a:r>
            <a:r>
              <a:rPr lang="en-GB" sz="3600" dirty="0"/>
              <a:t>Activity</a:t>
            </a:r>
            <a:r>
              <a:rPr lang="en-GB" dirty="0"/>
              <a:t> </a:t>
            </a:r>
          </a:p>
        </p:txBody>
      </p:sp>
      <p:sp>
        <p:nvSpPr>
          <p:cNvPr id="5" name="Content Placeholder 1">
            <a:extLst>
              <a:ext uri="{FF2B5EF4-FFF2-40B4-BE49-F238E27FC236}">
                <a16:creationId xmlns:a16="http://schemas.microsoft.com/office/drawing/2014/main" id="{2F5CC03D-C781-B7F6-0894-23625C0BE2DF}"/>
              </a:ext>
            </a:extLst>
          </p:cNvPr>
          <p:cNvSpPr txBox="1">
            <a:spLocks noChangeArrowheads="1"/>
          </p:cNvSpPr>
          <p:nvPr/>
        </p:nvSpPr>
        <p:spPr>
          <a:xfrm>
            <a:off x="838200" y="1572197"/>
            <a:ext cx="5791200" cy="3917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r>
              <a:rPr lang="en-US" altLang="en-US" dirty="0">
                <a:latin typeface="Constantia" panose="02030602050306030303" pitchFamily="18" charset="0"/>
              </a:rPr>
              <a:t>Is Ben an adult at risk?</a:t>
            </a:r>
          </a:p>
          <a:p>
            <a:r>
              <a:rPr lang="en-US" altLang="en-US" dirty="0">
                <a:latin typeface="Constantia" panose="02030602050306030303" pitchFamily="18" charset="0"/>
              </a:rPr>
              <a:t>What are your concerns about Ben?</a:t>
            </a:r>
          </a:p>
          <a:p>
            <a:r>
              <a:rPr lang="en-US" altLang="en-US" dirty="0">
                <a:latin typeface="Constantia" panose="02030602050306030303" pitchFamily="18" charset="0"/>
              </a:rPr>
              <a:t>What questions will you need to ask Ben using the MSP approach and what will you need to understand?</a:t>
            </a:r>
          </a:p>
          <a:p>
            <a:r>
              <a:rPr lang="en-US" altLang="en-US" dirty="0">
                <a:latin typeface="Constantia" panose="02030602050306030303" pitchFamily="18" charset="0"/>
              </a:rPr>
              <a:t>Do you need Ben’s consent to make an enquiry? </a:t>
            </a:r>
          </a:p>
          <a:p>
            <a:r>
              <a:rPr lang="en-US" altLang="en-US" dirty="0">
                <a:latin typeface="Constantia" panose="02030602050306030303" pitchFamily="18" charset="0"/>
              </a:rPr>
              <a:t>Do you think he has capacity?</a:t>
            </a:r>
          </a:p>
          <a:p>
            <a:r>
              <a:rPr lang="en-US" altLang="en-US" dirty="0">
                <a:latin typeface="Constantia" panose="02030602050306030303" pitchFamily="18" charset="0"/>
              </a:rPr>
              <a:t>What do you do with the information?</a:t>
            </a:r>
          </a:p>
          <a:p>
            <a:endParaRPr lang="en-US" altLang="en-US" dirty="0"/>
          </a:p>
        </p:txBody>
      </p:sp>
      <p:pic>
        <p:nvPicPr>
          <p:cNvPr id="18" name="Picture 17" descr="analyse">
            <a:extLst>
              <a:ext uri="{FF2B5EF4-FFF2-40B4-BE49-F238E27FC236}">
                <a16:creationId xmlns:a16="http://schemas.microsoft.com/office/drawing/2014/main" id="{5ED8A8D4-8D7F-2F66-76B6-3A4CE279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9" b="5439"/>
          <a:stretch>
            <a:fillRect/>
          </a:stretch>
        </p:blipFill>
        <p:spPr bwMode="auto">
          <a:xfrm>
            <a:off x="7265503" y="1526462"/>
            <a:ext cx="3775029" cy="3492800"/>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3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B382-F824-DDCD-565C-B3AE2C7AD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8DEA8-61CB-5FD6-7CE7-D6B1109CDB94}"/>
              </a:ext>
            </a:extLst>
          </p:cNvPr>
          <p:cNvSpPr>
            <a:spLocks noGrp="1"/>
          </p:cNvSpPr>
          <p:nvPr>
            <p:ph type="ctrTitle"/>
          </p:nvPr>
        </p:nvSpPr>
        <p:spPr/>
        <p:txBody>
          <a:bodyPr>
            <a:normAutofit fontScale="90000"/>
          </a:bodyPr>
          <a:lstStyle/>
          <a:p>
            <a:pPr algn="ctr"/>
            <a:r>
              <a:rPr lang="en-US" dirty="0"/>
              <a:t>Child Safeguarding</a:t>
            </a:r>
            <a:br>
              <a:rPr lang="en-US" dirty="0"/>
            </a:br>
            <a:br>
              <a:rPr lang="en-US" dirty="0"/>
            </a:br>
            <a:endParaRPr lang="en-US" dirty="0"/>
          </a:p>
        </p:txBody>
      </p:sp>
    </p:spTree>
    <p:extLst>
      <p:ext uri="{BB962C8B-B14F-4D97-AF65-F5344CB8AC3E}">
        <p14:creationId xmlns:p14="http://schemas.microsoft.com/office/powerpoint/2010/main" val="100723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3B08-8746-FC49-B187-B11BD1C2E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737C0-0431-0F20-AE2F-726D31D8476E}"/>
              </a:ext>
            </a:extLst>
          </p:cNvPr>
          <p:cNvSpPr>
            <a:spLocks noGrp="1"/>
          </p:cNvSpPr>
          <p:nvPr>
            <p:ph type="title"/>
          </p:nvPr>
        </p:nvSpPr>
        <p:spPr/>
        <p:txBody>
          <a:bodyPr>
            <a:normAutofit fontScale="90000"/>
          </a:bodyPr>
          <a:lstStyle/>
          <a:p>
            <a:r>
              <a:rPr lang="en-GB" dirty="0"/>
              <a:t>Safeguarding</a:t>
            </a:r>
            <a:br>
              <a:rPr lang="en-GB" dirty="0"/>
            </a:br>
            <a:endParaRPr lang="en-GB" dirty="0"/>
          </a:p>
        </p:txBody>
      </p:sp>
      <p:sp>
        <p:nvSpPr>
          <p:cNvPr id="3" name="Content Placeholder 2">
            <a:extLst>
              <a:ext uri="{FF2B5EF4-FFF2-40B4-BE49-F238E27FC236}">
                <a16:creationId xmlns:a16="http://schemas.microsoft.com/office/drawing/2014/main" id="{8BD2BC5D-F421-3876-44B5-ED5DAD9E1F51}"/>
              </a:ext>
            </a:extLst>
          </p:cNvPr>
          <p:cNvSpPr>
            <a:spLocks noGrp="1"/>
          </p:cNvSpPr>
          <p:nvPr>
            <p:ph idx="1"/>
          </p:nvPr>
        </p:nvSpPr>
        <p:spPr>
          <a:xfrm>
            <a:off x="838200" y="1739848"/>
            <a:ext cx="5257800" cy="4283247"/>
          </a:xfrm>
        </p:spPr>
        <p:txBody>
          <a:bodyPr/>
          <a:lstStyle/>
          <a:p>
            <a:pPr marL="0" indent="0">
              <a:buNone/>
            </a:pPr>
            <a:r>
              <a:rPr lang="en-GB" dirty="0">
                <a:latin typeface="Constantia" panose="02030602050306030303" pitchFamily="18" charset="0"/>
              </a:rPr>
              <a:t>Safeguarding means acting to protect children, young people and adult’s rights to live a life in safety, free from harm, abuse, neglect and exploitation. </a:t>
            </a:r>
          </a:p>
          <a:p>
            <a:pPr marL="0" indent="0">
              <a:buNone/>
            </a:pPr>
            <a:endParaRPr lang="en-GB" dirty="0">
              <a:latin typeface="Constantia" panose="02030602050306030303" pitchFamily="18" charset="0"/>
            </a:endParaRPr>
          </a:p>
          <a:p>
            <a:pPr marL="0" indent="0">
              <a:buNone/>
            </a:pPr>
            <a:r>
              <a:rPr lang="en-GB" dirty="0">
                <a:latin typeface="Constantia" panose="02030602050306030303" pitchFamily="18" charset="0"/>
              </a:rPr>
              <a:t>Promoting Wellbeing and Safeguarding children, young people and adults is a collective responsibility and is an integral part of providing high quality care.</a:t>
            </a:r>
          </a:p>
          <a:p>
            <a:pPr marL="0" indent="0">
              <a:buNone/>
            </a:pPr>
            <a:endParaRPr lang="en-GB" dirty="0"/>
          </a:p>
        </p:txBody>
      </p:sp>
      <p:pic>
        <p:nvPicPr>
          <p:cNvPr id="4" name="Picture 4" descr="Safeguarding children course in Lincolnshire and UK.">
            <a:extLst>
              <a:ext uri="{FF2B5EF4-FFF2-40B4-BE49-F238E27FC236}">
                <a16:creationId xmlns:a16="http://schemas.microsoft.com/office/drawing/2014/main" id="{D5EDBCAF-95FD-6338-7642-7ED3A6F00F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21" y="848006"/>
            <a:ext cx="4859799" cy="4722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89BD6C-CF14-0D72-9241-1C108B4F22BB}"/>
              </a:ext>
            </a:extLst>
          </p:cNvPr>
          <p:cNvSpPr txBox="1"/>
          <p:nvPr/>
        </p:nvSpPr>
        <p:spPr>
          <a:xfrm>
            <a:off x="7419974" y="5363663"/>
            <a:ext cx="3933825" cy="646331"/>
          </a:xfrm>
          <a:prstGeom prst="rect">
            <a:avLst/>
          </a:prstGeom>
          <a:noFill/>
        </p:spPr>
        <p:txBody>
          <a:bodyPr wrap="square" rtlCol="0">
            <a:spAutoFit/>
          </a:bodyPr>
          <a:lstStyle/>
          <a:p>
            <a:pPr algn="ctr"/>
            <a:r>
              <a:rPr lang="en-GB" dirty="0"/>
              <a:t>Safeguarding Partnership Jersey </a:t>
            </a:r>
          </a:p>
          <a:p>
            <a:pPr algn="ctr"/>
            <a:r>
              <a:rPr lang="en-GB" dirty="0"/>
              <a:t> Child Protection Procedures. </a:t>
            </a:r>
          </a:p>
        </p:txBody>
      </p:sp>
    </p:spTree>
    <p:extLst>
      <p:ext uri="{BB962C8B-B14F-4D97-AF65-F5344CB8AC3E}">
        <p14:creationId xmlns:p14="http://schemas.microsoft.com/office/powerpoint/2010/main" val="2824435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0BCC-ACB8-65A7-69BF-376F9A25C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09F75-2301-BD0D-616D-1CCC516CF83F}"/>
              </a:ext>
            </a:extLst>
          </p:cNvPr>
          <p:cNvSpPr>
            <a:spLocks noGrp="1"/>
          </p:cNvSpPr>
          <p:nvPr>
            <p:ph type="title"/>
          </p:nvPr>
        </p:nvSpPr>
        <p:spPr>
          <a:xfrm>
            <a:off x="838730" y="723478"/>
            <a:ext cx="10202333" cy="1015681"/>
          </a:xfrm>
        </p:spPr>
        <p:txBody>
          <a:bodyPr>
            <a:normAutofit/>
          </a:bodyPr>
          <a:lstStyle/>
          <a:p>
            <a:r>
              <a:rPr lang="en-GB" sz="3600" dirty="0"/>
              <a:t>Safeguarding Need</a:t>
            </a:r>
          </a:p>
        </p:txBody>
      </p:sp>
      <p:sp>
        <p:nvSpPr>
          <p:cNvPr id="4" name="Rectangle 3">
            <a:extLst>
              <a:ext uri="{FF2B5EF4-FFF2-40B4-BE49-F238E27FC236}">
                <a16:creationId xmlns:a16="http://schemas.microsoft.com/office/drawing/2014/main" id="{59DE3153-9D44-C476-3C22-13C708FE0E90}"/>
              </a:ext>
            </a:extLst>
          </p:cNvPr>
          <p:cNvSpPr>
            <a:spLocks noGrp="1" noChangeArrowheads="1"/>
          </p:cNvSpPr>
          <p:nvPr>
            <p:ph idx="1"/>
          </p:nvPr>
        </p:nvSpPr>
        <p:spPr>
          <a:xfrm>
            <a:off x="838200" y="2154238"/>
            <a:ext cx="10202863" cy="3786187"/>
          </a:xfrm>
        </p:spPr>
        <p:txBody>
          <a:bodyPr vert="horz" lIns="91440" tIns="45720" rIns="91440" bIns="45720" rtlCol="0">
            <a:normAutofit/>
          </a:bodyPr>
          <a:lstStyle/>
          <a:p>
            <a:r>
              <a:rPr lang="en-US" altLang="en-US" dirty="0">
                <a:latin typeface="Constantia" panose="02030602050306030303" pitchFamily="18" charset="0"/>
              </a:rPr>
              <a:t>A </a:t>
            </a:r>
            <a:r>
              <a:rPr lang="en-US" altLang="en-US" b="1" dirty="0">
                <a:latin typeface="Constantia" panose="02030602050306030303" pitchFamily="18" charset="0"/>
              </a:rPr>
              <a:t>Safeguarding Need </a:t>
            </a:r>
            <a:r>
              <a:rPr lang="en-US" altLang="en-US" dirty="0">
                <a:latin typeface="Constantia" panose="02030602050306030303" pitchFamily="18" charset="0"/>
              </a:rPr>
              <a:t>(previously </a:t>
            </a:r>
            <a:r>
              <a:rPr lang="en-US" altLang="en-US" b="1" dirty="0">
                <a:latin typeface="Constantia" panose="02030602050306030303" pitchFamily="18" charset="0"/>
              </a:rPr>
              <a:t>Child Protection) </a:t>
            </a:r>
            <a:r>
              <a:rPr lang="en-US" altLang="en-US" dirty="0">
                <a:latin typeface="Constantia" panose="02030602050306030303" pitchFamily="18" charset="0"/>
              </a:rPr>
              <a:t>refers to the activity that is undertaken to protect </a:t>
            </a:r>
            <a:r>
              <a:rPr lang="en-US" altLang="en-US" b="1" dirty="0">
                <a:latin typeface="Constantia" panose="02030602050306030303" pitchFamily="18" charset="0"/>
              </a:rPr>
              <a:t>specific children</a:t>
            </a:r>
            <a:r>
              <a:rPr lang="en-US" altLang="en-US" dirty="0">
                <a:latin typeface="Constantia" panose="02030602050306030303" pitchFamily="18" charset="0"/>
              </a:rPr>
              <a:t> who are </a:t>
            </a:r>
            <a:r>
              <a:rPr lang="en-US" altLang="en-US" b="1" dirty="0">
                <a:latin typeface="Constantia" panose="02030602050306030303" pitchFamily="18" charset="0"/>
              </a:rPr>
              <a:t>suffering, or are likely to suffer, significant harm.</a:t>
            </a:r>
            <a:endParaRPr lang="en-US" altLang="en-US" dirty="0">
              <a:latin typeface="Constantia" panose="02030602050306030303" pitchFamily="18" charset="0"/>
            </a:endParaRPr>
          </a:p>
          <a:p>
            <a:endParaRPr lang="en-US" altLang="en-US" dirty="0">
              <a:latin typeface="Constantia" panose="02030602050306030303" pitchFamily="18" charset="0"/>
            </a:endParaRPr>
          </a:p>
          <a:p>
            <a:r>
              <a:rPr lang="en-US" altLang="en-US" dirty="0">
                <a:latin typeface="Constantia" panose="02030602050306030303" pitchFamily="18" charset="0"/>
              </a:rPr>
              <a:t>Effective </a:t>
            </a:r>
            <a:r>
              <a:rPr lang="en-US" altLang="en-US" b="1" dirty="0">
                <a:latin typeface="Constantia" panose="02030602050306030303" pitchFamily="18" charset="0"/>
              </a:rPr>
              <a:t>Safeguarding</a:t>
            </a:r>
            <a:r>
              <a:rPr lang="en-US" altLang="en-US" dirty="0">
                <a:latin typeface="Constantia" panose="02030602050306030303" pitchFamily="18" charset="0"/>
              </a:rPr>
              <a:t> is essential as part of wider work to promote the welfare of children. However, all agencies and individuals should aim to proactively safeguard and promote the welfare of children so that the need for action to protect children from harm is reduced.</a:t>
            </a:r>
            <a:endParaRPr lang="en-US" altLang="en-US" b="1" dirty="0">
              <a:latin typeface="Constantia" panose="02030602050306030303" pitchFamily="18" charset="0"/>
            </a:endParaRPr>
          </a:p>
        </p:txBody>
      </p:sp>
    </p:spTree>
    <p:extLst>
      <p:ext uri="{BB962C8B-B14F-4D97-AF65-F5344CB8AC3E}">
        <p14:creationId xmlns:p14="http://schemas.microsoft.com/office/powerpoint/2010/main" val="1041753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951A-317D-D822-78D7-50CBCC58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9CC52-F8DA-76A0-4825-D1AB2CB39C2C}"/>
              </a:ext>
            </a:extLst>
          </p:cNvPr>
          <p:cNvSpPr>
            <a:spLocks noGrp="1"/>
          </p:cNvSpPr>
          <p:nvPr>
            <p:ph type="title"/>
          </p:nvPr>
        </p:nvSpPr>
        <p:spPr/>
        <p:txBody>
          <a:bodyPr>
            <a:normAutofit/>
          </a:bodyPr>
          <a:lstStyle/>
          <a:p>
            <a:r>
              <a:rPr lang="en-US" sz="3600" dirty="0"/>
              <a:t>Jersey’s  Children First</a:t>
            </a:r>
          </a:p>
        </p:txBody>
      </p:sp>
      <p:sp>
        <p:nvSpPr>
          <p:cNvPr id="4" name="Text Placeholder 2">
            <a:extLst>
              <a:ext uri="{FF2B5EF4-FFF2-40B4-BE49-F238E27FC236}">
                <a16:creationId xmlns:a16="http://schemas.microsoft.com/office/drawing/2014/main" id="{BA71209D-1BDC-DE9A-33A5-C639B52DDE55}"/>
              </a:ext>
            </a:extLst>
          </p:cNvPr>
          <p:cNvSpPr>
            <a:spLocks noGrp="1"/>
          </p:cNvSpPr>
          <p:nvPr>
            <p:ph idx="1"/>
          </p:nvPr>
        </p:nvSpPr>
        <p:spPr>
          <a:xfrm>
            <a:off x="5775327" y="1232895"/>
            <a:ext cx="6151011" cy="4983820"/>
          </a:xfrm>
        </p:spPr>
        <p:txBody>
          <a:bodyPr vert="horz" lIns="91440" tIns="45720" rIns="91440" bIns="45720" rtlCol="0">
            <a:normAutofit/>
          </a:bodyPr>
          <a:lstStyle/>
          <a:p>
            <a:pPr marL="0" indent="0">
              <a:buNone/>
            </a:pPr>
            <a:r>
              <a:rPr lang="en-GB" dirty="0">
                <a:latin typeface="Constantia" panose="02030602050306030303" pitchFamily="18" charset="0"/>
              </a:rPr>
              <a:t>Jersey’s Children First is the vehicle for delivering the 5 outcomes of The Children and Families Plan 2024–2027. It is the Government's strategic plan to align systems and agencies, ensuring all children have an equal opportunity to be safe, thrive, and reach their potential through five key outcomes:</a:t>
            </a:r>
          </a:p>
          <a:p>
            <a:r>
              <a:rPr lang="en-US" b="0" i="0" dirty="0">
                <a:effectLst/>
                <a:latin typeface="Constantia" panose="02030602050306030303" pitchFamily="18" charset="0"/>
              </a:rPr>
              <a:t>Live healthy, happy lives.</a:t>
            </a:r>
          </a:p>
          <a:p>
            <a:r>
              <a:rPr lang="en-US" b="0" i="0" dirty="0">
                <a:effectLst/>
                <a:latin typeface="Constantia" panose="02030602050306030303" pitchFamily="18" charset="0"/>
              </a:rPr>
              <a:t>Learn and achieve.</a:t>
            </a:r>
          </a:p>
          <a:p>
            <a:r>
              <a:rPr lang="en-US" b="0" i="0" dirty="0">
                <a:effectLst/>
                <a:latin typeface="Constantia" panose="02030602050306030303" pitchFamily="18" charset="0"/>
              </a:rPr>
              <a:t>Enjoy a decent standard of living.</a:t>
            </a:r>
          </a:p>
          <a:p>
            <a:r>
              <a:rPr lang="en-US" b="0" i="0" dirty="0">
                <a:effectLst/>
                <a:latin typeface="Constantia" panose="02030602050306030303" pitchFamily="18" charset="0"/>
              </a:rPr>
              <a:t>Grow up safely</a:t>
            </a:r>
            <a:r>
              <a:rPr lang="en-US" dirty="0">
                <a:latin typeface="Constantia" panose="02030602050306030303" pitchFamily="18" charset="0"/>
              </a:rPr>
              <a:t>.</a:t>
            </a:r>
          </a:p>
          <a:p>
            <a:r>
              <a:rPr lang="en-US" b="0" i="0" dirty="0">
                <a:effectLst/>
                <a:latin typeface="Constantia" panose="02030602050306030303" pitchFamily="18" charset="0"/>
              </a:rPr>
              <a:t>Be included, respected and valued.</a:t>
            </a:r>
          </a:p>
          <a:p>
            <a:pPr marL="0" indent="0">
              <a:buNone/>
            </a:pPr>
            <a:r>
              <a:rPr lang="en-US" b="0" i="0" dirty="0">
                <a:effectLst/>
                <a:latin typeface="Constantia" panose="02030602050306030303" pitchFamily="18" charset="0"/>
              </a:rPr>
              <a:t>It is a </a:t>
            </a:r>
            <a:r>
              <a:rPr lang="en-US" b="0" i="1" dirty="0">
                <a:effectLst/>
                <a:latin typeface="Constantia" panose="02030602050306030303" pitchFamily="18" charset="0"/>
              </a:rPr>
              <a:t>mandatory requirement </a:t>
            </a:r>
            <a:r>
              <a:rPr lang="en-US" b="0" i="0" dirty="0">
                <a:effectLst/>
                <a:latin typeface="Constantia" panose="02030602050306030303" pitchFamily="18" charset="0"/>
              </a:rPr>
              <a:t>that Practitioners work together effectively to meet wellbeing, health and development needs and to promote and safeguard the welfare of children and young people.</a:t>
            </a:r>
          </a:p>
          <a:p>
            <a:pPr marL="0" indent="0">
              <a:buNone/>
            </a:pPr>
            <a:endParaRPr lang="en-US" sz="1100" dirty="0"/>
          </a:p>
        </p:txBody>
      </p:sp>
      <p:pic>
        <p:nvPicPr>
          <p:cNvPr id="6" name="Picture 5" descr="Photo disabled pupil with his friends in classroom">
            <a:extLst>
              <a:ext uri="{FF2B5EF4-FFF2-40B4-BE49-F238E27FC236}">
                <a16:creationId xmlns:a16="http://schemas.microsoft.com/office/drawing/2014/main" id="{955EA9EA-4E4D-1C4D-2333-7724A2A3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076"/>
          <a:stretch/>
        </p:blipFill>
        <p:spPr bwMode="auto">
          <a:xfrm>
            <a:off x="1564306" y="1417320"/>
            <a:ext cx="2672862" cy="402336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Photo disabled pupil with his friends in classroom">
            <a:extLst>
              <a:ext uri="{FF2B5EF4-FFF2-40B4-BE49-F238E27FC236}">
                <a16:creationId xmlns:a16="http://schemas.microsoft.com/office/drawing/2014/main" id="{D97840D7-FD5C-91F0-C9DF-E726697D4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79"/>
          <a:stretch>
            <a:fillRect/>
          </a:stretch>
        </p:blipFill>
        <p:spPr bwMode="auto">
          <a:xfrm>
            <a:off x="838201" y="1417320"/>
            <a:ext cx="4149435" cy="479939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03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0F46-6BCE-0B95-F579-BD8C597FE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595F5-31D9-5458-DAC8-FE2FD0D606B9}"/>
              </a:ext>
            </a:extLst>
          </p:cNvPr>
          <p:cNvSpPr>
            <a:spLocks noGrp="1"/>
          </p:cNvSpPr>
          <p:nvPr>
            <p:ph type="title"/>
          </p:nvPr>
        </p:nvSpPr>
        <p:spPr/>
        <p:txBody>
          <a:bodyPr>
            <a:normAutofit/>
          </a:bodyPr>
          <a:lstStyle/>
          <a:p>
            <a:r>
              <a:rPr lang="en-GB" sz="3600" dirty="0"/>
              <a:t>Jersey’s Children First </a:t>
            </a:r>
          </a:p>
        </p:txBody>
      </p:sp>
      <p:sp>
        <p:nvSpPr>
          <p:cNvPr id="4" name="Content Placeholder 2">
            <a:extLst>
              <a:ext uri="{FF2B5EF4-FFF2-40B4-BE49-F238E27FC236}">
                <a16:creationId xmlns:a16="http://schemas.microsoft.com/office/drawing/2014/main" id="{806B9F36-A530-3F3D-B952-D3A569BBF52D}"/>
              </a:ext>
            </a:extLst>
          </p:cNvPr>
          <p:cNvSpPr txBox="1">
            <a:spLocks noGrp="1"/>
          </p:cNvSpPr>
          <p:nvPr>
            <p:ph idx="1"/>
          </p:nvPr>
        </p:nvSpPr>
        <p:spPr>
          <a:xfrm>
            <a:off x="837670" y="1786490"/>
            <a:ext cx="10202863" cy="37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212529"/>
                </a:solidFill>
                <a:highlight>
                  <a:srgbClr val="FFFFFF"/>
                </a:highlight>
                <a:latin typeface="Constantia" panose="02030602050306030303" pitchFamily="18" charset="0"/>
              </a:rPr>
              <a:t>Standard framework. </a:t>
            </a:r>
          </a:p>
          <a:p>
            <a:r>
              <a:rPr lang="en-GB" sz="2000" dirty="0">
                <a:solidFill>
                  <a:srgbClr val="212529"/>
                </a:solidFill>
                <a:highlight>
                  <a:srgbClr val="FFFFFF"/>
                </a:highlight>
                <a:latin typeface="Constantia" panose="02030602050306030303" pitchFamily="18" charset="0"/>
              </a:rPr>
              <a:t>Sets out how to work together to ensure children, young people and their families can access the right help at the right time from the right services. </a:t>
            </a:r>
          </a:p>
          <a:p>
            <a:r>
              <a:rPr lang="en-GB" sz="2000" dirty="0">
                <a:solidFill>
                  <a:srgbClr val="212529"/>
                </a:solidFill>
                <a:highlight>
                  <a:srgbClr val="FFFFFF"/>
                </a:highlight>
                <a:latin typeface="Constantia" panose="02030602050306030303" pitchFamily="18" charset="0"/>
              </a:rPr>
              <a:t>Envisions a seamless multi-agency approach so that resources, information and support move with the child as they grow and develop. </a:t>
            </a:r>
          </a:p>
          <a:p>
            <a:r>
              <a:rPr lang="en-GB" sz="2000" dirty="0">
                <a:solidFill>
                  <a:srgbClr val="212529"/>
                </a:solidFill>
                <a:highlight>
                  <a:srgbClr val="FFFFFF"/>
                </a:highlight>
                <a:latin typeface="Constantia" panose="02030602050306030303" pitchFamily="18" charset="0"/>
              </a:rPr>
              <a:t>At its heart is a commitment to early intervention and prevention for children which is coordinated around children and families when needed.</a:t>
            </a:r>
            <a:endParaRPr lang="en-GB" sz="2000" dirty="0">
              <a:latin typeface="Constantia" panose="02030602050306030303" pitchFamily="18" charset="0"/>
            </a:endParaRPr>
          </a:p>
        </p:txBody>
      </p:sp>
      <p:sp>
        <p:nvSpPr>
          <p:cNvPr id="5" name="TextBox 4">
            <a:extLst>
              <a:ext uri="{FF2B5EF4-FFF2-40B4-BE49-F238E27FC236}">
                <a16:creationId xmlns:a16="http://schemas.microsoft.com/office/drawing/2014/main" id="{72619734-AE32-1F60-741B-968B8DA0B14E}"/>
              </a:ext>
            </a:extLst>
          </p:cNvPr>
          <p:cNvSpPr txBox="1"/>
          <p:nvPr/>
        </p:nvSpPr>
        <p:spPr>
          <a:xfrm>
            <a:off x="3048000" y="5203345"/>
            <a:ext cx="6096000" cy="369332"/>
          </a:xfrm>
          <a:prstGeom prst="rect">
            <a:avLst/>
          </a:prstGeom>
          <a:noFill/>
        </p:spPr>
        <p:txBody>
          <a:bodyPr wrap="square">
            <a:spAutoFit/>
          </a:bodyPr>
          <a:lstStyle/>
          <a:p>
            <a:pPr>
              <a:defRPr/>
            </a:pPr>
            <a:r>
              <a:rPr lang="en-US" dirty="0">
                <a:latin typeface="Constantia" panose="02030602050306030303" pitchFamily="18" charset="0"/>
              </a:rPr>
              <a:t>Information on how to access this training is at gov.je </a:t>
            </a:r>
          </a:p>
        </p:txBody>
      </p:sp>
    </p:spTree>
    <p:extLst>
      <p:ext uri="{BB962C8B-B14F-4D97-AF65-F5344CB8AC3E}">
        <p14:creationId xmlns:p14="http://schemas.microsoft.com/office/powerpoint/2010/main" val="230470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9E08-75BF-AC68-7F46-C1DC23B6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198CA-A1B3-C881-9BCF-12820C7326CA}"/>
              </a:ext>
            </a:extLst>
          </p:cNvPr>
          <p:cNvSpPr>
            <a:spLocks noGrp="1"/>
          </p:cNvSpPr>
          <p:nvPr>
            <p:ph type="title"/>
          </p:nvPr>
        </p:nvSpPr>
        <p:spPr/>
        <p:txBody>
          <a:bodyPr>
            <a:normAutofit/>
          </a:bodyPr>
          <a:lstStyle/>
          <a:p>
            <a:r>
              <a:rPr lang="en-GB" sz="3600" dirty="0"/>
              <a:t>Jersey’s Children First </a:t>
            </a:r>
          </a:p>
        </p:txBody>
      </p:sp>
      <p:sp>
        <p:nvSpPr>
          <p:cNvPr id="4" name="Content Placeholder 2">
            <a:extLst>
              <a:ext uri="{FF2B5EF4-FFF2-40B4-BE49-F238E27FC236}">
                <a16:creationId xmlns:a16="http://schemas.microsoft.com/office/drawing/2014/main" id="{EF44A93E-D9D5-4B15-A2D0-06B5A5849361}"/>
              </a:ext>
            </a:extLst>
          </p:cNvPr>
          <p:cNvSpPr txBox="1">
            <a:spLocks noGrp="1"/>
          </p:cNvSpPr>
          <p:nvPr>
            <p:ph idx="1"/>
          </p:nvPr>
        </p:nvSpPr>
        <p:spPr>
          <a:xfrm>
            <a:off x="837670" y="1418742"/>
            <a:ext cx="10202863" cy="2010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highlight>
                  <a:srgbClr val="FFFFFF"/>
                </a:highlight>
                <a:latin typeface="Constantia" panose="02030602050306030303" pitchFamily="18" charset="0"/>
                <a:ea typeface="Times New Roman" panose="02020603050405020304" pitchFamily="18" charset="0"/>
                <a:cs typeface="Times New Roman" panose="02020603050405020304" pitchFamily="18" charset="0"/>
              </a:rPr>
              <a:t>Informed by the</a:t>
            </a:r>
            <a:r>
              <a:rPr lang="en-GB" sz="2000" dirty="0">
                <a:highlight>
                  <a:srgbClr val="FFFFFF"/>
                </a:highlight>
                <a:latin typeface="Constantia" panose="02030602050306030303" pitchFamily="18" charset="0"/>
                <a:ea typeface="Times New Roman" panose="02020603050405020304" pitchFamily="18" charset="0"/>
                <a:cs typeface="Arial" panose="020B0604020202020204" pitchFamily="34" charset="0"/>
              </a:rPr>
              <a:t> Children (Jersey) Law 2002 and Children and Young People (Jersey) Law 2022 Statutory Guidance, t</a:t>
            </a:r>
            <a:r>
              <a:rPr lang="en-GB" sz="2000" dirty="0">
                <a:highlight>
                  <a:srgbClr val="FFFFFF"/>
                </a:highlight>
                <a:latin typeface="Constantia" panose="02030602050306030303" pitchFamily="18" charset="0"/>
                <a:ea typeface="Times New Roman" panose="02020603050405020304" pitchFamily="18" charset="0"/>
                <a:cs typeface="Times New Roman" panose="02020603050405020304" pitchFamily="18" charset="0"/>
              </a:rPr>
              <a:t>he Continuum of Need tool identifies four levels of vulnerability, risk and need to assist practitioners to identify the more appropriate service response for children and their families. These are: </a:t>
            </a:r>
          </a:p>
        </p:txBody>
      </p:sp>
      <p:pic>
        <p:nvPicPr>
          <p:cNvPr id="3" name="Picture 2">
            <a:extLst>
              <a:ext uri="{FF2B5EF4-FFF2-40B4-BE49-F238E27FC236}">
                <a16:creationId xmlns:a16="http://schemas.microsoft.com/office/drawing/2014/main" id="{AE0F7015-093F-E354-9282-3FE685A7F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24" y="2731674"/>
            <a:ext cx="6991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61E7A51-E919-757F-3D08-FCBA8823C9A5}"/>
              </a:ext>
            </a:extLst>
          </p:cNvPr>
          <p:cNvSpPr txBox="1">
            <a:spLocks noChangeArrowheads="1"/>
          </p:cNvSpPr>
          <p:nvPr/>
        </p:nvSpPr>
        <p:spPr bwMode="auto">
          <a:xfrm>
            <a:off x="8592724" y="2710209"/>
            <a:ext cx="25193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a:t>
            </a:r>
            <a:r>
              <a:rPr lang="en-GB" altLang="en-US" sz="1800" dirty="0">
                <a:latin typeface="Aptos" panose="020B0004020202020204" pitchFamily="34" charset="0"/>
              </a:rPr>
              <a:t>Child Protection</a:t>
            </a:r>
          </a:p>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a:t>
            </a:r>
            <a:r>
              <a:rPr lang="en-GB" altLang="en-US" sz="1800" dirty="0">
                <a:latin typeface="Aptos" panose="020B0004020202020204" pitchFamily="34" charset="0"/>
              </a:rPr>
              <a:t>Child in Need </a:t>
            </a:r>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r>
              <a:rPr lang="en-GB" altLang="en-US" sz="1800" dirty="0"/>
              <a:t>        </a:t>
            </a:r>
            <a:r>
              <a:rPr lang="en-GB" altLang="en-US" sz="1800" dirty="0">
                <a:latin typeface="Aptos" panose="020B0004020202020204" pitchFamily="34" charset="0"/>
              </a:rPr>
              <a:t>Early Help</a:t>
            </a:r>
          </a:p>
          <a:p>
            <a:pPr>
              <a:spcBef>
                <a:spcPct val="0"/>
              </a:spcBef>
              <a:buFontTx/>
              <a:buNone/>
            </a:pPr>
            <a:endParaRPr lang="en-GB" altLang="en-US" sz="1800" dirty="0"/>
          </a:p>
          <a:p>
            <a:pPr>
              <a:spcBef>
                <a:spcPct val="0"/>
              </a:spcBef>
              <a:buFontTx/>
              <a:buNone/>
            </a:pPr>
            <a:r>
              <a:rPr lang="en-GB" altLang="en-US" sz="1800" dirty="0">
                <a:latin typeface="Aptos" panose="020B0004020202020204" pitchFamily="34" charset="0"/>
              </a:rPr>
              <a:t>       Universal Need </a:t>
            </a:r>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p:txBody>
      </p:sp>
      <p:sp>
        <p:nvSpPr>
          <p:cNvPr id="7" name="Arrow: Left 6">
            <a:extLst>
              <a:ext uri="{FF2B5EF4-FFF2-40B4-BE49-F238E27FC236}">
                <a16:creationId xmlns:a16="http://schemas.microsoft.com/office/drawing/2014/main" id="{A1AD6D37-5FFB-1677-056A-4C96EDEF3D0C}"/>
              </a:ext>
            </a:extLst>
          </p:cNvPr>
          <p:cNvSpPr/>
          <p:nvPr/>
        </p:nvSpPr>
        <p:spPr>
          <a:xfrm>
            <a:off x="8329899" y="3429000"/>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row: Left 8">
            <a:extLst>
              <a:ext uri="{FF2B5EF4-FFF2-40B4-BE49-F238E27FC236}">
                <a16:creationId xmlns:a16="http://schemas.microsoft.com/office/drawing/2014/main" id="{E26A0DC7-8CDB-611B-DFA8-469B82D7DE45}"/>
              </a:ext>
            </a:extLst>
          </p:cNvPr>
          <p:cNvSpPr/>
          <p:nvPr/>
        </p:nvSpPr>
        <p:spPr>
          <a:xfrm>
            <a:off x="8353980" y="4982340"/>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Arrow: Left 9">
            <a:extLst>
              <a:ext uri="{FF2B5EF4-FFF2-40B4-BE49-F238E27FC236}">
                <a16:creationId xmlns:a16="http://schemas.microsoft.com/office/drawing/2014/main" id="{F795A145-C096-98B7-EFA9-F947380CA67F}"/>
              </a:ext>
            </a:extLst>
          </p:cNvPr>
          <p:cNvSpPr/>
          <p:nvPr/>
        </p:nvSpPr>
        <p:spPr>
          <a:xfrm>
            <a:off x="8353980" y="5577003"/>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Arrow: Left 10">
            <a:extLst>
              <a:ext uri="{FF2B5EF4-FFF2-40B4-BE49-F238E27FC236}">
                <a16:creationId xmlns:a16="http://schemas.microsoft.com/office/drawing/2014/main" id="{A12C405C-A97C-B3DB-A75D-4A962497DC9B}"/>
              </a:ext>
            </a:extLst>
          </p:cNvPr>
          <p:cNvSpPr/>
          <p:nvPr/>
        </p:nvSpPr>
        <p:spPr>
          <a:xfrm>
            <a:off x="8329899" y="4168126"/>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80066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9F9A-33BE-E52D-4063-D255083831A4}"/>
              </a:ext>
            </a:extLst>
          </p:cNvPr>
          <p:cNvSpPr>
            <a:spLocks noGrp="1"/>
          </p:cNvSpPr>
          <p:nvPr>
            <p:ph type="title"/>
          </p:nvPr>
        </p:nvSpPr>
        <p:spPr>
          <a:xfrm>
            <a:off x="994833" y="4933856"/>
            <a:ext cx="10202333" cy="456745"/>
          </a:xfrm>
        </p:spPr>
        <p:txBody>
          <a:bodyPr>
            <a:normAutofit fontScale="90000"/>
          </a:bodyPr>
          <a:lstStyle/>
          <a:p>
            <a:pPr algn="ctr"/>
            <a:r>
              <a:rPr lang="en-GB" dirty="0"/>
              <a:t>Wellbeing </a:t>
            </a:r>
            <a:br>
              <a:rPr lang="en-GB" dirty="0"/>
            </a:br>
            <a:endParaRPr lang="en-GB" dirty="0"/>
          </a:p>
        </p:txBody>
      </p:sp>
      <p:pic>
        <p:nvPicPr>
          <p:cNvPr id="4" name="Picture 2" descr="Health and wellbeing - Derbyshire County Council">
            <a:extLst>
              <a:ext uri="{FF2B5EF4-FFF2-40B4-BE49-F238E27FC236}">
                <a16:creationId xmlns:a16="http://schemas.microsoft.com/office/drawing/2014/main" id="{C991A092-B19D-A14E-2A0C-3C7A52114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81"/>
          <a:stretch/>
        </p:blipFill>
        <p:spPr bwMode="auto">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36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C91E-7D0D-8176-DC80-A82539797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E2070-FBA4-7D7C-49A2-79D6A61127E0}"/>
              </a:ext>
            </a:extLst>
          </p:cNvPr>
          <p:cNvSpPr>
            <a:spLocks noGrp="1"/>
          </p:cNvSpPr>
          <p:nvPr>
            <p:ph type="title"/>
          </p:nvPr>
        </p:nvSpPr>
        <p:spPr>
          <a:xfrm>
            <a:off x="690731" y="2307824"/>
            <a:ext cx="4220817" cy="1015681"/>
          </a:xfrm>
        </p:spPr>
        <p:txBody>
          <a:bodyPr>
            <a:normAutofit fontScale="90000"/>
          </a:bodyPr>
          <a:lstStyle/>
          <a:p>
            <a:pPr algn="ctr"/>
            <a:r>
              <a:rPr lang="en-GB" dirty="0"/>
              <a:t>Children and Young People (Jersey) Law 2022 </a:t>
            </a:r>
          </a:p>
        </p:txBody>
      </p:sp>
      <p:pic>
        <p:nvPicPr>
          <p:cNvPr id="4" name="Picture 3">
            <a:extLst>
              <a:ext uri="{FF2B5EF4-FFF2-40B4-BE49-F238E27FC236}">
                <a16:creationId xmlns:a16="http://schemas.microsoft.com/office/drawing/2014/main" id="{A06BE477-4AB6-0E0D-5BA7-4F9ED5F68A1B}"/>
              </a:ext>
            </a:extLst>
          </p:cNvPr>
          <p:cNvPicPr>
            <a:picLocks noChangeAspect="1"/>
          </p:cNvPicPr>
          <p:nvPr/>
        </p:nvPicPr>
        <p:blipFill>
          <a:blip r:embed="rId3"/>
          <a:stretch>
            <a:fillRect/>
          </a:stretch>
        </p:blipFill>
        <p:spPr>
          <a:xfrm>
            <a:off x="5426765" y="0"/>
            <a:ext cx="6765235" cy="695739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Tree>
    <p:extLst>
      <p:ext uri="{BB962C8B-B14F-4D97-AF65-F5344CB8AC3E}">
        <p14:creationId xmlns:p14="http://schemas.microsoft.com/office/powerpoint/2010/main" val="1566777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E57F9-301B-04BB-7B93-76200F9C7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ED495-5408-A6E1-E73D-240211C53469}"/>
              </a:ext>
            </a:extLst>
          </p:cNvPr>
          <p:cNvSpPr>
            <a:spLocks noGrp="1"/>
          </p:cNvSpPr>
          <p:nvPr>
            <p:ph type="title"/>
          </p:nvPr>
        </p:nvSpPr>
        <p:spPr>
          <a:xfrm>
            <a:off x="728869" y="2154056"/>
            <a:ext cx="4797287" cy="1662570"/>
          </a:xfrm>
        </p:spPr>
        <p:txBody>
          <a:bodyPr>
            <a:normAutofit fontScale="90000"/>
          </a:bodyPr>
          <a:lstStyle/>
          <a:p>
            <a:pPr algn="ctr"/>
            <a:r>
              <a:rPr lang="en-GB" dirty="0"/>
              <a:t>Child Abuse: A timeline of changing beliefs, values and attitudes. </a:t>
            </a:r>
          </a:p>
        </p:txBody>
      </p:sp>
      <p:pic>
        <p:nvPicPr>
          <p:cNvPr id="5" name="Picture 4" descr="walk through time2">
            <a:extLst>
              <a:ext uri="{FF2B5EF4-FFF2-40B4-BE49-F238E27FC236}">
                <a16:creationId xmlns:a16="http://schemas.microsoft.com/office/drawing/2014/main" id="{19C9FD54-A2AE-6BAD-E252-6D608BA6A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758" r="2" b="1205"/>
          <a:stretch>
            <a:fillRect/>
          </a:stretch>
        </p:blipFill>
        <p:spPr bwMode="auto">
          <a:xfrm>
            <a:off x="5724939" y="10"/>
            <a:ext cx="646553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055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FE5B9-6452-3A57-581A-EC408E8ED590}"/>
            </a:ext>
          </a:extLst>
        </p:cNvPr>
        <p:cNvGrpSpPr/>
        <p:nvPr/>
      </p:nvGrpSpPr>
      <p:grpSpPr>
        <a:xfrm>
          <a:off x="0" y="0"/>
          <a:ext cx="0" cy="0"/>
          <a:chOff x="0" y="0"/>
          <a:chExt cx="0" cy="0"/>
        </a:xfrm>
      </p:grpSpPr>
      <p:pic>
        <p:nvPicPr>
          <p:cNvPr id="5" name="Picture 4" descr="Holly-Wells-and-Jessica-C-007">
            <a:extLst>
              <a:ext uri="{FF2B5EF4-FFF2-40B4-BE49-F238E27FC236}">
                <a16:creationId xmlns:a16="http://schemas.microsoft.com/office/drawing/2014/main" id="{88912EE5-BF10-B674-764D-969F15CC1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81322"/>
            <a:ext cx="274824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FCF4079F-E443-E6E5-8CFA-9E953EA44EF0}"/>
              </a:ext>
            </a:extLst>
          </p:cNvPr>
          <p:cNvSpPr txBox="1">
            <a:spLocks/>
          </p:cNvSpPr>
          <p:nvPr/>
        </p:nvSpPr>
        <p:spPr bwMode="auto">
          <a:xfrm>
            <a:off x="3885717" y="769457"/>
            <a:ext cx="901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Constantia" panose="02030602050306030303" pitchFamily="18" charset="0"/>
              </a:rPr>
              <a:t>2002 The Children (Jersey) Law. </a:t>
            </a:r>
          </a:p>
        </p:txBody>
      </p:sp>
      <p:sp>
        <p:nvSpPr>
          <p:cNvPr id="8" name="Text Placeholder 2">
            <a:extLst>
              <a:ext uri="{FF2B5EF4-FFF2-40B4-BE49-F238E27FC236}">
                <a16:creationId xmlns:a16="http://schemas.microsoft.com/office/drawing/2014/main" id="{6DA755A0-7F54-A50B-1B2E-2DE6C8935257}"/>
              </a:ext>
            </a:extLst>
          </p:cNvPr>
          <p:cNvSpPr txBox="1">
            <a:spLocks/>
          </p:cNvSpPr>
          <p:nvPr/>
        </p:nvSpPr>
        <p:spPr bwMode="auto">
          <a:xfrm>
            <a:off x="3885717" y="2181322"/>
            <a:ext cx="811486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Constantia" panose="02030602050306030303" pitchFamily="18" charset="0"/>
              </a:rPr>
              <a:t>2004 The </a:t>
            </a:r>
            <a:r>
              <a:rPr lang="en-GB" altLang="en-US" sz="2000" dirty="0" err="1">
                <a:solidFill>
                  <a:srgbClr val="575F61"/>
                </a:solidFill>
                <a:latin typeface="Constantia" panose="02030602050306030303" pitchFamily="18" charset="0"/>
              </a:rPr>
              <a:t>Bichard</a:t>
            </a:r>
            <a:r>
              <a:rPr lang="en-GB" altLang="en-US" sz="2000" dirty="0">
                <a:solidFill>
                  <a:srgbClr val="575F61"/>
                </a:solidFill>
                <a:latin typeface="Constantia" panose="02030602050306030303" pitchFamily="18" charset="0"/>
              </a:rPr>
              <a:t> Inquiry into the Soham murders (Holly Wells and Jessica Chapman) recommended a registration scheme for those working with children and vulnerable adults. This resulted in the Independent Safeguarding Authority responsible for the Vetting and Barring Scheme.</a:t>
            </a:r>
          </a:p>
        </p:txBody>
      </p:sp>
      <p:pic>
        <p:nvPicPr>
          <p:cNvPr id="1026" name="Picture 2" descr="Business Law - Right Suit">
            <a:extLst>
              <a:ext uri="{FF2B5EF4-FFF2-40B4-BE49-F238E27FC236}">
                <a16:creationId xmlns:a16="http://schemas.microsoft.com/office/drawing/2014/main" id="{35C1A026-2AAA-09B2-0814-956E6C197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7322"/>
            <a:ext cx="2663687" cy="1578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376533E9-1555-68A9-1ED7-6BB66753D338}"/>
              </a:ext>
            </a:extLst>
          </p:cNvPr>
          <p:cNvSpPr txBox="1">
            <a:spLocks/>
          </p:cNvSpPr>
          <p:nvPr/>
        </p:nvSpPr>
        <p:spPr bwMode="auto">
          <a:xfrm>
            <a:off x="3885717" y="4364994"/>
            <a:ext cx="7561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Constantia" panose="02030602050306030303" pitchFamily="18" charset="0"/>
              </a:rPr>
              <a:t>2016 The Capacity and Self-Determination (Jersey) Law introduced that everyone over the age of 16 must be assumed to have capacity, unless shown otherwise.  The Law came into force in 2018.</a:t>
            </a:r>
          </a:p>
        </p:txBody>
      </p:sp>
      <p:pic>
        <p:nvPicPr>
          <p:cNvPr id="3" name="Picture 2" descr="Capacity and Self-Determination - Understanding the Law and Significant  Restrictions of Liberty for Managers - Law At Work">
            <a:extLst>
              <a:ext uri="{FF2B5EF4-FFF2-40B4-BE49-F238E27FC236}">
                <a16:creationId xmlns:a16="http://schemas.microsoft.com/office/drawing/2014/main" id="{7F8C6006-B346-E5A7-F810-F485707A4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28" y="4462005"/>
            <a:ext cx="2665412" cy="164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AF29-C2D4-8D65-A46F-D35B8EC0CF78}"/>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EFE41B6F-66D0-CD11-E1F5-59C3D99151C3}"/>
              </a:ext>
            </a:extLst>
          </p:cNvPr>
          <p:cNvSpPr txBox="1">
            <a:spLocks/>
          </p:cNvSpPr>
          <p:nvPr/>
        </p:nvSpPr>
        <p:spPr bwMode="auto">
          <a:xfrm>
            <a:off x="3995048" y="404053"/>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2017 Independent Care Inquiry published, and Jersey’s Children’s Commissioner appointed.</a:t>
            </a:r>
          </a:p>
        </p:txBody>
      </p:sp>
      <p:sp>
        <p:nvSpPr>
          <p:cNvPr id="6" name="Text Placeholder 2">
            <a:extLst>
              <a:ext uri="{FF2B5EF4-FFF2-40B4-BE49-F238E27FC236}">
                <a16:creationId xmlns:a16="http://schemas.microsoft.com/office/drawing/2014/main" id="{88C2C3BE-8A14-5F85-FCAD-54D3369618B8}"/>
              </a:ext>
            </a:extLst>
          </p:cNvPr>
          <p:cNvSpPr txBox="1">
            <a:spLocks/>
          </p:cNvSpPr>
          <p:nvPr/>
        </p:nvSpPr>
        <p:spPr bwMode="auto">
          <a:xfrm>
            <a:off x="3995048" y="2057628"/>
            <a:ext cx="77771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2018 Sexual Offences (Jersey) Law offers greater protection to victims including up skirting and FGM.  It also widens the definition of ‘positions of trust’ and clarifies issues around consent.  </a:t>
            </a:r>
          </a:p>
          <a:p>
            <a:pPr marL="0" indent="0" eaLnBrk="1" hangingPunct="1">
              <a:spcBef>
                <a:spcPct val="0"/>
              </a:spcBef>
              <a:buNone/>
            </a:pPr>
            <a:r>
              <a:rPr lang="en-GB" altLang="en-US" sz="2000" dirty="0">
                <a:solidFill>
                  <a:srgbClr val="575F61"/>
                </a:solidFill>
                <a:latin typeface="Aptos" panose="020B0004020202020204" pitchFamily="34" charset="0"/>
              </a:rPr>
              <a:t> </a:t>
            </a:r>
          </a:p>
          <a:p>
            <a:pPr eaLnBrk="1" hangingPunct="1">
              <a:spcBef>
                <a:spcPct val="0"/>
              </a:spcBef>
            </a:pPr>
            <a:r>
              <a:rPr lang="en-GB" altLang="en-US" sz="2000" dirty="0">
                <a:solidFill>
                  <a:srgbClr val="575F61"/>
                </a:solidFill>
                <a:latin typeface="Aptos" panose="020B0004020202020204" pitchFamily="34" charset="0"/>
              </a:rPr>
              <a:t>2018 also saw the launch of  a new standard practice model in Jersey – Jersey’s Children First.</a:t>
            </a:r>
          </a:p>
        </p:txBody>
      </p:sp>
      <p:pic>
        <p:nvPicPr>
          <p:cNvPr id="7" name="Picture 6">
            <a:extLst>
              <a:ext uri="{FF2B5EF4-FFF2-40B4-BE49-F238E27FC236}">
                <a16:creationId xmlns:a16="http://schemas.microsoft.com/office/drawing/2014/main" id="{53AFF866-9364-1BA9-0C63-9B5BBE422F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998" y="404053"/>
            <a:ext cx="2987879" cy="156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E53DEF1-6E57-7F68-9463-A8DBFF55D8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996" y="2214720"/>
            <a:ext cx="2987879" cy="162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83A70D98-9ABC-D179-D70F-7BDC7CBE918D}"/>
              </a:ext>
            </a:extLst>
          </p:cNvPr>
          <p:cNvSpPr txBox="1">
            <a:spLocks/>
          </p:cNvSpPr>
          <p:nvPr/>
        </p:nvSpPr>
        <p:spPr bwMode="auto">
          <a:xfrm>
            <a:off x="3912854" y="4445854"/>
            <a:ext cx="7559675" cy="84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GB" altLang="en-US" sz="2000" dirty="0">
                <a:solidFill>
                  <a:srgbClr val="575F61"/>
                </a:solidFill>
                <a:latin typeface="Aptos" panose="020B0004020202020204" pitchFamily="34" charset="0"/>
              </a:rPr>
              <a:t>2024 the Children and Young People (Jersey) Law 2022 is enacted. Statutory guidance is published and online training provided alongside Safeguarding Arrangements documents.</a:t>
            </a:r>
          </a:p>
        </p:txBody>
      </p:sp>
      <p:pic>
        <p:nvPicPr>
          <p:cNvPr id="3" name="Picture 2">
            <a:extLst>
              <a:ext uri="{FF2B5EF4-FFF2-40B4-BE49-F238E27FC236}">
                <a16:creationId xmlns:a16="http://schemas.microsoft.com/office/drawing/2014/main" id="{6246D17E-DBDF-8A24-F808-8360F12F84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995" y="4082221"/>
            <a:ext cx="2987880" cy="156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E28B-4BC8-A228-76B3-308C01A3254E}"/>
              </a:ext>
            </a:extLst>
          </p:cNvPr>
          <p:cNvSpPr>
            <a:spLocks noGrp="1"/>
          </p:cNvSpPr>
          <p:nvPr>
            <p:ph type="title"/>
          </p:nvPr>
        </p:nvSpPr>
        <p:spPr>
          <a:xfrm>
            <a:off x="658038" y="668994"/>
            <a:ext cx="10202333" cy="1015681"/>
          </a:xfrm>
        </p:spPr>
        <p:txBody>
          <a:bodyPr/>
          <a:lstStyle/>
          <a:p>
            <a:r>
              <a:rPr lang="en-GB" dirty="0"/>
              <a:t>Changing beliefs and Values </a:t>
            </a:r>
          </a:p>
        </p:txBody>
      </p:sp>
      <p:sp>
        <p:nvSpPr>
          <p:cNvPr id="4" name="TextBox 3">
            <a:extLst>
              <a:ext uri="{FF2B5EF4-FFF2-40B4-BE49-F238E27FC236}">
                <a16:creationId xmlns:a16="http://schemas.microsoft.com/office/drawing/2014/main" id="{13AA57C1-E2B4-BBB4-F207-59A0002A6DF9}"/>
              </a:ext>
            </a:extLst>
          </p:cNvPr>
          <p:cNvSpPr txBox="1">
            <a:spLocks noChangeArrowheads="1"/>
          </p:cNvSpPr>
          <p:nvPr/>
        </p:nvSpPr>
        <p:spPr bwMode="auto">
          <a:xfrm>
            <a:off x="658038" y="2765330"/>
            <a:ext cx="839826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dirty="0">
                <a:latin typeface="Constantia" panose="02030602050306030303" pitchFamily="18" charset="0"/>
              </a:rPr>
              <a:t>Our values, beliefs and attitudes towards children have changed dramatically over the past few hundred years. We now have a duty to listen to children and put them first. </a:t>
            </a:r>
          </a:p>
          <a:p>
            <a:pPr>
              <a:spcBef>
                <a:spcPct val="0"/>
              </a:spcBef>
              <a:buFontTx/>
              <a:buNone/>
            </a:pPr>
            <a:endParaRPr lang="en-GB" altLang="en-US" sz="2000" dirty="0">
              <a:latin typeface="Constantia" panose="02030602050306030303" pitchFamily="18" charset="0"/>
            </a:endParaRPr>
          </a:p>
          <a:p>
            <a:pPr>
              <a:spcBef>
                <a:spcPct val="0"/>
              </a:spcBef>
              <a:buFontTx/>
              <a:buNone/>
            </a:pPr>
            <a:r>
              <a:rPr lang="en-GB" altLang="en-US" sz="2000" dirty="0">
                <a:latin typeface="Constantia" panose="02030602050306030303" pitchFamily="18" charset="0"/>
              </a:rPr>
              <a:t>Is this enough? What will future generations think of how we treat children now? </a:t>
            </a:r>
          </a:p>
          <a:p>
            <a:pPr>
              <a:spcBef>
                <a:spcPct val="0"/>
              </a:spcBef>
              <a:buFontTx/>
              <a:buNone/>
            </a:pPr>
            <a:endParaRPr lang="en-GB" altLang="en-US" sz="2000" dirty="0">
              <a:latin typeface="Constantia" panose="02030602050306030303" pitchFamily="18" charset="0"/>
            </a:endParaRPr>
          </a:p>
          <a:p>
            <a:pPr>
              <a:spcBef>
                <a:spcPct val="0"/>
              </a:spcBef>
              <a:buFontTx/>
              <a:buNone/>
            </a:pPr>
            <a:endParaRPr lang="en-GB" altLang="en-US" sz="2000" dirty="0">
              <a:latin typeface="Constantia" panose="02030602050306030303" pitchFamily="18" charset="0"/>
            </a:endParaRPr>
          </a:p>
          <a:p>
            <a:pPr>
              <a:spcBef>
                <a:spcPct val="0"/>
              </a:spcBef>
              <a:buFontTx/>
              <a:buNone/>
            </a:pPr>
            <a:endParaRPr lang="en-GB" altLang="en-US" sz="1800" dirty="0"/>
          </a:p>
        </p:txBody>
      </p:sp>
      <p:pic>
        <p:nvPicPr>
          <p:cNvPr id="7" name="Picture 3" descr="child 1900s">
            <a:extLst>
              <a:ext uri="{FF2B5EF4-FFF2-40B4-BE49-F238E27FC236}">
                <a16:creationId xmlns:a16="http://schemas.microsoft.com/office/drawing/2014/main" id="{9358A5E7-6859-977B-8CF8-76EB73871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52"/>
          <a:stretch>
            <a:fillRect/>
          </a:stretch>
        </p:blipFill>
        <p:spPr bwMode="auto">
          <a:xfrm flipH="1">
            <a:off x="8876143" y="443344"/>
            <a:ext cx="3315855" cy="591127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71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0E2E-DA8A-2D6F-DB0B-8546101ACEF0}"/>
              </a:ext>
            </a:extLst>
          </p:cNvPr>
          <p:cNvSpPr>
            <a:spLocks noGrp="1"/>
          </p:cNvSpPr>
          <p:nvPr>
            <p:ph type="title"/>
          </p:nvPr>
        </p:nvSpPr>
        <p:spPr/>
        <p:txBody>
          <a:bodyPr>
            <a:normAutofit/>
          </a:bodyPr>
          <a:lstStyle/>
          <a:p>
            <a:r>
              <a:rPr lang="en-GB" sz="3600" dirty="0"/>
              <a:t>Child Scenarios </a:t>
            </a:r>
          </a:p>
        </p:txBody>
      </p:sp>
      <p:pic>
        <p:nvPicPr>
          <p:cNvPr id="4" name="Picture 5" descr="analyse">
            <a:extLst>
              <a:ext uri="{FF2B5EF4-FFF2-40B4-BE49-F238E27FC236}">
                <a16:creationId xmlns:a16="http://schemas.microsoft.com/office/drawing/2014/main" id="{65C9D396-AD0F-5A90-B9B6-F6C589A2C8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0363" y="2026901"/>
            <a:ext cx="3415551" cy="31720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1E37F83-83F2-42DD-CBAD-7D728D955465}"/>
              </a:ext>
            </a:extLst>
          </p:cNvPr>
          <p:cNvSpPr>
            <a:spLocks noGrp="1" noChangeArrowheads="1"/>
          </p:cNvSpPr>
          <p:nvPr>
            <p:ph idx="1"/>
          </p:nvPr>
        </p:nvSpPr>
        <p:spPr>
          <a:xfrm>
            <a:off x="5309288" y="2026901"/>
            <a:ext cx="6118403" cy="2804198"/>
          </a:xfrm>
        </p:spPr>
        <p:txBody>
          <a:bodyPr>
            <a:normAutofit/>
          </a:bodyPr>
          <a:lstStyle/>
          <a:p>
            <a:pPr eaLnBrk="1" hangingPunct="1"/>
            <a:r>
              <a:rPr lang="en-GB" altLang="en-US" dirty="0">
                <a:solidFill>
                  <a:srgbClr val="575F61"/>
                </a:solidFill>
                <a:latin typeface="Constantia" panose="02030602050306030303" pitchFamily="18" charset="0"/>
              </a:rPr>
              <a:t>What is getting in the way of this child’s wellbeing?</a:t>
            </a:r>
          </a:p>
          <a:p>
            <a:pPr eaLnBrk="1" hangingPunct="1"/>
            <a:r>
              <a:rPr lang="en-GB" altLang="en-US" dirty="0">
                <a:solidFill>
                  <a:srgbClr val="575F61"/>
                </a:solidFill>
                <a:latin typeface="Constantia" panose="02030602050306030303" pitchFamily="18" charset="0"/>
              </a:rPr>
              <a:t>How might these issues be impacting on the child right now?</a:t>
            </a:r>
          </a:p>
          <a:p>
            <a:pPr eaLnBrk="1" hangingPunct="1"/>
            <a:r>
              <a:rPr lang="en-GB" altLang="en-US" dirty="0">
                <a:solidFill>
                  <a:srgbClr val="575F61"/>
                </a:solidFill>
                <a:latin typeface="Constantia" panose="02030602050306030303" pitchFamily="18" charset="0"/>
              </a:rPr>
              <a:t>How might these issues impact on the child in future?</a:t>
            </a:r>
          </a:p>
          <a:p>
            <a:pPr eaLnBrk="1" hangingPunct="1"/>
            <a:r>
              <a:rPr lang="en-GB" altLang="en-US" dirty="0">
                <a:solidFill>
                  <a:srgbClr val="575F61"/>
                </a:solidFill>
                <a:latin typeface="Constantia" panose="02030602050306030303" pitchFamily="18" charset="0"/>
              </a:rPr>
              <a:t>Are there additional needs that you should consider?</a:t>
            </a:r>
          </a:p>
          <a:p>
            <a:pPr eaLnBrk="1" hangingPunct="1"/>
            <a:r>
              <a:rPr lang="en-GB" altLang="en-US" dirty="0">
                <a:solidFill>
                  <a:srgbClr val="575F61"/>
                </a:solidFill>
                <a:latin typeface="Constantia" panose="02030602050306030303" pitchFamily="18" charset="0"/>
              </a:rPr>
              <a:t>What will you do with this information?</a:t>
            </a:r>
          </a:p>
          <a:p>
            <a:endParaRPr lang="en-GB" altLang="en-US" sz="2600" dirty="0"/>
          </a:p>
        </p:txBody>
      </p:sp>
    </p:spTree>
    <p:extLst>
      <p:ext uri="{BB962C8B-B14F-4D97-AF65-F5344CB8AC3E}">
        <p14:creationId xmlns:p14="http://schemas.microsoft.com/office/powerpoint/2010/main" val="3164733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B9B6-08D7-B659-E3FB-E73390631575}"/>
              </a:ext>
            </a:extLst>
          </p:cNvPr>
          <p:cNvSpPr>
            <a:spLocks noGrp="1"/>
          </p:cNvSpPr>
          <p:nvPr>
            <p:ph type="title"/>
          </p:nvPr>
        </p:nvSpPr>
        <p:spPr>
          <a:xfrm>
            <a:off x="907774" y="2678806"/>
            <a:ext cx="4618383" cy="1015681"/>
          </a:xfrm>
        </p:spPr>
        <p:txBody>
          <a:bodyPr>
            <a:normAutofit fontScale="90000"/>
          </a:bodyPr>
          <a:lstStyle/>
          <a:p>
            <a:r>
              <a:rPr lang="en-GB" dirty="0"/>
              <a:t>Barriers to Safeguarding </a:t>
            </a:r>
            <a:br>
              <a:rPr lang="en-GB" dirty="0"/>
            </a:br>
            <a:endParaRPr lang="en-GB" dirty="0"/>
          </a:p>
        </p:txBody>
      </p:sp>
      <p:pic>
        <p:nvPicPr>
          <p:cNvPr id="4" name="Picture 6" descr="MC900237951[1]">
            <a:extLst>
              <a:ext uri="{FF2B5EF4-FFF2-40B4-BE49-F238E27FC236}">
                <a16:creationId xmlns:a16="http://schemas.microsoft.com/office/drawing/2014/main" id="{4C82F463-EBA7-D392-0B1B-6F8CBDB366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513182" y="1187024"/>
            <a:ext cx="4428381" cy="399924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Tree>
    <p:extLst>
      <p:ext uri="{BB962C8B-B14F-4D97-AF65-F5344CB8AC3E}">
        <p14:creationId xmlns:p14="http://schemas.microsoft.com/office/powerpoint/2010/main" val="2251435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9A79-A8B5-00D2-5C15-264E41AA0386}"/>
              </a:ext>
            </a:extLst>
          </p:cNvPr>
          <p:cNvSpPr>
            <a:spLocks noGrp="1"/>
          </p:cNvSpPr>
          <p:nvPr>
            <p:ph type="title"/>
          </p:nvPr>
        </p:nvSpPr>
        <p:spPr>
          <a:xfrm>
            <a:off x="951217" y="2921159"/>
            <a:ext cx="5257800" cy="1015681"/>
          </a:xfrm>
        </p:spPr>
        <p:txBody>
          <a:bodyPr>
            <a:normAutofit fontScale="90000"/>
          </a:bodyPr>
          <a:lstStyle/>
          <a:p>
            <a:r>
              <a:rPr lang="en-GB" dirty="0"/>
              <a:t>Enablers to Safeguarding</a:t>
            </a:r>
            <a:br>
              <a:rPr lang="en-GB" dirty="0"/>
            </a:br>
            <a:endParaRPr lang="en-GB" dirty="0"/>
          </a:p>
        </p:txBody>
      </p:sp>
      <p:pic>
        <p:nvPicPr>
          <p:cNvPr id="5" name="Picture 4" descr="3,800+ Unlocking Potential Stock Photos ...">
            <a:extLst>
              <a:ext uri="{FF2B5EF4-FFF2-40B4-BE49-F238E27FC236}">
                <a16:creationId xmlns:a16="http://schemas.microsoft.com/office/drawing/2014/main" id="{771ECBFC-17C7-A302-BC20-A607C5C6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9" r="3192" b="1"/>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5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3D9-902E-D06B-B46D-84917D74B9FB}"/>
              </a:ext>
            </a:extLst>
          </p:cNvPr>
          <p:cNvSpPr>
            <a:spLocks noGrp="1"/>
          </p:cNvSpPr>
          <p:nvPr>
            <p:ph type="ctrTitle"/>
          </p:nvPr>
        </p:nvSpPr>
        <p:spPr/>
        <p:txBody>
          <a:bodyPr/>
          <a:lstStyle/>
          <a:p>
            <a:pPr algn="ctr"/>
            <a:r>
              <a:rPr lang="en-US" dirty="0"/>
              <a:t>Current and Emerging Risks </a:t>
            </a:r>
            <a:br>
              <a:rPr lang="en-US" dirty="0"/>
            </a:br>
            <a:endParaRPr lang="en-US" dirty="0"/>
          </a:p>
        </p:txBody>
      </p:sp>
    </p:spTree>
    <p:extLst>
      <p:ext uri="{BB962C8B-B14F-4D97-AF65-F5344CB8AC3E}">
        <p14:creationId xmlns:p14="http://schemas.microsoft.com/office/powerpoint/2010/main" val="3038012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5C08-141B-A3B3-D9A7-CAC4CD5205E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C087C9-C3D2-7C08-8855-F58AB9C598B9}"/>
              </a:ext>
            </a:extLst>
          </p:cNvPr>
          <p:cNvSpPr txBox="1">
            <a:spLocks/>
          </p:cNvSpPr>
          <p:nvPr/>
        </p:nvSpPr>
        <p:spPr>
          <a:xfrm>
            <a:off x="763110" y="462001"/>
            <a:ext cx="10665780" cy="5027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Constantia" panose="02030602050306030303" pitchFamily="18" charset="0"/>
              </a:rPr>
              <a:t>Child exploitation 		-	Sexual and Criminal.</a:t>
            </a:r>
          </a:p>
          <a:p>
            <a:r>
              <a:rPr lang="en-GB" sz="2000" dirty="0">
                <a:latin typeface="Constantia" panose="02030602050306030303" pitchFamily="18" charset="0"/>
              </a:rPr>
              <a:t>Online &amp; Digital risks 		-	Cyber bullying, online harassment &amp; AI.</a:t>
            </a:r>
          </a:p>
          <a:p>
            <a:r>
              <a:rPr lang="en-GB" sz="2000" dirty="0">
                <a:latin typeface="Constantia" panose="02030602050306030303" pitchFamily="18" charset="0"/>
              </a:rPr>
              <a:t>Vulnerabilities in families 	-	Domestic Abuse, Controlling Coercive Behaviour, 					                  substance misuse, parent/child mental health.</a:t>
            </a:r>
          </a:p>
          <a:p>
            <a:r>
              <a:rPr lang="en-GB" sz="2000" dirty="0">
                <a:latin typeface="Constantia" panose="02030602050306030303" pitchFamily="18" charset="0"/>
              </a:rPr>
              <a:t>Radicalisation 		- 	Political, far right/left, ideologies, incels 						                 (involuntary celibates).</a:t>
            </a:r>
          </a:p>
          <a:p>
            <a:r>
              <a:rPr lang="en-GB" sz="2000" dirty="0">
                <a:latin typeface="Constantia" panose="02030602050306030303" pitchFamily="18" charset="0"/>
              </a:rPr>
              <a:t>Modern Day Slavery 		-	Domestic servitude. </a:t>
            </a:r>
          </a:p>
          <a:p>
            <a:r>
              <a:rPr lang="en-GB" sz="2000" dirty="0">
                <a:latin typeface="Constantia" panose="02030602050306030303" pitchFamily="18" charset="0"/>
              </a:rPr>
              <a:t>Trafficking 			- 	County lines, Child Criminal Exploitation, Child 						Sexual Exploitation, forced labour. </a:t>
            </a:r>
          </a:p>
          <a:p>
            <a:r>
              <a:rPr lang="en-GB" sz="2000" dirty="0">
                <a:latin typeface="Constantia" panose="02030602050306030303" pitchFamily="18" charset="0"/>
              </a:rPr>
              <a:t>Forced Marriage		-	Forced marriage by coercion/threat and without  					                  free will. </a:t>
            </a:r>
          </a:p>
          <a:p>
            <a:r>
              <a:rPr lang="en-GB" sz="2000" dirty="0">
                <a:latin typeface="Constantia" panose="02030602050306030303" pitchFamily="18" charset="0"/>
              </a:rPr>
              <a:t>Female Genital Mutilation 	-	Nonmedical procedure against women and girls.</a:t>
            </a:r>
          </a:p>
          <a:p>
            <a:pPr marL="0" indent="0">
              <a:buFont typeface="Arial" panose="020B0604020202020204" pitchFamily="34" charset="0"/>
              <a:buNone/>
            </a:pPr>
            <a:endParaRPr lang="en-GB" sz="2000" dirty="0">
              <a:latin typeface="Constantia" panose="02030602050306030303" pitchFamily="18" charset="0"/>
            </a:endParaRPr>
          </a:p>
          <a:p>
            <a:pPr marL="0" indent="0">
              <a:buFont typeface="Arial" panose="020B0604020202020204" pitchFamily="34" charset="0"/>
              <a:buNone/>
            </a:pPr>
            <a:r>
              <a:rPr lang="en-GB" sz="2000" dirty="0">
                <a:latin typeface="Constantia" panose="02030602050306030303" pitchFamily="18" charset="0"/>
              </a:rPr>
              <a:t>And Covid…</a:t>
            </a:r>
          </a:p>
          <a:p>
            <a:pPr marL="0" indent="0">
              <a:buFont typeface="Arial" panose="020B0604020202020204" pitchFamily="34" charset="0"/>
              <a:buNone/>
            </a:pPr>
            <a:r>
              <a:rPr lang="en-GB" sz="2000" dirty="0"/>
              <a:t>	</a:t>
            </a:r>
            <a:r>
              <a:rPr lang="en-GB" sz="2000" dirty="0">
                <a:latin typeface="Constantia" panose="02030602050306030303" pitchFamily="18" charset="0"/>
              </a:rPr>
              <a:t>…Mental health, social wellbeing affecting health and development. </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303932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A0CA-96A6-9B3A-4556-FBBCFF73F47B}"/>
              </a:ext>
            </a:extLst>
          </p:cNvPr>
          <p:cNvSpPr>
            <a:spLocks noGrp="1"/>
          </p:cNvSpPr>
          <p:nvPr>
            <p:ph type="title"/>
          </p:nvPr>
        </p:nvSpPr>
        <p:spPr>
          <a:xfrm>
            <a:off x="788504" y="2921158"/>
            <a:ext cx="3952461" cy="1015681"/>
          </a:xfrm>
        </p:spPr>
        <p:txBody>
          <a:bodyPr>
            <a:normAutofit/>
          </a:bodyPr>
          <a:lstStyle/>
          <a:p>
            <a:r>
              <a:rPr lang="en-US" sz="3600" dirty="0"/>
              <a:t>Introductions </a:t>
            </a:r>
          </a:p>
        </p:txBody>
      </p:sp>
      <p:pic>
        <p:nvPicPr>
          <p:cNvPr id="4" name="Picture 4" descr="cairo-hello">
            <a:extLst>
              <a:ext uri="{FF2B5EF4-FFF2-40B4-BE49-F238E27FC236}">
                <a16:creationId xmlns:a16="http://schemas.microsoft.com/office/drawing/2014/main" id="{C81BCC28-A18A-A11E-6E7B-7C14B2197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9" r="-1" b="-1"/>
          <a:stretch/>
        </p:blipFill>
        <p:spPr bwMode="auto">
          <a:xfrm>
            <a:off x="4640785" y="455180"/>
            <a:ext cx="7104850" cy="5947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50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p:txBody>
          <a:bodyPr/>
          <a:lstStyle/>
          <a:p>
            <a:pPr algn="ctr"/>
            <a:r>
              <a:rPr lang="en-US" dirty="0"/>
              <a:t>Addressing current and emerging risks </a:t>
            </a:r>
          </a:p>
        </p:txBody>
      </p:sp>
    </p:spTree>
    <p:extLst>
      <p:ext uri="{BB962C8B-B14F-4D97-AF65-F5344CB8AC3E}">
        <p14:creationId xmlns:p14="http://schemas.microsoft.com/office/powerpoint/2010/main" val="3330668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F347-9BA9-7F5C-165B-53629CC71F7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96EE97-2558-277C-5D60-E650E0173385}"/>
              </a:ext>
            </a:extLst>
          </p:cNvPr>
          <p:cNvSpPr txBox="1">
            <a:spLocks noChangeArrowheads="1"/>
          </p:cNvSpPr>
          <p:nvPr/>
        </p:nvSpPr>
        <p:spPr>
          <a:xfrm>
            <a:off x="910119" y="844290"/>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defRPr/>
            </a:pPr>
            <a:endParaRPr lang="en-US" altLang="en-US" sz="900" dirty="0">
              <a:latin typeface="Constantia" panose="02030602050306030303" pitchFamily="18" charset="0"/>
            </a:endParaRPr>
          </a:p>
          <a:p>
            <a:pPr marL="0" indent="0">
              <a:lnSpc>
                <a:spcPct val="115000"/>
              </a:lnSpc>
              <a:spcAft>
                <a:spcPts val="800"/>
              </a:spcAft>
              <a:buFont typeface="Arial" panose="020B0604020202020204" pitchFamily="34" charset="0"/>
              <a:buNone/>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To safeguard children effectively in the face of these emerging risks, ongoing education, training, awareness and cooperation between government bodies, schools, families and technology companies are necessary. Comprehensive approaches to address both the traditional and emerging threats are required, including:</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Strengthening online safety laws and regulations.</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Providing better mental health support for children.</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Ensuring accessible reporting systems for abuse and exploitation.</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Promoting digital literacy to help children navigate online risks.</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Constantia" panose="02030602050306030303" pitchFamily="18" charset="0"/>
                <a:ea typeface="Times New Roman" panose="02020603050405020304" pitchFamily="18" charset="0"/>
                <a:cs typeface="Times New Roman" panose="02020603050405020304" pitchFamily="18" charset="0"/>
              </a:rPr>
              <a:t>Supporting vulnerable families and children with integrated services.</a:t>
            </a:r>
            <a:endParaRPr lang="en-GB" sz="2200" kern="100" dirty="0">
              <a:latin typeface="Constantia" panose="02030602050306030303" pitchFamily="18" charset="0"/>
              <a:ea typeface="Aptos" panose="020B0004020202020204" pitchFamily="34" charset="0"/>
              <a:cs typeface="Times New Roman" panose="02020603050405020304" pitchFamily="18" charset="0"/>
            </a:endParaRPr>
          </a:p>
          <a:p>
            <a:pPr marL="0">
              <a:defRPr/>
            </a:pPr>
            <a:endParaRPr lang="en-US" altLang="en-US" sz="900" dirty="0"/>
          </a:p>
        </p:txBody>
      </p:sp>
    </p:spTree>
    <p:extLst>
      <p:ext uri="{BB962C8B-B14F-4D97-AF65-F5344CB8AC3E}">
        <p14:creationId xmlns:p14="http://schemas.microsoft.com/office/powerpoint/2010/main" val="2403842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E57E-ED5D-A292-EB4E-FA8143ED99A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CD04A64-7746-71D2-938F-5B611515C217}"/>
              </a:ext>
            </a:extLst>
          </p:cNvPr>
          <p:cNvSpPr>
            <a:spLocks noGrp="1"/>
          </p:cNvSpPr>
          <p:nvPr>
            <p:ph sz="half" idx="1"/>
          </p:nvPr>
        </p:nvSpPr>
        <p:spPr>
          <a:xfrm>
            <a:off x="669446" y="765685"/>
            <a:ext cx="10853107" cy="2216512"/>
          </a:xfrm>
        </p:spPr>
        <p:txBody>
          <a:bodyPr vert="horz" lIns="91440" tIns="45720" rIns="91440" bIns="45720" rtlCol="0">
            <a:normAutofit/>
          </a:bodyPr>
          <a:lstStyle/>
          <a:p>
            <a:pPr marL="0" indent="0" algn="ctr">
              <a:buNone/>
            </a:pPr>
            <a:r>
              <a:rPr lang="en-US" sz="3200" b="1" dirty="0">
                <a:latin typeface="Constantia" panose="02030602050306030303" pitchFamily="18" charset="0"/>
              </a:rPr>
              <a:t>Building A Safer Community (BASC) </a:t>
            </a:r>
          </a:p>
          <a:p>
            <a:pPr marL="0" indent="0">
              <a:buNone/>
            </a:pPr>
            <a:r>
              <a:rPr lang="en-GB" dirty="0">
                <a:latin typeface="Constantia" panose="02030602050306030303" pitchFamily="18" charset="0"/>
              </a:rPr>
              <a:t>The purpose of BASC is to provide a framework that enhances the collective impact of partner agencies in protecting the community from crime.</a:t>
            </a:r>
            <a:endParaRPr lang="en-US" dirty="0">
              <a:latin typeface="Constantia" panose="02030602050306030303" pitchFamily="18" charset="0"/>
            </a:endParaRPr>
          </a:p>
        </p:txBody>
      </p:sp>
      <p:pic>
        <p:nvPicPr>
          <p:cNvPr id="6" name="Picture 5" descr="A close-up of a sign">
            <a:extLst>
              <a:ext uri="{FF2B5EF4-FFF2-40B4-BE49-F238E27FC236}">
                <a16:creationId xmlns:a16="http://schemas.microsoft.com/office/drawing/2014/main" id="{27B1FF43-1616-066E-FAF1-7B11B7F9FA0E}"/>
              </a:ext>
            </a:extLst>
          </p:cNvPr>
          <p:cNvPicPr>
            <a:picLocks noChangeAspect="1"/>
          </p:cNvPicPr>
          <p:nvPr/>
        </p:nvPicPr>
        <p:blipFill>
          <a:blip r:embed="rId3"/>
          <a:stretch>
            <a:fillRect/>
          </a:stretch>
        </p:blipFill>
        <p:spPr>
          <a:xfrm>
            <a:off x="412144" y="2558265"/>
            <a:ext cx="10853107" cy="331183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Tree>
    <p:extLst>
      <p:ext uri="{BB962C8B-B14F-4D97-AF65-F5344CB8AC3E}">
        <p14:creationId xmlns:p14="http://schemas.microsoft.com/office/powerpoint/2010/main" val="91871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8AAC6-827B-ADD2-780C-15161640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17213-A91A-2CCF-3951-552A8AA8268F}"/>
              </a:ext>
            </a:extLst>
          </p:cNvPr>
          <p:cNvSpPr>
            <a:spLocks noGrp="1"/>
          </p:cNvSpPr>
          <p:nvPr>
            <p:ph type="title"/>
          </p:nvPr>
        </p:nvSpPr>
        <p:spPr>
          <a:xfrm>
            <a:off x="914343" y="631345"/>
            <a:ext cx="10202333" cy="1015681"/>
          </a:xfrm>
        </p:spPr>
        <p:txBody>
          <a:bodyPr>
            <a:normAutofit/>
          </a:bodyPr>
          <a:lstStyle/>
          <a:p>
            <a:r>
              <a:rPr lang="en-GB" sz="3600" dirty="0"/>
              <a:t>Violence Against Women &amp; Girls (VAWG)</a:t>
            </a:r>
          </a:p>
        </p:txBody>
      </p:sp>
      <p:graphicFrame>
        <p:nvGraphicFramePr>
          <p:cNvPr id="4" name="Content Placeholder 2">
            <a:extLst>
              <a:ext uri="{FF2B5EF4-FFF2-40B4-BE49-F238E27FC236}">
                <a16:creationId xmlns:a16="http://schemas.microsoft.com/office/drawing/2014/main" id="{13304896-636F-FC3E-B702-6C28B78C23A6}"/>
              </a:ext>
            </a:extLst>
          </p:cNvPr>
          <p:cNvGraphicFramePr>
            <a:graphicFrameLocks/>
          </p:cNvGraphicFramePr>
          <p:nvPr>
            <p:extLst>
              <p:ext uri="{D42A27DB-BD31-4B8C-83A1-F6EECF244321}">
                <p14:modId xmlns:p14="http://schemas.microsoft.com/office/powerpoint/2010/main" val="476613113"/>
              </p:ext>
            </p:extLst>
          </p:nvPr>
        </p:nvGraphicFramePr>
        <p:xfrm>
          <a:off x="1075324" y="1441174"/>
          <a:ext cx="10354676" cy="428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C76551-0EC5-AA32-893D-B8E5CAE8FB67}"/>
              </a:ext>
            </a:extLst>
          </p:cNvPr>
          <p:cNvSpPr txBox="1"/>
          <p:nvPr/>
        </p:nvSpPr>
        <p:spPr>
          <a:xfrm>
            <a:off x="553334" y="5549209"/>
            <a:ext cx="3853121" cy="369332"/>
          </a:xfrm>
          <a:prstGeom prst="rect">
            <a:avLst/>
          </a:prstGeom>
          <a:noFill/>
        </p:spPr>
        <p:txBody>
          <a:bodyPr wrap="square">
            <a:spAutoFit/>
          </a:bodyPr>
          <a:lstStyle/>
          <a:p>
            <a:pPr algn="ctr"/>
            <a:r>
              <a:rPr lang="en-GB" dirty="0">
                <a:hlinkClick r:id="rId8"/>
              </a:rPr>
              <a:t>VAWG Taskforce Report.pdf</a:t>
            </a:r>
            <a:endParaRPr lang="en-GB" dirty="0"/>
          </a:p>
        </p:txBody>
      </p:sp>
    </p:spTree>
    <p:extLst>
      <p:ext uri="{BB962C8B-B14F-4D97-AF65-F5344CB8AC3E}">
        <p14:creationId xmlns:p14="http://schemas.microsoft.com/office/powerpoint/2010/main" val="3162669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F49-0E1D-589B-22D3-B2D2FA038CE7}"/>
              </a:ext>
            </a:extLst>
          </p:cNvPr>
          <p:cNvSpPr>
            <a:spLocks noGrp="1"/>
          </p:cNvSpPr>
          <p:nvPr>
            <p:ph type="title"/>
          </p:nvPr>
        </p:nvSpPr>
        <p:spPr/>
        <p:txBody>
          <a:bodyPr>
            <a:normAutofit/>
          </a:bodyPr>
          <a:lstStyle/>
          <a:p>
            <a:r>
              <a:rPr lang="en-GB" sz="3600" dirty="0"/>
              <a:t>Child Exploitation </a:t>
            </a:r>
          </a:p>
        </p:txBody>
      </p:sp>
      <p:graphicFrame>
        <p:nvGraphicFramePr>
          <p:cNvPr id="4" name="Content Placeholder 2">
            <a:extLst>
              <a:ext uri="{FF2B5EF4-FFF2-40B4-BE49-F238E27FC236}">
                <a16:creationId xmlns:a16="http://schemas.microsoft.com/office/drawing/2014/main" id="{496C84F7-2111-CB2E-B352-B0E574B5EB39}"/>
              </a:ext>
            </a:extLst>
          </p:cNvPr>
          <p:cNvGraphicFramePr>
            <a:graphicFrameLocks noGrp="1"/>
          </p:cNvGraphicFramePr>
          <p:nvPr>
            <p:ph sz="half" idx="1"/>
            <p:extLst>
              <p:ext uri="{D42A27DB-BD31-4B8C-83A1-F6EECF244321}">
                <p14:modId xmlns:p14="http://schemas.microsoft.com/office/powerpoint/2010/main" val="3536212003"/>
              </p:ext>
            </p:extLst>
          </p:nvPr>
        </p:nvGraphicFramePr>
        <p:xfrm>
          <a:off x="838200" y="1325699"/>
          <a:ext cx="9880491" cy="450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852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1F93-C64E-1F92-A379-7075CC7E2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950B5-08A0-A481-3485-C39E79D7EE30}"/>
              </a:ext>
            </a:extLst>
          </p:cNvPr>
          <p:cNvSpPr>
            <a:spLocks noGrp="1"/>
          </p:cNvSpPr>
          <p:nvPr>
            <p:ph type="ctrTitle"/>
          </p:nvPr>
        </p:nvSpPr>
        <p:spPr>
          <a:xfrm>
            <a:off x="4156375" y="1902276"/>
            <a:ext cx="6972886" cy="2174122"/>
          </a:xfrm>
        </p:spPr>
        <p:txBody>
          <a:bodyPr/>
          <a:lstStyle/>
          <a:p>
            <a:pPr algn="ctr"/>
            <a:r>
              <a:rPr lang="en-US" dirty="0"/>
              <a:t>Know when &amp; to whom abuse should be reported </a:t>
            </a:r>
          </a:p>
        </p:txBody>
      </p:sp>
    </p:spTree>
    <p:extLst>
      <p:ext uri="{BB962C8B-B14F-4D97-AF65-F5344CB8AC3E}">
        <p14:creationId xmlns:p14="http://schemas.microsoft.com/office/powerpoint/2010/main" val="2754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7B6E90C6-ADF0-4826-39FF-D6E6F2F845A8}"/>
              </a:ext>
            </a:extLst>
          </p:cNvPr>
          <p:cNvSpPr txBox="1">
            <a:spLocks noChangeArrowheads="1"/>
          </p:cNvSpPr>
          <p:nvPr/>
        </p:nvSpPr>
        <p:spPr bwMode="auto">
          <a:xfrm>
            <a:off x="934947" y="379529"/>
            <a:ext cx="11116981" cy="587853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2000" b="1" dirty="0">
                <a:latin typeface="Constantia" panose="02030602050306030303" pitchFamily="18" charset="0"/>
              </a:rPr>
              <a:t>In all cases:</a:t>
            </a:r>
          </a:p>
          <a:p>
            <a:pPr marL="342900" indent="-342900" eaLnBrk="1" hangingPunct="1">
              <a:spcBef>
                <a:spcPct val="0"/>
              </a:spcBef>
              <a:defRPr/>
            </a:pPr>
            <a:r>
              <a:rPr lang="en-GB" altLang="en-US" sz="2000" dirty="0">
                <a:latin typeface="Constantia" panose="02030602050306030303" pitchFamily="18" charset="0"/>
              </a:rPr>
              <a:t>Seek medical attention if needed</a:t>
            </a:r>
          </a:p>
          <a:p>
            <a:pPr marL="342900" indent="-342900" eaLnBrk="1" hangingPunct="1">
              <a:spcBef>
                <a:spcPct val="0"/>
              </a:spcBef>
              <a:defRPr/>
            </a:pPr>
            <a:r>
              <a:rPr lang="en-GB" altLang="en-US" sz="2000" dirty="0">
                <a:latin typeface="Constantia" panose="02030602050306030303" pitchFamily="18" charset="0"/>
              </a:rPr>
              <a:t>Preserve evidence</a:t>
            </a:r>
          </a:p>
          <a:p>
            <a:pPr marL="342900" indent="-342900" eaLnBrk="1" hangingPunct="1">
              <a:spcBef>
                <a:spcPct val="0"/>
              </a:spcBef>
              <a:defRPr/>
            </a:pPr>
            <a:r>
              <a:rPr lang="en-GB" altLang="en-US" sz="2000" dirty="0">
                <a:latin typeface="Constantia" panose="02030602050306030303" pitchFamily="18" charset="0"/>
              </a:rPr>
              <a:t>Aim to minimise the risk of further harm</a:t>
            </a:r>
          </a:p>
          <a:p>
            <a:pPr marL="342900" indent="-342900" eaLnBrk="1" hangingPunct="1">
              <a:spcBef>
                <a:spcPct val="0"/>
              </a:spcBef>
              <a:defRPr/>
            </a:pPr>
            <a:r>
              <a:rPr lang="en-GB" altLang="en-US" sz="2000" dirty="0">
                <a:latin typeface="Constantia" panose="02030602050306030303" pitchFamily="18" charset="0"/>
              </a:rPr>
              <a:t>Reassure the person</a:t>
            </a:r>
          </a:p>
          <a:p>
            <a:pPr marL="342900" indent="-342900" eaLnBrk="1" hangingPunct="1">
              <a:spcBef>
                <a:spcPct val="0"/>
              </a:spcBef>
              <a:defRPr/>
            </a:pPr>
            <a:r>
              <a:rPr lang="en-GB" altLang="en-US" sz="2000" dirty="0">
                <a:latin typeface="Constantia" panose="02030602050306030303" pitchFamily="18" charset="0"/>
              </a:rPr>
              <a:t>Aim to minimise the risk of intimidation by any alleged perpetrator </a:t>
            </a:r>
          </a:p>
          <a:p>
            <a:pPr marL="342900" indent="-342900" eaLnBrk="1" hangingPunct="1">
              <a:spcBef>
                <a:spcPct val="0"/>
              </a:spcBef>
              <a:defRPr/>
            </a:pPr>
            <a:r>
              <a:rPr lang="en-GB" altLang="en-US" sz="2000" dirty="0">
                <a:latin typeface="Constantia" panose="02030602050306030303" pitchFamily="18" charset="0"/>
              </a:rPr>
              <a:t>Obtain only sufficient information to be able to tell the police, medical personnel or management what is believe to have happened, when and where</a:t>
            </a:r>
          </a:p>
          <a:p>
            <a:pPr eaLnBrk="1" hangingPunct="1">
              <a:spcBef>
                <a:spcPct val="0"/>
              </a:spcBef>
              <a:defRPr/>
            </a:pPr>
            <a:endParaRPr lang="en-GB" altLang="en-US" sz="2000" dirty="0">
              <a:latin typeface="Constantia" panose="02030602050306030303" pitchFamily="18" charset="0"/>
            </a:endParaRPr>
          </a:p>
          <a:p>
            <a:pPr eaLnBrk="1" hangingPunct="1">
              <a:spcBef>
                <a:spcPct val="0"/>
              </a:spcBef>
              <a:buFontTx/>
              <a:buNone/>
              <a:defRPr/>
            </a:pPr>
            <a:r>
              <a:rPr lang="en-GB" altLang="en-US" sz="2000" b="1" dirty="0">
                <a:latin typeface="Constantia" panose="02030602050306030303" pitchFamily="18" charset="0"/>
              </a:rPr>
              <a:t>If a crime has been alleged contact the police:</a:t>
            </a:r>
          </a:p>
          <a:p>
            <a:pPr marL="342900" indent="-342900" eaLnBrk="1" hangingPunct="1">
              <a:spcBef>
                <a:spcPct val="0"/>
              </a:spcBef>
              <a:defRPr/>
            </a:pPr>
            <a:r>
              <a:rPr lang="en-GB" altLang="en-US" sz="2000" dirty="0">
                <a:latin typeface="Constantia" panose="02030602050306030303" pitchFamily="18" charset="0"/>
              </a:rPr>
              <a:t>999 for an emergency (</a:t>
            </a:r>
            <a:r>
              <a:rPr lang="en-GB" altLang="en-US" sz="2000" dirty="0" err="1">
                <a:latin typeface="Constantia" panose="02030602050306030303" pitchFamily="18" charset="0"/>
              </a:rPr>
              <a:t>e.g</a:t>
            </a:r>
            <a:r>
              <a:rPr lang="en-GB" altLang="en-US" sz="2000" dirty="0">
                <a:latin typeface="Constantia" panose="02030602050306030303" pitchFamily="18" charset="0"/>
              </a:rPr>
              <a:t> rape, physical assault, robbery)</a:t>
            </a:r>
          </a:p>
          <a:p>
            <a:pPr marL="342900" indent="-342900" eaLnBrk="1" hangingPunct="1">
              <a:spcBef>
                <a:spcPct val="0"/>
              </a:spcBef>
              <a:defRPr/>
            </a:pPr>
            <a:r>
              <a:rPr lang="en-GB" altLang="en-US" sz="2000" dirty="0">
                <a:latin typeface="Constantia" panose="02030602050306030303" pitchFamily="18" charset="0"/>
              </a:rPr>
              <a:t>The police station (612300 or 612612) for a crime where a safeguarding issue is not alleged/suspected (</a:t>
            </a:r>
            <a:r>
              <a:rPr lang="en-GB" altLang="en-US" sz="2000" dirty="0" err="1">
                <a:latin typeface="Constantia" panose="02030602050306030303" pitchFamily="18" charset="0"/>
              </a:rPr>
              <a:t>e.g</a:t>
            </a:r>
            <a:r>
              <a:rPr lang="en-GB" altLang="en-US" sz="2000" dirty="0">
                <a:latin typeface="Constantia" panose="02030602050306030303" pitchFamily="18" charset="0"/>
              </a:rPr>
              <a:t> property has been stolen by another service user)</a:t>
            </a:r>
          </a:p>
          <a:p>
            <a:pPr marL="342900" indent="-342900" eaLnBrk="1" hangingPunct="1">
              <a:spcBef>
                <a:spcPct val="0"/>
              </a:spcBef>
              <a:defRPr/>
            </a:pPr>
            <a:r>
              <a:rPr lang="en-GB" altLang="en-US" sz="2000" dirty="0">
                <a:latin typeface="Constantia" panose="02030602050306030303" pitchFamily="18" charset="0"/>
              </a:rPr>
              <a:t>The Public Protection Unit (PPU) if a safeguarding issue is suspected (</a:t>
            </a:r>
            <a:r>
              <a:rPr lang="en-GB" altLang="en-US" sz="2000" dirty="0" err="1">
                <a:latin typeface="Constantia" panose="02030602050306030303" pitchFamily="18" charset="0"/>
              </a:rPr>
              <a:t>e.g</a:t>
            </a:r>
            <a:r>
              <a:rPr lang="en-GB" altLang="en-US" sz="2000" dirty="0">
                <a:latin typeface="Constantia" panose="02030602050306030303" pitchFamily="18" charset="0"/>
              </a:rPr>
              <a:t> adult at risk being seen with unexplained bruises following a family visit)</a:t>
            </a:r>
          </a:p>
          <a:p>
            <a:pPr eaLnBrk="1" hangingPunct="1">
              <a:spcBef>
                <a:spcPct val="0"/>
              </a:spcBef>
              <a:defRPr/>
            </a:pPr>
            <a:endParaRPr lang="en-GB" altLang="en-US" sz="2000" dirty="0">
              <a:latin typeface="Constantia" panose="02030602050306030303" pitchFamily="18" charset="0"/>
            </a:endParaRPr>
          </a:p>
          <a:p>
            <a:pPr marL="342900" indent="-342900" eaLnBrk="1" hangingPunct="1">
              <a:spcBef>
                <a:spcPct val="0"/>
              </a:spcBef>
              <a:defRPr/>
            </a:pPr>
            <a:r>
              <a:rPr lang="en-GB" altLang="en-US" sz="2000" b="1" dirty="0">
                <a:latin typeface="Constantia" panose="02030602050306030303" pitchFamily="18" charset="0"/>
              </a:rPr>
              <a:t>DO NOT interview any alleged perpetrator</a:t>
            </a:r>
          </a:p>
          <a:p>
            <a:pPr marL="342900" indent="-342900" eaLnBrk="1" hangingPunct="1">
              <a:spcBef>
                <a:spcPct val="0"/>
              </a:spcBef>
              <a:defRPr/>
            </a:pPr>
            <a:r>
              <a:rPr lang="en-GB" altLang="en-US" sz="2000" b="1" dirty="0">
                <a:latin typeface="Constantia" panose="02030602050306030303" pitchFamily="18" charset="0"/>
              </a:rPr>
              <a:t>Notify the manager or nominated senior person on duty ASAP</a:t>
            </a:r>
          </a:p>
          <a:p>
            <a:pPr eaLnBrk="1" hangingPunct="1">
              <a:spcBef>
                <a:spcPct val="0"/>
              </a:spcBef>
              <a:buFontTx/>
              <a:buNone/>
              <a:defRPr/>
            </a:pPr>
            <a:endParaRPr lang="en-GB" altLang="en-US" sz="1600" b="1" dirty="0"/>
          </a:p>
        </p:txBody>
      </p:sp>
    </p:spTree>
    <p:extLst>
      <p:ext uri="{BB962C8B-B14F-4D97-AF65-F5344CB8AC3E}">
        <p14:creationId xmlns:p14="http://schemas.microsoft.com/office/powerpoint/2010/main" val="1945350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0BFE74CB-549E-DFB8-A00F-21F8C34E4F96}"/>
              </a:ext>
            </a:extLst>
          </p:cNvPr>
          <p:cNvSpPr txBox="1">
            <a:spLocks noChangeArrowheads="1"/>
          </p:cNvSpPr>
          <p:nvPr/>
        </p:nvSpPr>
        <p:spPr bwMode="auto">
          <a:xfrm>
            <a:off x="1126504" y="1262923"/>
            <a:ext cx="9753600" cy="4131010"/>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Constantia" panose="02030602050306030303" pitchFamily="18" charset="0"/>
              </a:rPr>
              <a:t>If you have any safeguarding concerns about the welfare or safety of an adult at risk you should discuss this with your line manager and/or designated safeguarding lead where possible for support &amp; advice</a:t>
            </a:r>
          </a:p>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Constantia" panose="02030602050306030303" pitchFamily="18" charset="0"/>
              </a:rPr>
              <a:t>If you are unsure your concerns warrant an enquiry, or you need further advice contact  SPOR (Single Point of Referral) at </a:t>
            </a:r>
            <a:r>
              <a:rPr lang="en-US" altLang="en-US" sz="2000" dirty="0">
                <a:solidFill>
                  <a:schemeClr val="tx1">
                    <a:lumMod val="85000"/>
                    <a:lumOff val="15000"/>
                  </a:schemeClr>
                </a:solidFill>
                <a:latin typeface="Constantia" panose="02030602050306030303" pitchFamily="18" charset="0"/>
                <a:hlinkClick r:id="rId3"/>
              </a:rPr>
              <a:t>spor@health.gov.je</a:t>
            </a:r>
            <a:r>
              <a:rPr lang="en-US" altLang="en-US" sz="2000" dirty="0">
                <a:solidFill>
                  <a:schemeClr val="tx1">
                    <a:lumMod val="85000"/>
                    <a:lumOff val="15000"/>
                  </a:schemeClr>
                </a:solidFill>
                <a:latin typeface="Constantia" panose="02030602050306030303" pitchFamily="18" charset="0"/>
              </a:rPr>
              <a:t> or on 444 440</a:t>
            </a:r>
          </a:p>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Constantia" panose="02030602050306030303" pitchFamily="18" charset="0"/>
              </a:rPr>
              <a:t>To make an Adult Safeguarding Enquiry complete a Safeguarding Enquiry form and send it to SPOR. In cases of emergency call SPOR immediately to share concerns</a:t>
            </a:r>
          </a:p>
          <a:p>
            <a:pPr marL="228600" indent="-228600">
              <a:lnSpc>
                <a:spcPct val="90000"/>
              </a:lnSpc>
              <a:spcBef>
                <a:spcPct val="0"/>
              </a:spcBef>
              <a:spcAft>
                <a:spcPts val="1200"/>
              </a:spcAft>
              <a:buFont typeface="Arial" panose="020B0604020202020204" pitchFamily="34" charset="0"/>
              <a:buChar char="•"/>
              <a:defRPr/>
            </a:pPr>
            <a:r>
              <a:rPr lang="en-US" sz="2000" dirty="0">
                <a:solidFill>
                  <a:schemeClr val="tx1">
                    <a:lumMod val="85000"/>
                    <a:lumOff val="15000"/>
                  </a:schemeClr>
                </a:solidFill>
                <a:latin typeface="Constantia" panose="02030602050306030303" pitchFamily="18" charset="0"/>
              </a:rPr>
              <a:t>If a concern relates to registered premises the Jersey Care Commission must also be notified  on Tel: 445801 or </a:t>
            </a:r>
            <a:r>
              <a:rPr lang="en-US" sz="2000" dirty="0">
                <a:solidFill>
                  <a:schemeClr val="tx1">
                    <a:lumMod val="85000"/>
                    <a:lumOff val="15000"/>
                  </a:schemeClr>
                </a:solidFill>
                <a:latin typeface="Constantia" panose="02030602050306030303" pitchFamily="18" charset="0"/>
                <a:hlinkClick r:id="rId4"/>
              </a:rPr>
              <a:t>notifications@carecommission.je</a:t>
            </a:r>
            <a:endParaRPr lang="en-US" sz="2000" dirty="0">
              <a:solidFill>
                <a:schemeClr val="tx1">
                  <a:lumMod val="85000"/>
                  <a:lumOff val="15000"/>
                </a:schemeClr>
              </a:solidFill>
              <a:latin typeface="Constantia" panose="02030602050306030303" pitchFamily="18" charset="0"/>
            </a:endParaRPr>
          </a:p>
          <a:p>
            <a:pPr indent="-228600">
              <a:lnSpc>
                <a:spcPct val="90000"/>
              </a:lnSpc>
              <a:spcAft>
                <a:spcPts val="1200"/>
              </a:spcAft>
              <a:buFont typeface="Arial" panose="020B0604020202020204" pitchFamily="34" charset="0"/>
              <a:buChar char="•"/>
              <a:tabLst>
                <a:tab pos="571500" algn="l"/>
              </a:tabLst>
              <a:defRPr/>
            </a:pPr>
            <a:r>
              <a:rPr lang="en-US" sz="2000" dirty="0">
                <a:solidFill>
                  <a:schemeClr val="tx1">
                    <a:lumMod val="85000"/>
                    <a:lumOff val="15000"/>
                  </a:schemeClr>
                </a:solidFill>
                <a:latin typeface="Constantia" panose="02030602050306030303" pitchFamily="18" charset="0"/>
              </a:rPr>
              <a:t>The SPB Multi Agency Adult Procedures are now online </a:t>
            </a:r>
            <a:r>
              <a:rPr lang="en-US" sz="2000" i="1" dirty="0">
                <a:solidFill>
                  <a:schemeClr val="tx1">
                    <a:lumMod val="85000"/>
                    <a:lumOff val="15000"/>
                  </a:schemeClr>
                </a:solidFill>
                <a:latin typeface="Constantia" panose="02030602050306030303" pitchFamily="18" charset="0"/>
                <a:hlinkClick r:id="rId5"/>
              </a:rPr>
              <a:t>www.safeguarding.je</a:t>
            </a:r>
            <a:r>
              <a:rPr lang="en-US" sz="2000" i="1" dirty="0">
                <a:solidFill>
                  <a:schemeClr val="tx1">
                    <a:lumMod val="85000"/>
                    <a:lumOff val="15000"/>
                  </a:schemeClr>
                </a:solidFill>
                <a:latin typeface="Constantia" panose="02030602050306030303" pitchFamily="18" charset="0"/>
              </a:rPr>
              <a:t> </a:t>
            </a:r>
            <a:endParaRPr lang="en-US" sz="2000" dirty="0">
              <a:solidFill>
                <a:schemeClr val="tx1">
                  <a:lumMod val="85000"/>
                  <a:lumOff val="15000"/>
                </a:schemeClr>
              </a:solidFill>
              <a:latin typeface="Constantia" panose="02030602050306030303" pitchFamily="18" charset="0"/>
            </a:endParaRPr>
          </a:p>
        </p:txBody>
      </p:sp>
    </p:spTree>
    <p:extLst>
      <p:ext uri="{BB962C8B-B14F-4D97-AF65-F5344CB8AC3E}">
        <p14:creationId xmlns:p14="http://schemas.microsoft.com/office/powerpoint/2010/main" val="64788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D0F-59C3-3512-714D-B6EBFE210F24}"/>
              </a:ext>
            </a:extLst>
          </p:cNvPr>
          <p:cNvSpPr>
            <a:spLocks noGrp="1"/>
          </p:cNvSpPr>
          <p:nvPr>
            <p:ph type="title"/>
          </p:nvPr>
        </p:nvSpPr>
        <p:spPr/>
        <p:txBody>
          <a:bodyPr>
            <a:normAutofit/>
          </a:bodyPr>
          <a:lstStyle/>
          <a:p>
            <a:r>
              <a:rPr lang="en-GB" sz="3600" dirty="0"/>
              <a:t>Children and Families Hub</a:t>
            </a:r>
          </a:p>
        </p:txBody>
      </p:sp>
      <p:sp>
        <p:nvSpPr>
          <p:cNvPr id="4" name="Content Placeholder 2">
            <a:extLst>
              <a:ext uri="{FF2B5EF4-FFF2-40B4-BE49-F238E27FC236}">
                <a16:creationId xmlns:a16="http://schemas.microsoft.com/office/drawing/2014/main" id="{07E0C904-6D78-26E5-8A12-3D1BB87196C9}"/>
              </a:ext>
            </a:extLst>
          </p:cNvPr>
          <p:cNvSpPr>
            <a:spLocks noGrp="1" noChangeArrowheads="1"/>
          </p:cNvSpPr>
          <p:nvPr>
            <p:ph idx="1"/>
          </p:nvPr>
        </p:nvSpPr>
        <p:spPr>
          <a:xfrm>
            <a:off x="838200" y="1591878"/>
            <a:ext cx="10515600" cy="4351338"/>
          </a:xfrm>
        </p:spPr>
        <p:txBody>
          <a:bodyPr>
            <a:normAutofit/>
          </a:bodyPr>
          <a:lstStyle/>
          <a:p>
            <a:pPr>
              <a:spcBef>
                <a:spcPts val="600"/>
              </a:spcBef>
              <a:spcAft>
                <a:spcPts val="1200"/>
              </a:spcAft>
            </a:pPr>
            <a:r>
              <a:rPr lang="en-GB" altLang="en-US" dirty="0">
                <a:latin typeface="Constantia" panose="02030602050306030303" pitchFamily="18" charset="0"/>
              </a:rPr>
              <a:t>The Children and Families Hub provides a single point of contact for children, young people and families who require additional support to ensure they are safeguarded and protected.</a:t>
            </a:r>
          </a:p>
          <a:p>
            <a:pPr>
              <a:spcBef>
                <a:spcPts val="600"/>
              </a:spcBef>
              <a:spcAft>
                <a:spcPts val="1200"/>
              </a:spcAft>
            </a:pPr>
            <a:r>
              <a:rPr lang="en-GB" altLang="en-US" dirty="0">
                <a:latin typeface="Constantia" panose="02030602050306030303" pitchFamily="18" charset="0"/>
              </a:rPr>
              <a:t>Contact the Children and Families Hub on 01534 519000 or email </a:t>
            </a:r>
            <a:r>
              <a:rPr lang="en-GB" altLang="en-US" u="sng" dirty="0">
                <a:latin typeface="Constantia" panose="02030602050306030303" pitchFamily="18" charset="0"/>
                <a:hlinkClick r:id="rId3"/>
              </a:rPr>
              <a:t>childrenandfamilieshub@gov.je</a:t>
            </a:r>
            <a:endParaRPr lang="en-GB" altLang="en-US" u="sng" dirty="0">
              <a:latin typeface="Constantia" panose="02030602050306030303" pitchFamily="18" charset="0"/>
            </a:endParaRPr>
          </a:p>
          <a:p>
            <a:pPr>
              <a:spcBef>
                <a:spcPts val="600"/>
              </a:spcBef>
              <a:spcAft>
                <a:spcPts val="1200"/>
              </a:spcAft>
            </a:pPr>
            <a:r>
              <a:rPr lang="en-GB" altLang="en-US" dirty="0">
                <a:latin typeface="Constantia" panose="02030602050306030303" pitchFamily="18" charset="0"/>
              </a:rPr>
              <a:t>The Children and Families Hub electronic referral form (which replaces MASH Enquiry Form and Early Help Referral Forms) can be accessed at </a:t>
            </a:r>
            <a:r>
              <a:rPr lang="en-GB" altLang="en-US" dirty="0">
                <a:latin typeface="Constantia" panose="02030602050306030303" pitchFamily="18" charset="0"/>
                <a:hlinkClick r:id="rId4"/>
              </a:rPr>
              <a:t>Children and Families Hub (gov.je)</a:t>
            </a:r>
            <a:endParaRPr lang="en-GB" altLang="en-US" dirty="0">
              <a:latin typeface="Constantia" panose="02030602050306030303" pitchFamily="18" charset="0"/>
            </a:endParaRPr>
          </a:p>
          <a:p>
            <a:pPr>
              <a:spcBef>
                <a:spcPts val="600"/>
              </a:spcBef>
              <a:spcAft>
                <a:spcPts val="1200"/>
              </a:spcAft>
            </a:pPr>
            <a:r>
              <a:rPr lang="en-GB" altLang="en-US" dirty="0">
                <a:latin typeface="Constantia" panose="02030602050306030303" pitchFamily="18" charset="0"/>
              </a:rPr>
              <a:t>Out of hours service will operate at other times.  The Duty Social Worker can be reached by calling the Hub on 01534 519000 and selecting Option 4 or via the Hospital Switchboard on 442000.</a:t>
            </a:r>
          </a:p>
          <a:p>
            <a:endParaRPr lang="en-GB" altLang="en-US" sz="2200" dirty="0"/>
          </a:p>
        </p:txBody>
      </p:sp>
    </p:spTree>
    <p:extLst>
      <p:ext uri="{BB962C8B-B14F-4D97-AF65-F5344CB8AC3E}">
        <p14:creationId xmlns:p14="http://schemas.microsoft.com/office/powerpoint/2010/main" val="1881418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09ED-7507-4291-D8E0-C39FC29C48A0}"/>
              </a:ext>
            </a:extLst>
          </p:cNvPr>
          <p:cNvSpPr>
            <a:spLocks noGrp="1"/>
          </p:cNvSpPr>
          <p:nvPr>
            <p:ph type="title"/>
          </p:nvPr>
        </p:nvSpPr>
        <p:spPr>
          <a:xfrm>
            <a:off x="766280" y="168674"/>
            <a:ext cx="10202333" cy="1015681"/>
          </a:xfrm>
        </p:spPr>
        <p:txBody>
          <a:bodyPr>
            <a:normAutofit fontScale="90000"/>
          </a:bodyPr>
          <a:lstStyle/>
          <a:p>
            <a:br>
              <a:rPr lang="en-GB" sz="3600" dirty="0"/>
            </a:br>
            <a:r>
              <a:rPr lang="en-GB" sz="3600" dirty="0"/>
              <a:t>Summary of todays learning. </a:t>
            </a:r>
          </a:p>
        </p:txBody>
      </p:sp>
      <p:sp>
        <p:nvSpPr>
          <p:cNvPr id="3" name="Rectangle 3">
            <a:extLst>
              <a:ext uri="{FF2B5EF4-FFF2-40B4-BE49-F238E27FC236}">
                <a16:creationId xmlns:a16="http://schemas.microsoft.com/office/drawing/2014/main" id="{5C054264-A162-F89C-5961-D6D1A2C08970}"/>
              </a:ext>
            </a:extLst>
          </p:cNvPr>
          <p:cNvSpPr>
            <a:spLocks noGrp="1" noChangeArrowheads="1"/>
          </p:cNvSpPr>
          <p:nvPr>
            <p:ph idx="1"/>
          </p:nvPr>
        </p:nvSpPr>
        <p:spPr>
          <a:xfrm>
            <a:off x="766280" y="1335640"/>
            <a:ext cx="10515600" cy="4672664"/>
          </a:xfrm>
        </p:spPr>
        <p:txBody>
          <a:bodyPr>
            <a:normAutofit/>
          </a:bodyPr>
          <a:lstStyle/>
          <a:p>
            <a:pPr algn="just" eaLnBrk="1" hangingPunct="1">
              <a:spcBef>
                <a:spcPts val="0"/>
              </a:spcBef>
              <a:spcAft>
                <a:spcPts val="600"/>
              </a:spcAft>
              <a:defRPr/>
            </a:pPr>
            <a:r>
              <a:rPr lang="en-GB" altLang="en-US" sz="2100" dirty="0">
                <a:latin typeface="Constantia" panose="02030602050306030303" pitchFamily="18" charset="0"/>
              </a:rPr>
              <a:t>We use a human rights/MSP approach when working with adults,  this means that they are involved as much as possible throughout – “no decision about me, without me”</a:t>
            </a:r>
          </a:p>
          <a:p>
            <a:pPr algn="just" eaLnBrk="1" hangingPunct="1">
              <a:spcBef>
                <a:spcPts val="0"/>
              </a:spcBef>
              <a:spcAft>
                <a:spcPts val="600"/>
              </a:spcAft>
              <a:defRPr/>
            </a:pPr>
            <a:r>
              <a:rPr lang="en-GB" altLang="en-US" sz="2100" dirty="0">
                <a:latin typeface="Constantia" panose="02030602050306030303" pitchFamily="18" charset="0"/>
              </a:rPr>
              <a:t>There are many common signs and indicators of abuse, you must base your concerns on your knowledge and understanding of the specific child/adult at risk and their circumstances. </a:t>
            </a:r>
          </a:p>
          <a:p>
            <a:pPr algn="just" eaLnBrk="1" hangingPunct="1">
              <a:spcBef>
                <a:spcPts val="0"/>
              </a:spcBef>
              <a:spcAft>
                <a:spcPts val="600"/>
              </a:spcAft>
              <a:defRPr/>
            </a:pPr>
            <a:r>
              <a:rPr lang="en-GB" altLang="en-US" sz="2100" dirty="0">
                <a:latin typeface="Constantia" panose="02030602050306030303" pitchFamily="18" charset="0"/>
              </a:rPr>
              <a:t>Professionals must recognise the barriers which can prevent effective safeguarding of adults at risk and children and remember to never lose sight of the adult/child. </a:t>
            </a:r>
          </a:p>
          <a:p>
            <a:pPr algn="just" eaLnBrk="1" hangingPunct="1">
              <a:spcBef>
                <a:spcPts val="0"/>
              </a:spcBef>
              <a:spcAft>
                <a:spcPts val="600"/>
              </a:spcAft>
              <a:defRPr/>
            </a:pPr>
            <a:r>
              <a:rPr lang="en-GB" sz="2100" dirty="0">
                <a:latin typeface="Constantia" panose="02030602050306030303" pitchFamily="18" charset="0"/>
              </a:rPr>
              <a:t>It is essential to discuss any concerns with your line manager or designated safeguarding lead. However, in certain situations, you may need to initiate an adult or child safeguarding enquiry without their knowledge or consent—such as when the line manager is the alleged perpetrator or if no manager is available to report concerns to.</a:t>
            </a:r>
          </a:p>
          <a:p>
            <a:pPr>
              <a:spcBef>
                <a:spcPts val="600"/>
              </a:spcBef>
              <a:spcAft>
                <a:spcPts val="600"/>
              </a:spcAft>
              <a:defRPr/>
            </a:pPr>
            <a:r>
              <a:rPr lang="en-US" altLang="en-US" sz="2100" dirty="0">
                <a:latin typeface="Constantia" panose="02030602050306030303" pitchFamily="18" charset="0"/>
              </a:rPr>
              <a:t>It is important to share your concerns with your Line Manager or Designated Lead for any concerns you have. Remember your information may be a ‘vital part of the jigsaw.’ no matter how small.</a:t>
            </a:r>
          </a:p>
          <a:p>
            <a:pPr eaLnBrk="1" hangingPunct="1">
              <a:lnSpc>
                <a:spcPct val="80000"/>
              </a:lnSpc>
              <a:defRPr/>
            </a:pPr>
            <a:endParaRPr lang="en-GB" altLang="en-US" sz="1800" dirty="0"/>
          </a:p>
          <a:p>
            <a:pPr eaLnBrk="1" hangingPunct="1">
              <a:lnSpc>
                <a:spcPct val="80000"/>
              </a:lnSpc>
              <a:defRPr/>
            </a:pPr>
            <a:endParaRPr lang="en-GB" altLang="en-US" sz="1800" dirty="0"/>
          </a:p>
          <a:p>
            <a:pPr eaLnBrk="1" hangingPunct="1">
              <a:lnSpc>
                <a:spcPct val="80000"/>
              </a:lnSpc>
              <a:defRPr/>
            </a:pPr>
            <a:endParaRPr lang="en-GB" altLang="en-US" sz="1800" dirty="0"/>
          </a:p>
        </p:txBody>
      </p:sp>
    </p:spTree>
    <p:extLst>
      <p:ext uri="{BB962C8B-B14F-4D97-AF65-F5344CB8AC3E}">
        <p14:creationId xmlns:p14="http://schemas.microsoft.com/office/powerpoint/2010/main" val="273391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ECFA-137D-1BDF-FE44-323C5D60BEBD}"/>
              </a:ext>
            </a:extLst>
          </p:cNvPr>
          <p:cNvSpPr>
            <a:spLocks noGrp="1"/>
          </p:cNvSpPr>
          <p:nvPr>
            <p:ph type="title"/>
          </p:nvPr>
        </p:nvSpPr>
        <p:spPr>
          <a:xfrm>
            <a:off x="756484" y="2568789"/>
            <a:ext cx="4220817" cy="1015681"/>
          </a:xfrm>
        </p:spPr>
        <p:txBody>
          <a:bodyPr>
            <a:normAutofit/>
          </a:bodyPr>
          <a:lstStyle/>
          <a:p>
            <a:pPr algn="ctr"/>
            <a:r>
              <a:rPr lang="en-GB" sz="3600" dirty="0"/>
              <a:t>True or False Quiz</a:t>
            </a:r>
          </a:p>
        </p:txBody>
      </p:sp>
      <p:pic>
        <p:nvPicPr>
          <p:cNvPr id="4" name="Picture 7" descr="MC900441902[1]">
            <a:extLst>
              <a:ext uri="{FF2B5EF4-FFF2-40B4-BE49-F238E27FC236}">
                <a16:creationId xmlns:a16="http://schemas.microsoft.com/office/drawing/2014/main" id="{9EE32E59-A284-8820-AE44-3FA9C2C2A6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70792" y="0"/>
            <a:ext cx="5721208" cy="6858000"/>
          </a:xfrm>
          <a:prstGeom prst="rect">
            <a:avLst/>
          </a:prstGeom>
        </p:spPr>
      </p:pic>
    </p:spTree>
    <p:extLst>
      <p:ext uri="{BB962C8B-B14F-4D97-AF65-F5344CB8AC3E}">
        <p14:creationId xmlns:p14="http://schemas.microsoft.com/office/powerpoint/2010/main" val="276878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38D6-FE89-01B0-C412-3586DD7CEA15}"/>
              </a:ext>
            </a:extLst>
          </p:cNvPr>
          <p:cNvSpPr>
            <a:spLocks noGrp="1"/>
          </p:cNvSpPr>
          <p:nvPr>
            <p:ph type="title"/>
          </p:nvPr>
        </p:nvSpPr>
        <p:spPr>
          <a:xfrm>
            <a:off x="1543835" y="2921159"/>
            <a:ext cx="4041913" cy="1015681"/>
          </a:xfrm>
        </p:spPr>
        <p:txBody>
          <a:bodyPr>
            <a:normAutofit/>
          </a:bodyPr>
          <a:lstStyle/>
          <a:p>
            <a:r>
              <a:rPr lang="en-GB" sz="3600" dirty="0"/>
              <a:t>Any Questions? </a:t>
            </a:r>
          </a:p>
        </p:txBody>
      </p:sp>
      <p:pic>
        <p:nvPicPr>
          <p:cNvPr id="3" name="Picture 2" descr="Liste de questions à poser au franchiseur">
            <a:extLst>
              <a:ext uri="{FF2B5EF4-FFF2-40B4-BE49-F238E27FC236}">
                <a16:creationId xmlns:a16="http://schemas.microsoft.com/office/drawing/2014/main" id="{D5A19B98-330C-A4DF-A507-1C0E7DCEB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4800"/>
            <a:ext cx="4402819" cy="340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83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64BA-E6EC-4F90-06B4-B51C6746912B}"/>
              </a:ext>
            </a:extLst>
          </p:cNvPr>
          <p:cNvSpPr>
            <a:spLocks noGrp="1"/>
          </p:cNvSpPr>
          <p:nvPr>
            <p:ph type="title"/>
          </p:nvPr>
        </p:nvSpPr>
        <p:spPr/>
        <p:txBody>
          <a:bodyPr/>
          <a:lstStyle/>
          <a:p>
            <a:r>
              <a:rPr lang="en-GB" dirty="0"/>
              <a:t>Further Learning</a:t>
            </a:r>
          </a:p>
        </p:txBody>
      </p:sp>
      <p:sp>
        <p:nvSpPr>
          <p:cNvPr id="4" name="Rectangle: Rounded Corners 2">
            <a:extLst>
              <a:ext uri="{FF2B5EF4-FFF2-40B4-BE49-F238E27FC236}">
                <a16:creationId xmlns:a16="http://schemas.microsoft.com/office/drawing/2014/main" id="{6BC8DFD8-F830-C4FB-7E37-4EC2FD88844D}"/>
              </a:ext>
            </a:extLst>
          </p:cNvPr>
          <p:cNvSpPr>
            <a:spLocks noGrp="1" noChangeArrowheads="1"/>
          </p:cNvSpPr>
          <p:nvPr>
            <p:ph idx="1"/>
          </p:nvPr>
        </p:nvSpPr>
        <p:spPr bwMode="auto">
          <a:xfrm>
            <a:off x="838200" y="1756673"/>
            <a:ext cx="10591800" cy="3786187"/>
          </a:xfrm>
          <a:prstGeom prst="roundRect">
            <a:avLst>
              <a:gd name="adj" fmla="val 9301"/>
            </a:avLst>
          </a:prstGeom>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marL="14398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a:lnSpc>
                <a:spcPct val="90000"/>
              </a:lnSpc>
              <a:spcBef>
                <a:spcPct val="0"/>
              </a:spcBef>
              <a:spcAft>
                <a:spcPts val="600"/>
              </a:spcAft>
              <a:buNone/>
            </a:pPr>
            <a:r>
              <a:rPr lang="en-US" altLang="en-US" sz="2200" dirty="0">
                <a:latin typeface="+mn-lt"/>
              </a:rPr>
              <a:t>The SPJ website (</a:t>
            </a:r>
            <a:r>
              <a:rPr lang="en-US" altLang="en-US" sz="2200" dirty="0">
                <a:latin typeface="+mn-lt"/>
                <a:hlinkClick r:id="rId3"/>
              </a:rPr>
              <a:t>www.safeguarding.je</a:t>
            </a:r>
            <a:r>
              <a:rPr lang="en-US" altLang="en-US" sz="2200" dirty="0">
                <a:latin typeface="+mn-lt"/>
              </a:rPr>
              <a:t>) has a series of 7 Minute Briefings on a range of topics which you can use with your teams to prompt discussion and reflection on practice and systems.  You can find 7 Minute Briefings under the ‘Resources’ tab on the website – including an explanation of what they are.</a:t>
            </a:r>
          </a:p>
        </p:txBody>
      </p:sp>
      <p:pic>
        <p:nvPicPr>
          <p:cNvPr id="5122" name="Picture 2" descr="Adult Learning Principles And Theories for Effective Employee Training">
            <a:extLst>
              <a:ext uri="{FF2B5EF4-FFF2-40B4-BE49-F238E27FC236}">
                <a16:creationId xmlns:a16="http://schemas.microsoft.com/office/drawing/2014/main" id="{1748A868-4B2B-F7AC-0E53-B0ABAAB1B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251" y="2973905"/>
            <a:ext cx="651654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6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C97578-C38F-DF47-16D0-18989032F1D3}"/>
              </a:ext>
            </a:extLst>
          </p:cNvPr>
          <p:cNvSpPr>
            <a:spLocks noGrp="1"/>
          </p:cNvSpPr>
          <p:nvPr>
            <p:ph type="dt" sz="half" idx="10"/>
          </p:nvPr>
        </p:nvSpPr>
        <p:spPr/>
        <p:txBody>
          <a:bodyPr/>
          <a:lstStyle/>
          <a:p>
            <a:fld id="{F58C41EE-BB59-4AC6-8DD2-2A94E41D5793}" type="datetime1">
              <a:rPr lang="en-GB" smtClean="0"/>
              <a:t>12/03/2026</a:t>
            </a:fld>
            <a:endParaRPr lang="en-GB"/>
          </a:p>
        </p:txBody>
      </p:sp>
      <p:pic>
        <p:nvPicPr>
          <p:cNvPr id="6" name="Picture 5">
            <a:extLst>
              <a:ext uri="{FF2B5EF4-FFF2-40B4-BE49-F238E27FC236}">
                <a16:creationId xmlns:a16="http://schemas.microsoft.com/office/drawing/2014/main" id="{EC3883ED-C87D-764F-A17B-8A3C169274AB}"/>
              </a:ext>
            </a:extLst>
          </p:cNvPr>
          <p:cNvPicPr>
            <a:picLocks noChangeAspect="1"/>
          </p:cNvPicPr>
          <p:nvPr/>
        </p:nvPicPr>
        <p:blipFill>
          <a:blip r:embed="rId3"/>
          <a:stretch>
            <a:fillRect/>
          </a:stretch>
        </p:blipFill>
        <p:spPr>
          <a:xfrm>
            <a:off x="-359596" y="0"/>
            <a:ext cx="12472827" cy="6858000"/>
          </a:xfrm>
          <a:prstGeom prst="rect">
            <a:avLst/>
          </a:prstGeom>
        </p:spPr>
      </p:pic>
    </p:spTree>
    <p:extLst>
      <p:ext uri="{BB962C8B-B14F-4D97-AF65-F5344CB8AC3E}">
        <p14:creationId xmlns:p14="http://schemas.microsoft.com/office/powerpoint/2010/main" val="1625251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F6BD9-BF91-B23D-C8E3-AB0E8E6808D1}"/>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186097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3E2191-DA3F-AB18-C3FF-F80C698E1EA1}"/>
              </a:ext>
            </a:extLst>
          </p:cNvPr>
          <p:cNvSpPr>
            <a:spLocks noGrp="1"/>
          </p:cNvSpPr>
          <p:nvPr>
            <p:ph type="dt" sz="half" idx="10"/>
          </p:nvPr>
        </p:nvSpPr>
        <p:spPr/>
        <p:txBody>
          <a:bodyPr/>
          <a:lstStyle/>
          <a:p>
            <a:fld id="{FD6285AA-D9CF-4D6F-BD7A-BD5FF5917586}" type="datetime1">
              <a:rPr lang="en-GB" smtClean="0"/>
              <a:t>12/03/2026</a:t>
            </a:fld>
            <a:endParaRPr lang="en-GB"/>
          </a:p>
        </p:txBody>
      </p:sp>
      <p:pic>
        <p:nvPicPr>
          <p:cNvPr id="6" name="Picture 5">
            <a:extLst>
              <a:ext uri="{FF2B5EF4-FFF2-40B4-BE49-F238E27FC236}">
                <a16:creationId xmlns:a16="http://schemas.microsoft.com/office/drawing/2014/main" id="{F09BAEF7-14D4-4A4D-1C66-EBB7E5F7E33C}"/>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9085362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35F3-3467-3D24-052F-7117BE693E3C}"/>
              </a:ext>
            </a:extLst>
          </p:cNvPr>
          <p:cNvSpPr>
            <a:spLocks noGrp="1"/>
          </p:cNvSpPr>
          <p:nvPr>
            <p:ph type="title"/>
          </p:nvPr>
        </p:nvSpPr>
        <p:spPr/>
        <p:txBody>
          <a:bodyPr>
            <a:normAutofit/>
          </a:bodyPr>
          <a:lstStyle/>
          <a:p>
            <a:r>
              <a:rPr lang="en-GB" sz="3600" dirty="0"/>
              <a:t>Further Information </a:t>
            </a:r>
          </a:p>
        </p:txBody>
      </p:sp>
      <p:sp>
        <p:nvSpPr>
          <p:cNvPr id="3" name="Content Placeholder 2">
            <a:extLst>
              <a:ext uri="{FF2B5EF4-FFF2-40B4-BE49-F238E27FC236}">
                <a16:creationId xmlns:a16="http://schemas.microsoft.com/office/drawing/2014/main" id="{7D0766F8-E626-DB8D-9AE5-DA1668D79E1C}"/>
              </a:ext>
            </a:extLst>
          </p:cNvPr>
          <p:cNvSpPr>
            <a:spLocks noGrp="1"/>
          </p:cNvSpPr>
          <p:nvPr>
            <p:ph idx="1"/>
          </p:nvPr>
        </p:nvSpPr>
        <p:spPr/>
        <p:txBody>
          <a:bodyPr/>
          <a:lstStyle/>
          <a:p>
            <a:pPr>
              <a:spcBef>
                <a:spcPts val="600"/>
              </a:spcBef>
              <a:spcAft>
                <a:spcPts val="600"/>
              </a:spcAft>
              <a:defRPr/>
            </a:pPr>
            <a:r>
              <a:rPr lang="en-US" altLang="en-US" dirty="0">
                <a:latin typeface="Constantia" panose="02030602050306030303" pitchFamily="18" charset="0"/>
              </a:rPr>
              <a:t>SPJ Multi Agency Child Procedures are online </a:t>
            </a:r>
            <a:r>
              <a:rPr lang="en-US" altLang="en-US" dirty="0">
                <a:latin typeface="Constantia" panose="02030602050306030303" pitchFamily="18" charset="0"/>
                <a:hlinkClick r:id="rId3"/>
              </a:rPr>
              <a:t>www.safeguarding.je</a:t>
            </a:r>
            <a:r>
              <a:rPr lang="en-US" altLang="en-US" dirty="0">
                <a:latin typeface="Constantia" panose="02030602050306030303" pitchFamily="18" charset="0"/>
              </a:rPr>
              <a:t> </a:t>
            </a:r>
          </a:p>
          <a:p>
            <a:pPr>
              <a:spcBef>
                <a:spcPts val="600"/>
              </a:spcBef>
              <a:spcAft>
                <a:spcPts val="600"/>
              </a:spcAft>
              <a:defRPr/>
            </a:pPr>
            <a:r>
              <a:rPr lang="en-US" altLang="en-US" dirty="0">
                <a:latin typeface="Constantia" panose="02030602050306030303" pitchFamily="18" charset="0"/>
              </a:rPr>
              <a:t>Further training can be found on </a:t>
            </a:r>
            <a:r>
              <a:rPr lang="en-US" altLang="en-US" dirty="0">
                <a:latin typeface="Constantia" panose="02030602050306030303" pitchFamily="18" charset="0"/>
                <a:hlinkClick r:id="rId3"/>
              </a:rPr>
              <a:t>www.safeguarding.je</a:t>
            </a:r>
            <a:r>
              <a:rPr lang="en-US" altLang="en-US" dirty="0">
                <a:latin typeface="Constantia" panose="02030602050306030303" pitchFamily="18" charset="0"/>
              </a:rPr>
              <a:t> </a:t>
            </a:r>
          </a:p>
          <a:p>
            <a:pPr>
              <a:spcBef>
                <a:spcPts val="600"/>
              </a:spcBef>
              <a:spcAft>
                <a:spcPts val="600"/>
              </a:spcAft>
              <a:defRPr/>
            </a:pPr>
            <a:r>
              <a:rPr lang="en-US" altLang="en-US" dirty="0">
                <a:latin typeface="Constantia" panose="02030602050306030303" pitchFamily="18" charset="0"/>
              </a:rPr>
              <a:t>Jersey Children’s First Training can be found at </a:t>
            </a:r>
            <a:r>
              <a:rPr lang="en-US" altLang="en-US" dirty="0">
                <a:latin typeface="Constantia" panose="02030602050306030303" pitchFamily="18" charset="0"/>
                <a:hlinkClick r:id="rId4"/>
              </a:rPr>
              <a:t>www.gov.je/Caring/JerseysChildrenFirst/Pages/GuidancePractitioners.aspx</a:t>
            </a:r>
            <a:r>
              <a:rPr lang="en-US" altLang="en-US" dirty="0">
                <a:latin typeface="Constantia" panose="02030602050306030303" pitchFamily="18" charset="0"/>
              </a:rPr>
              <a:t> </a:t>
            </a:r>
          </a:p>
          <a:p>
            <a:pPr>
              <a:spcBef>
                <a:spcPts val="600"/>
              </a:spcBef>
              <a:spcAft>
                <a:spcPts val="600"/>
              </a:spcAft>
              <a:defRPr/>
            </a:pPr>
            <a:r>
              <a:rPr lang="en-US" altLang="en-US" dirty="0">
                <a:latin typeface="Constantia" panose="02030602050306030303" pitchFamily="18" charset="0"/>
              </a:rPr>
              <a:t>Island Plan can be found </a:t>
            </a:r>
            <a:r>
              <a:rPr lang="en-GB" dirty="0">
                <a:latin typeface="Constantia" panose="02030602050306030303" pitchFamily="18" charset="0"/>
                <a:hlinkClick r:id="rId5"/>
              </a:rPr>
              <a:t>Children and Young People's Plan 2024 to 2027</a:t>
            </a:r>
            <a:endParaRPr lang="en-US" altLang="en-US" dirty="0">
              <a:latin typeface="Constantia" panose="02030602050306030303" pitchFamily="18" charset="0"/>
            </a:endParaRPr>
          </a:p>
          <a:p>
            <a:pPr algn="just">
              <a:spcBef>
                <a:spcPts val="0"/>
              </a:spcBef>
              <a:spcAft>
                <a:spcPts val="600"/>
              </a:spcAft>
              <a:defRPr/>
            </a:pPr>
            <a:endParaRPr lang="en-GB" dirty="0">
              <a:latin typeface="Constantia" panose="02030602050306030303" pitchFamily="18" charset="0"/>
            </a:endParaRPr>
          </a:p>
          <a:p>
            <a:pPr algn="just">
              <a:spcBef>
                <a:spcPts val="0"/>
              </a:spcBef>
              <a:spcAft>
                <a:spcPts val="600"/>
              </a:spcAft>
              <a:defRPr/>
            </a:pPr>
            <a:r>
              <a:rPr lang="en-GB" dirty="0">
                <a:latin typeface="Constantia" panose="02030602050306030303" pitchFamily="18" charset="0"/>
              </a:rPr>
              <a:t>SPJ Multi Agency Adult Procedures are now online </a:t>
            </a:r>
            <a:r>
              <a:rPr lang="en-GB" b="1" i="1" dirty="0">
                <a:latin typeface="Constantia" panose="02030602050306030303" pitchFamily="18" charset="0"/>
              </a:rPr>
              <a:t>www.safeguarding.je</a:t>
            </a:r>
            <a:endParaRPr lang="en-US" b="1" dirty="0">
              <a:solidFill>
                <a:schemeClr val="accent5">
                  <a:lumMod val="50000"/>
                </a:schemeClr>
              </a:solidFill>
              <a:latin typeface="Constantia" panose="02030602050306030303" pitchFamily="18" charset="0"/>
            </a:endParaRPr>
          </a:p>
          <a:p>
            <a:pPr algn="just">
              <a:lnSpc>
                <a:spcPct val="80000"/>
              </a:lnSpc>
              <a:defRPr/>
            </a:pPr>
            <a:endParaRPr lang="en-GB" altLang="en-US" sz="1600" dirty="0">
              <a:latin typeface="Constantia" panose="02030602050306030303" pitchFamily="18" charset="0"/>
            </a:endParaRPr>
          </a:p>
          <a:p>
            <a:endParaRPr lang="en-GB" dirty="0"/>
          </a:p>
        </p:txBody>
      </p:sp>
    </p:spTree>
    <p:extLst>
      <p:ext uri="{BB962C8B-B14F-4D97-AF65-F5344CB8AC3E}">
        <p14:creationId xmlns:p14="http://schemas.microsoft.com/office/powerpoint/2010/main" val="1190744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CF8-EC68-01A7-A576-6D8A733A899B}"/>
              </a:ext>
            </a:extLst>
          </p:cNvPr>
          <p:cNvSpPr>
            <a:spLocks noGrp="1"/>
          </p:cNvSpPr>
          <p:nvPr>
            <p:ph type="title"/>
          </p:nvPr>
        </p:nvSpPr>
        <p:spPr/>
        <p:txBody>
          <a:bodyPr>
            <a:normAutofit fontScale="90000"/>
          </a:bodyPr>
          <a:lstStyle/>
          <a:p>
            <a:r>
              <a:rPr lang="en-GB" dirty="0"/>
              <a:t>Further Learning </a:t>
            </a:r>
            <a:br>
              <a:rPr lang="en-GB" dirty="0"/>
            </a:br>
            <a:endParaRPr lang="en-GB" dirty="0"/>
          </a:p>
        </p:txBody>
      </p:sp>
      <p:pic>
        <p:nvPicPr>
          <p:cNvPr id="4" name="Content Placeholder 3" descr="A screenshot of a website">
            <a:extLst>
              <a:ext uri="{FF2B5EF4-FFF2-40B4-BE49-F238E27FC236}">
                <a16:creationId xmlns:a16="http://schemas.microsoft.com/office/drawing/2014/main" id="{CAFEB384-27D4-611F-4BDA-11E614B3A617}"/>
              </a:ext>
            </a:extLst>
          </p:cNvPr>
          <p:cNvPicPr>
            <a:picLocks noGrp="1" noChangeAspect="1"/>
          </p:cNvPicPr>
          <p:nvPr>
            <p:ph idx="1"/>
          </p:nvPr>
        </p:nvPicPr>
        <p:blipFill>
          <a:blip r:embed="rId3"/>
          <a:stretch>
            <a:fillRect/>
          </a:stretch>
        </p:blipFill>
        <p:spPr>
          <a:xfrm>
            <a:off x="838200" y="1535907"/>
            <a:ext cx="4562308" cy="2827372"/>
          </a:xfrm>
          <a:prstGeom prst="rect">
            <a:avLst/>
          </a:prstGeom>
        </p:spPr>
      </p:pic>
      <p:pic>
        <p:nvPicPr>
          <p:cNvPr id="7" name="Graphic 6" descr="Internet">
            <a:extLst>
              <a:ext uri="{FF2B5EF4-FFF2-40B4-BE49-F238E27FC236}">
                <a16:creationId xmlns:a16="http://schemas.microsoft.com/office/drawing/2014/main" id="{A0616B76-03C0-F7D9-A660-3AAEC1791B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6979920" y="1610385"/>
            <a:ext cx="3403600" cy="2621231"/>
          </a:xfrm>
          <a:prstGeom prst="rect">
            <a:avLst/>
          </a:prstGeom>
        </p:spPr>
      </p:pic>
      <p:sp>
        <p:nvSpPr>
          <p:cNvPr id="8" name="TextBox 7">
            <a:extLst>
              <a:ext uri="{FF2B5EF4-FFF2-40B4-BE49-F238E27FC236}">
                <a16:creationId xmlns:a16="http://schemas.microsoft.com/office/drawing/2014/main" id="{46B7BCAE-A669-A0E9-42FC-9B23CD295EA5}"/>
              </a:ext>
            </a:extLst>
          </p:cNvPr>
          <p:cNvSpPr txBox="1"/>
          <p:nvPr/>
        </p:nvSpPr>
        <p:spPr>
          <a:xfrm>
            <a:off x="657667" y="4673967"/>
            <a:ext cx="5062251" cy="648126"/>
          </a:xfrm>
          <a:prstGeom prst="rect">
            <a:avLst/>
          </a:prstGeom>
          <a:noFill/>
        </p:spPr>
        <p:txBody>
          <a:bodyPr wrap="square">
            <a:spAutoFit/>
          </a:bodyPr>
          <a:lstStyle/>
          <a:p>
            <a:pPr marL="92075" lvl="0">
              <a:lnSpc>
                <a:spcPct val="90000"/>
              </a:lnSpc>
              <a:spcAft>
                <a:spcPts val="600"/>
              </a:spcAft>
            </a:pPr>
            <a:r>
              <a:rPr lang="en-US" sz="2000" dirty="0">
                <a:latin typeface="Constantia" panose="02030602050306030303" pitchFamily="18" charset="0"/>
              </a:rPr>
              <a:t>Materials are also available on the Research in Practice website.</a:t>
            </a:r>
          </a:p>
        </p:txBody>
      </p:sp>
      <p:sp>
        <p:nvSpPr>
          <p:cNvPr id="9" name="Rectangle: Rounded Corners 8">
            <a:extLst>
              <a:ext uri="{FF2B5EF4-FFF2-40B4-BE49-F238E27FC236}">
                <a16:creationId xmlns:a16="http://schemas.microsoft.com/office/drawing/2014/main" id="{D601558B-E4F3-58EF-BAAA-EF54CAF8C2A8}"/>
              </a:ext>
            </a:extLst>
          </p:cNvPr>
          <p:cNvSpPr/>
          <p:nvPr/>
        </p:nvSpPr>
        <p:spPr>
          <a:xfrm>
            <a:off x="6979920" y="4673967"/>
            <a:ext cx="3972791" cy="1143000"/>
          </a:xfrm>
          <a:prstGeom prst="roundRect">
            <a:avLst>
              <a:gd name="adj" fmla="val 7895"/>
            </a:avLst>
          </a:prstGeom>
        </p:spPr>
        <p:txBody>
          <a:bodyPr vert="horz" lIns="91440" tIns="45720" rIns="91440" bIns="45720" rtlCol="0" anchor="ctr" anchorCtr="0">
            <a:normAutofit/>
          </a:bodyPr>
          <a:lstStyle/>
          <a:p>
            <a:pPr lvl="0">
              <a:lnSpc>
                <a:spcPct val="90000"/>
              </a:lnSpc>
              <a:spcAft>
                <a:spcPts val="600"/>
              </a:spcAft>
              <a:tabLst>
                <a:tab pos="92075" algn="l"/>
              </a:tabLst>
            </a:pPr>
            <a:r>
              <a:rPr lang="en-US" sz="2000" dirty="0">
                <a:latin typeface="Constantia" panose="02030602050306030303" pitchFamily="18" charset="0"/>
              </a:rPr>
              <a:t>Further training is available to book via the SPJ website. </a:t>
            </a:r>
          </a:p>
          <a:p>
            <a:pPr marL="1211263" lvl="0">
              <a:lnSpc>
                <a:spcPct val="90000"/>
              </a:lnSpc>
              <a:spcAft>
                <a:spcPts val="600"/>
              </a:spcAft>
            </a:pPr>
            <a:endParaRPr lang="en-US" sz="2000" dirty="0"/>
          </a:p>
        </p:txBody>
      </p:sp>
    </p:spTree>
    <p:extLst>
      <p:ext uri="{BB962C8B-B14F-4D97-AF65-F5344CB8AC3E}">
        <p14:creationId xmlns:p14="http://schemas.microsoft.com/office/powerpoint/2010/main" val="169379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59F1-AA21-BFFD-93DB-B84B3DE0D888}"/>
              </a:ext>
            </a:extLst>
          </p:cNvPr>
          <p:cNvSpPr>
            <a:spLocks noGrp="1"/>
          </p:cNvSpPr>
          <p:nvPr>
            <p:ph type="title"/>
          </p:nvPr>
        </p:nvSpPr>
        <p:spPr>
          <a:xfrm>
            <a:off x="815928" y="760555"/>
            <a:ext cx="4740045" cy="1015681"/>
          </a:xfrm>
        </p:spPr>
        <p:txBody>
          <a:bodyPr>
            <a:normAutofit/>
          </a:bodyPr>
          <a:lstStyle/>
          <a:p>
            <a:r>
              <a:rPr lang="en-GB" sz="3600" dirty="0"/>
              <a:t>Categories of abuse </a:t>
            </a:r>
          </a:p>
        </p:txBody>
      </p:sp>
      <p:graphicFrame>
        <p:nvGraphicFramePr>
          <p:cNvPr id="9" name="Content Placeholder 2">
            <a:extLst>
              <a:ext uri="{FF2B5EF4-FFF2-40B4-BE49-F238E27FC236}">
                <a16:creationId xmlns:a16="http://schemas.microsoft.com/office/drawing/2014/main" id="{CEB05B3A-C6CE-D2B5-92E8-E0653583510A}"/>
              </a:ext>
            </a:extLst>
          </p:cNvPr>
          <p:cNvGraphicFramePr>
            <a:graphicFrameLocks/>
          </p:cNvGraphicFramePr>
          <p:nvPr>
            <p:extLst>
              <p:ext uri="{D42A27DB-BD31-4B8C-83A1-F6EECF244321}">
                <p14:modId xmlns:p14="http://schemas.microsoft.com/office/powerpoint/2010/main" val="3740588049"/>
              </p:ext>
            </p:extLst>
          </p:nvPr>
        </p:nvGraphicFramePr>
        <p:xfrm>
          <a:off x="815928" y="1776236"/>
          <a:ext cx="5257801" cy="336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descr="Thinking Person - Person Thinking Icon ...">
            <a:extLst>
              <a:ext uri="{FF2B5EF4-FFF2-40B4-BE49-F238E27FC236}">
                <a16:creationId xmlns:a16="http://schemas.microsoft.com/office/drawing/2014/main" id="{395BFDD2-3269-C099-0618-571A2EEA3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672"/>
          <a:stretch>
            <a:fillRect/>
          </a:stretch>
        </p:blipFill>
        <p:spPr bwMode="auto">
          <a:xfrm>
            <a:off x="7166702" y="760555"/>
            <a:ext cx="4209370" cy="549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1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6F27-76C3-7C4C-BFE7-5787FBF45552}"/>
              </a:ext>
            </a:extLst>
          </p:cNvPr>
          <p:cNvSpPr>
            <a:spLocks noGrp="1"/>
          </p:cNvSpPr>
          <p:nvPr>
            <p:ph type="title"/>
          </p:nvPr>
        </p:nvSpPr>
        <p:spPr/>
        <p:txBody>
          <a:bodyPr>
            <a:normAutofit/>
          </a:bodyPr>
          <a:lstStyle/>
          <a:p>
            <a:r>
              <a:rPr lang="en-GB" sz="3600" dirty="0"/>
              <a:t>Physical Abuse </a:t>
            </a:r>
          </a:p>
        </p:txBody>
      </p:sp>
      <p:sp>
        <p:nvSpPr>
          <p:cNvPr id="4" name="TextBox 3">
            <a:extLst>
              <a:ext uri="{FF2B5EF4-FFF2-40B4-BE49-F238E27FC236}">
                <a16:creationId xmlns:a16="http://schemas.microsoft.com/office/drawing/2014/main" id="{A48FA5D6-AB03-97FB-E5E9-F9D386658429}"/>
              </a:ext>
            </a:extLst>
          </p:cNvPr>
          <p:cNvSpPr txBox="1"/>
          <p:nvPr/>
        </p:nvSpPr>
        <p:spPr>
          <a:xfrm>
            <a:off x="838200" y="1309445"/>
            <a:ext cx="4574858" cy="4785926"/>
          </a:xfrm>
          <a:prstGeom prst="rect">
            <a:avLst/>
          </a:prstGeom>
          <a:noFill/>
        </p:spPr>
        <p:txBody>
          <a:bodyPr wrap="square">
            <a:spAutoFit/>
          </a:bodyPr>
          <a:lstStyle/>
          <a:p>
            <a:pPr eaLnBrk="1" hangingPunct="1">
              <a:spcBef>
                <a:spcPct val="0"/>
              </a:spcBef>
              <a:spcAft>
                <a:spcPts val="600"/>
              </a:spcAft>
              <a:buFontTx/>
              <a:buNone/>
            </a:pPr>
            <a:r>
              <a:rPr lang="en-GB" altLang="en-US" sz="2000" dirty="0">
                <a:solidFill>
                  <a:srgbClr val="575F61"/>
                </a:solidFill>
                <a:latin typeface="Constantia" panose="02030602050306030303" pitchFamily="18" charset="0"/>
              </a:rPr>
              <a:t>The non accidental infliction of physical force that results (or could result) in bodily pain, injury or impairment.</a:t>
            </a:r>
          </a:p>
          <a:p>
            <a:pPr eaLnBrk="1" hangingPunct="1">
              <a:spcBef>
                <a:spcPct val="0"/>
              </a:spcBef>
              <a:spcAft>
                <a:spcPts val="600"/>
              </a:spcAft>
              <a:buFontTx/>
              <a:buNone/>
            </a:pPr>
            <a:endParaRPr lang="en-GB" altLang="en-US" sz="2000" dirty="0">
              <a:solidFill>
                <a:srgbClr val="575F61"/>
              </a:solidFill>
              <a:latin typeface="Constantia" panose="02030602050306030303" pitchFamily="18" charset="0"/>
            </a:endParaRPr>
          </a:p>
          <a:p>
            <a:pPr eaLnBrk="1" hangingPunct="1">
              <a:spcBef>
                <a:spcPct val="0"/>
              </a:spcBef>
              <a:spcAft>
                <a:spcPts val="600"/>
              </a:spcAft>
              <a:buFontTx/>
              <a:buNone/>
            </a:pPr>
            <a:r>
              <a:rPr lang="en-GB" altLang="en-US" sz="2000" dirty="0">
                <a:solidFill>
                  <a:srgbClr val="575F61"/>
                </a:solidFill>
                <a:latin typeface="Constantia" panose="02030602050306030303" pitchFamily="18" charset="0"/>
              </a:rPr>
              <a:t>Examples of physical abuse are:</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Hitting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Slapping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Shaking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Misusing medication</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Restraint </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Exposure to heat or cold </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latin typeface="Constantia" panose="02030602050306030303" pitchFamily="18" charset="0"/>
              </a:rPr>
              <a:t>Not giving adequate food or drink </a:t>
            </a:r>
          </a:p>
        </p:txBody>
      </p:sp>
      <p:sp>
        <p:nvSpPr>
          <p:cNvPr id="5" name="Content Placeholder 3">
            <a:extLst>
              <a:ext uri="{FF2B5EF4-FFF2-40B4-BE49-F238E27FC236}">
                <a16:creationId xmlns:a16="http://schemas.microsoft.com/office/drawing/2014/main" id="{B4E8B500-5490-A289-ACF7-EFFC57AB1F11}"/>
              </a:ext>
            </a:extLst>
          </p:cNvPr>
          <p:cNvSpPr txBox="1">
            <a:spLocks/>
          </p:cNvSpPr>
          <p:nvPr/>
        </p:nvSpPr>
        <p:spPr>
          <a:xfrm>
            <a:off x="6778944" y="1309445"/>
            <a:ext cx="5181600" cy="51206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sz="2000" dirty="0">
                <a:solidFill>
                  <a:schemeClr val="tx2">
                    <a:lumMod val="75000"/>
                    <a:lumOff val="25000"/>
                  </a:schemeClr>
                </a:solidFill>
                <a:highlight>
                  <a:srgbClr val="FAFAFA"/>
                </a:highlight>
                <a:latin typeface="Constantia" panose="02030602050306030303" pitchFamily="18" charset="0"/>
              </a:rPr>
              <a:t>For children this may include:</a:t>
            </a:r>
          </a:p>
          <a:p>
            <a:pPr>
              <a:defRPr/>
            </a:pPr>
            <a:r>
              <a:rPr lang="en-GB" sz="2000" dirty="0">
                <a:solidFill>
                  <a:schemeClr val="tx2">
                    <a:lumMod val="75000"/>
                    <a:lumOff val="25000"/>
                  </a:schemeClr>
                </a:solidFill>
                <a:highlight>
                  <a:srgbClr val="FAFAFA"/>
                </a:highlight>
                <a:latin typeface="Constantia" panose="02030602050306030303" pitchFamily="18" charset="0"/>
              </a:rPr>
              <a:t>hitting with hands or objects</a:t>
            </a:r>
          </a:p>
          <a:p>
            <a:pPr>
              <a:defRPr/>
            </a:pPr>
            <a:r>
              <a:rPr lang="en-GB" sz="2000" dirty="0">
                <a:solidFill>
                  <a:schemeClr val="tx2">
                    <a:lumMod val="75000"/>
                    <a:lumOff val="25000"/>
                  </a:schemeClr>
                </a:solidFill>
                <a:highlight>
                  <a:srgbClr val="FAFAFA"/>
                </a:highlight>
                <a:latin typeface="Constantia" panose="02030602050306030303" pitchFamily="18" charset="0"/>
              </a:rPr>
              <a:t>Slapping, punching, kicking</a:t>
            </a:r>
          </a:p>
          <a:p>
            <a:pPr>
              <a:defRPr/>
            </a:pPr>
            <a:r>
              <a:rPr lang="en-GB" sz="2000" dirty="0">
                <a:solidFill>
                  <a:schemeClr val="tx2">
                    <a:lumMod val="75000"/>
                    <a:lumOff val="25000"/>
                  </a:schemeClr>
                </a:solidFill>
                <a:highlight>
                  <a:srgbClr val="FAFAFA"/>
                </a:highlight>
                <a:latin typeface="Constantia" panose="02030602050306030303" pitchFamily="18" charset="0"/>
              </a:rPr>
              <a:t>Shaking, throwing</a:t>
            </a:r>
          </a:p>
          <a:p>
            <a:pPr>
              <a:defRPr/>
            </a:pPr>
            <a:r>
              <a:rPr lang="en-GB" sz="2000" dirty="0">
                <a:solidFill>
                  <a:schemeClr val="tx2">
                    <a:lumMod val="75000"/>
                    <a:lumOff val="25000"/>
                  </a:schemeClr>
                </a:solidFill>
                <a:highlight>
                  <a:srgbClr val="FAFAFA"/>
                </a:highlight>
                <a:latin typeface="Constantia" panose="02030602050306030303" pitchFamily="18" charset="0"/>
              </a:rPr>
              <a:t>Poisoning</a:t>
            </a:r>
          </a:p>
          <a:p>
            <a:pPr>
              <a:defRPr/>
            </a:pPr>
            <a:r>
              <a:rPr lang="en-GB" sz="2000" dirty="0">
                <a:solidFill>
                  <a:schemeClr val="tx2">
                    <a:lumMod val="75000"/>
                    <a:lumOff val="25000"/>
                  </a:schemeClr>
                </a:solidFill>
                <a:highlight>
                  <a:srgbClr val="FAFAFA"/>
                </a:highlight>
                <a:latin typeface="Constantia" panose="02030602050306030303" pitchFamily="18" charset="0"/>
              </a:rPr>
              <a:t>Burns and scalding </a:t>
            </a:r>
          </a:p>
          <a:p>
            <a:pPr>
              <a:defRPr/>
            </a:pPr>
            <a:r>
              <a:rPr lang="en-GB" sz="2000" dirty="0">
                <a:solidFill>
                  <a:schemeClr val="tx2">
                    <a:lumMod val="75000"/>
                    <a:lumOff val="25000"/>
                  </a:schemeClr>
                </a:solidFill>
                <a:highlight>
                  <a:srgbClr val="FAFAFA"/>
                </a:highlight>
                <a:latin typeface="Constantia" panose="02030602050306030303" pitchFamily="18" charset="0"/>
              </a:rPr>
              <a:t>Biting and scratching</a:t>
            </a:r>
          </a:p>
          <a:p>
            <a:pPr>
              <a:defRPr/>
            </a:pPr>
            <a:r>
              <a:rPr lang="en-GB" sz="2000" dirty="0">
                <a:solidFill>
                  <a:schemeClr val="tx2">
                    <a:lumMod val="75000"/>
                    <a:lumOff val="25000"/>
                  </a:schemeClr>
                </a:solidFill>
                <a:highlight>
                  <a:srgbClr val="FAFAFA"/>
                </a:highlight>
                <a:latin typeface="Constantia" panose="02030602050306030303" pitchFamily="18" charset="0"/>
              </a:rPr>
              <a:t>Breaking bones</a:t>
            </a:r>
          </a:p>
          <a:p>
            <a:pPr>
              <a:defRPr/>
            </a:pPr>
            <a:r>
              <a:rPr lang="en-GB" sz="2000" dirty="0">
                <a:solidFill>
                  <a:schemeClr val="tx2">
                    <a:lumMod val="75000"/>
                    <a:lumOff val="25000"/>
                  </a:schemeClr>
                </a:solidFill>
                <a:highlight>
                  <a:srgbClr val="FAFAFA"/>
                </a:highlight>
                <a:latin typeface="Constantia" panose="02030602050306030303" pitchFamily="18" charset="0"/>
              </a:rPr>
              <a:t>Drowning</a:t>
            </a:r>
          </a:p>
          <a:p>
            <a:pPr>
              <a:defRPr/>
            </a:pPr>
            <a:r>
              <a:rPr lang="en-GB" sz="2000" dirty="0">
                <a:solidFill>
                  <a:schemeClr val="tx2">
                    <a:lumMod val="75000"/>
                    <a:lumOff val="25000"/>
                  </a:schemeClr>
                </a:solidFill>
                <a:latin typeface="Constantia" panose="02030602050306030303" pitchFamily="18" charset="0"/>
              </a:rPr>
              <a:t>Physical harm may also be caused when a parent fabricates the symptoms of  or deliberately causes illness in a child</a:t>
            </a:r>
          </a:p>
        </p:txBody>
      </p:sp>
    </p:spTree>
    <p:extLst>
      <p:ext uri="{BB962C8B-B14F-4D97-AF65-F5344CB8AC3E}">
        <p14:creationId xmlns:p14="http://schemas.microsoft.com/office/powerpoint/2010/main" val="10912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41ff100-88e3-4c3b-8133-320b20b66409"/>
</file>

<file path=customXml/itemProps1.xml><?xml version="1.0" encoding="utf-8"?>
<ds:datastoreItem xmlns:ds="http://schemas.openxmlformats.org/officeDocument/2006/customXml" ds:itemID="{556F4991-C6CA-4929-9072-C8DAB4D2CBB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1439</TotalTime>
  <Words>7493</Words>
  <Application>Microsoft Office PowerPoint</Application>
  <PresentationFormat>Widescreen</PresentationFormat>
  <Paragraphs>656</Paragraphs>
  <Slides>76</Slides>
  <Notes>76</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Aptos</vt:lpstr>
      <vt:lpstr>Aptos Display</vt:lpstr>
      <vt:lpstr>Arial</vt:lpstr>
      <vt:lpstr>Calibri</vt:lpstr>
      <vt:lpstr>Constantia</vt:lpstr>
      <vt:lpstr>Courier New</vt:lpstr>
      <vt:lpstr>Google Sans</vt:lpstr>
      <vt:lpstr>proxima-nova</vt:lpstr>
      <vt:lpstr>Symbol</vt:lpstr>
      <vt:lpstr>Times New Roman</vt:lpstr>
      <vt:lpstr>Custom Design</vt:lpstr>
      <vt:lpstr>Safeguarding  Adult at Risk and Child Foundation Course </vt:lpstr>
      <vt:lpstr>Housekeeping</vt:lpstr>
      <vt:lpstr>Today’s Learning Outcomes:  </vt:lpstr>
      <vt:lpstr>Our Learning Agreement </vt:lpstr>
      <vt:lpstr>Wellbeing  </vt:lpstr>
      <vt:lpstr>Introductions </vt:lpstr>
      <vt:lpstr>True or False Quiz</vt:lpstr>
      <vt:lpstr>Categories of abuse </vt:lpstr>
      <vt:lpstr>Physical Abuse </vt:lpstr>
      <vt:lpstr>Sexual Abuse </vt:lpstr>
      <vt:lpstr>Psychological/Emotional Abuse </vt:lpstr>
      <vt:lpstr>Neglect or acts of omission </vt:lpstr>
      <vt:lpstr>Financial or Material Abuse  </vt:lpstr>
      <vt:lpstr>Discriminatory Abuse  </vt:lpstr>
      <vt:lpstr>Institutional Abuse </vt:lpstr>
      <vt:lpstr>Self Neglect</vt:lpstr>
      <vt:lpstr>Domestic Abuse </vt:lpstr>
      <vt:lpstr>Female Genital Mutilation </vt:lpstr>
      <vt:lpstr>Modern Slavery </vt:lpstr>
      <vt:lpstr>Hate and Mate  Crime </vt:lpstr>
      <vt:lpstr>Coffee</vt:lpstr>
      <vt:lpstr>Who is an ‘Adult at Risk’ </vt:lpstr>
      <vt:lpstr>‘Adult at Risk’  As stated in the UK Care Act 2014: an adult at risk refers to any adult aged 18 or over who</vt:lpstr>
      <vt:lpstr>An adult with care and support needs may be: </vt:lpstr>
      <vt:lpstr>Adult with Care and Support Needs.  Yes or No? </vt:lpstr>
      <vt:lpstr>Initiating Adult Safeguarding Procedure </vt:lpstr>
      <vt:lpstr>Safeguarding – Yes or No?</vt:lpstr>
      <vt:lpstr>PowerPoint Presentation</vt:lpstr>
      <vt:lpstr>PowerPoint Presentation</vt:lpstr>
      <vt:lpstr>Human Rights  </vt:lpstr>
      <vt:lpstr>PowerPoint Presentation</vt:lpstr>
      <vt:lpstr>PowerPoint Presentation</vt:lpstr>
      <vt:lpstr>Making Safeguarding Personal (MSP) </vt:lpstr>
      <vt:lpstr>Making Safeguarding Personal (MSP)  </vt:lpstr>
      <vt:lpstr>Consent   </vt:lpstr>
      <vt:lpstr>Care Act 2014 (England and Wales/UK) - Consent  </vt:lpstr>
      <vt:lpstr>PowerPoint Presentation</vt:lpstr>
      <vt:lpstr>Capacity and Self Determination Law (2016)</vt:lpstr>
      <vt:lpstr>Explaining Capacity </vt:lpstr>
      <vt:lpstr>Five Principles of the Law</vt:lpstr>
      <vt:lpstr>What would you do?   </vt:lpstr>
      <vt:lpstr>PowerPoint Presentation</vt:lpstr>
      <vt:lpstr>Scenario Activity </vt:lpstr>
      <vt:lpstr>Child Safeguarding  </vt:lpstr>
      <vt:lpstr>Safeguarding </vt:lpstr>
      <vt:lpstr>Safeguarding Need</vt:lpstr>
      <vt:lpstr>Jersey’s  Children First</vt:lpstr>
      <vt:lpstr>Jersey’s Children First </vt:lpstr>
      <vt:lpstr>Jersey’s Children First </vt:lpstr>
      <vt:lpstr>Children and Young People (Jersey) Law 2022 </vt:lpstr>
      <vt:lpstr>Child Abuse: A timeline of changing beliefs, values and attitudes. </vt:lpstr>
      <vt:lpstr>PowerPoint Presentation</vt:lpstr>
      <vt:lpstr>PowerPoint Presentation</vt:lpstr>
      <vt:lpstr>Changing beliefs and Values </vt:lpstr>
      <vt:lpstr>Child Scenarios </vt:lpstr>
      <vt:lpstr>Barriers to Safeguarding  </vt:lpstr>
      <vt:lpstr>Enablers to Safeguarding </vt:lpstr>
      <vt:lpstr>Current and Emerging Risks  </vt:lpstr>
      <vt:lpstr>PowerPoint Presentation</vt:lpstr>
      <vt:lpstr>Addressing current and emerging risks </vt:lpstr>
      <vt:lpstr>PowerPoint Presentation</vt:lpstr>
      <vt:lpstr>PowerPoint Presentation</vt:lpstr>
      <vt:lpstr>Violence Against Women &amp; Girls (VAWG)</vt:lpstr>
      <vt:lpstr>Child Exploitation </vt:lpstr>
      <vt:lpstr>Know when &amp; to whom abuse should be reported </vt:lpstr>
      <vt:lpstr>PowerPoint Presentation</vt:lpstr>
      <vt:lpstr>PowerPoint Presentation</vt:lpstr>
      <vt:lpstr>Children and Families Hub</vt:lpstr>
      <vt:lpstr> Summary of todays learning. </vt:lpstr>
      <vt:lpstr>Any Questions? </vt:lpstr>
      <vt:lpstr>Further Learning</vt:lpstr>
      <vt:lpstr>PowerPoint Presentation</vt:lpstr>
      <vt:lpstr>PowerPoint Presentation</vt:lpstr>
      <vt:lpstr>PowerPoint Presentation</vt:lpstr>
      <vt:lpstr>Further Information </vt:lpstr>
      <vt:lpstr>Further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Floyd</dc:creator>
  <cp:lastModifiedBy>Jason Loveless</cp:lastModifiedBy>
  <cp:revision>136</cp:revision>
  <dcterms:created xsi:type="dcterms:W3CDTF">2013-07-15T20:26:40Z</dcterms:created>
  <dcterms:modified xsi:type="dcterms:W3CDTF">2026-03-12T11:21:35Z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7d9ac9ee-0235-4cbb-899a-9bc193e215bc</vt:lpwstr>
  </property>
  <property fmtid="{D5CDD505-2E9C-101B-9397-08002B2CF9AE}" pid="3" name="bjSaver">
    <vt:lpwstr>WQTckP1nIJ++8Mo/lCmnvoZj7HDtCXXa</vt:lpwstr>
  </property>
  <property fmtid="{D5CDD505-2E9C-101B-9397-08002B2CF9AE}" pid="4" name="bjDocumentSecurityLabel">
    <vt:lpwstr>This item has no classification</vt:lpwstr>
  </property>
</Properties>
</file>